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11"/>
  </p:notesMasterIdLst>
  <p:sldIdLst>
    <p:sldId id="259" r:id="rId2"/>
    <p:sldId id="263" r:id="rId3"/>
    <p:sldId id="365" r:id="rId4"/>
    <p:sldId id="366" r:id="rId5"/>
    <p:sldId id="369" r:id="rId6"/>
    <p:sldId id="368" r:id="rId7"/>
    <p:sldId id="367" r:id="rId8"/>
    <p:sldId id="370" r:id="rId9"/>
    <p:sldId id="371" r:id="rId10"/>
    <p:sldId id="374" r:id="rId11"/>
    <p:sldId id="373" r:id="rId12"/>
    <p:sldId id="372" r:id="rId13"/>
    <p:sldId id="377" r:id="rId14"/>
    <p:sldId id="376" r:id="rId15"/>
    <p:sldId id="375" r:id="rId16"/>
    <p:sldId id="380" r:id="rId17"/>
    <p:sldId id="379" r:id="rId18"/>
    <p:sldId id="378" r:id="rId19"/>
    <p:sldId id="383" r:id="rId20"/>
    <p:sldId id="382" r:id="rId21"/>
    <p:sldId id="384" r:id="rId22"/>
    <p:sldId id="381" r:id="rId23"/>
    <p:sldId id="389" r:id="rId24"/>
    <p:sldId id="390" r:id="rId25"/>
    <p:sldId id="388" r:id="rId26"/>
    <p:sldId id="387" r:id="rId27"/>
    <p:sldId id="392" r:id="rId28"/>
    <p:sldId id="391" r:id="rId29"/>
    <p:sldId id="393" r:id="rId30"/>
    <p:sldId id="394" r:id="rId31"/>
    <p:sldId id="386" r:id="rId32"/>
    <p:sldId id="385" r:id="rId33"/>
    <p:sldId id="400" r:id="rId34"/>
    <p:sldId id="401" r:id="rId35"/>
    <p:sldId id="402" r:id="rId36"/>
    <p:sldId id="407" r:id="rId37"/>
    <p:sldId id="406" r:id="rId38"/>
    <p:sldId id="405" r:id="rId39"/>
    <p:sldId id="399" r:id="rId40"/>
    <p:sldId id="408" r:id="rId41"/>
    <p:sldId id="398" r:id="rId42"/>
    <p:sldId id="410" r:id="rId43"/>
    <p:sldId id="409" r:id="rId44"/>
    <p:sldId id="397" r:id="rId45"/>
    <p:sldId id="404" r:id="rId46"/>
    <p:sldId id="396" r:id="rId47"/>
    <p:sldId id="395" r:id="rId48"/>
    <p:sldId id="413" r:id="rId49"/>
    <p:sldId id="411" r:id="rId50"/>
    <p:sldId id="417" r:id="rId51"/>
    <p:sldId id="418" r:id="rId52"/>
    <p:sldId id="419" r:id="rId53"/>
    <p:sldId id="420" r:id="rId54"/>
    <p:sldId id="421" r:id="rId55"/>
    <p:sldId id="416" r:id="rId56"/>
    <p:sldId id="415" r:id="rId57"/>
    <p:sldId id="414" r:id="rId58"/>
    <p:sldId id="422" r:id="rId59"/>
    <p:sldId id="428" r:id="rId60"/>
    <p:sldId id="427" r:id="rId61"/>
    <p:sldId id="429" r:id="rId62"/>
    <p:sldId id="431" r:id="rId63"/>
    <p:sldId id="426" r:id="rId64"/>
    <p:sldId id="432" r:id="rId65"/>
    <p:sldId id="433" r:id="rId66"/>
    <p:sldId id="434" r:id="rId67"/>
    <p:sldId id="425" r:id="rId68"/>
    <p:sldId id="430" r:id="rId69"/>
    <p:sldId id="435" r:id="rId70"/>
    <p:sldId id="424" r:id="rId71"/>
    <p:sldId id="423" r:id="rId72"/>
    <p:sldId id="436" r:id="rId73"/>
    <p:sldId id="437" r:id="rId74"/>
    <p:sldId id="439" r:id="rId75"/>
    <p:sldId id="438" r:id="rId76"/>
    <p:sldId id="440" r:id="rId77"/>
    <p:sldId id="441" r:id="rId78"/>
    <p:sldId id="444" r:id="rId79"/>
    <p:sldId id="443" r:id="rId80"/>
    <p:sldId id="442" r:id="rId81"/>
    <p:sldId id="445" r:id="rId82"/>
    <p:sldId id="451" r:id="rId83"/>
    <p:sldId id="450" r:id="rId84"/>
    <p:sldId id="449" r:id="rId85"/>
    <p:sldId id="453" r:id="rId86"/>
    <p:sldId id="454" r:id="rId87"/>
    <p:sldId id="452" r:id="rId88"/>
    <p:sldId id="448" r:id="rId89"/>
    <p:sldId id="455" r:id="rId90"/>
    <p:sldId id="457" r:id="rId91"/>
    <p:sldId id="456" r:id="rId92"/>
    <p:sldId id="458" r:id="rId93"/>
    <p:sldId id="459" r:id="rId94"/>
    <p:sldId id="460" r:id="rId95"/>
    <p:sldId id="463" r:id="rId96"/>
    <p:sldId id="462" r:id="rId97"/>
    <p:sldId id="464" r:id="rId98"/>
    <p:sldId id="465" r:id="rId99"/>
    <p:sldId id="461" r:id="rId100"/>
    <p:sldId id="466" r:id="rId101"/>
    <p:sldId id="446" r:id="rId102"/>
    <p:sldId id="468" r:id="rId103"/>
    <p:sldId id="469" r:id="rId104"/>
    <p:sldId id="470" r:id="rId105"/>
    <p:sldId id="471" r:id="rId106"/>
    <p:sldId id="467" r:id="rId107"/>
    <p:sldId id="472" r:id="rId108"/>
    <p:sldId id="447" r:id="rId109"/>
    <p:sldId id="281"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2E8E366-A768-4CB4-A548-FEBB1894CE69}">
          <p14:sldIdLst>
            <p14:sldId id="259"/>
            <p14:sldId id="263"/>
            <p14:sldId id="365"/>
            <p14:sldId id="366"/>
            <p14:sldId id="369"/>
            <p14:sldId id="368"/>
            <p14:sldId id="367"/>
            <p14:sldId id="370"/>
            <p14:sldId id="371"/>
            <p14:sldId id="374"/>
            <p14:sldId id="373"/>
            <p14:sldId id="372"/>
            <p14:sldId id="377"/>
            <p14:sldId id="376"/>
            <p14:sldId id="375"/>
            <p14:sldId id="380"/>
            <p14:sldId id="379"/>
            <p14:sldId id="378"/>
            <p14:sldId id="383"/>
            <p14:sldId id="382"/>
            <p14:sldId id="384"/>
            <p14:sldId id="381"/>
            <p14:sldId id="389"/>
            <p14:sldId id="390"/>
            <p14:sldId id="388"/>
            <p14:sldId id="387"/>
            <p14:sldId id="392"/>
            <p14:sldId id="391"/>
            <p14:sldId id="393"/>
            <p14:sldId id="394"/>
            <p14:sldId id="386"/>
            <p14:sldId id="385"/>
            <p14:sldId id="400"/>
            <p14:sldId id="401"/>
            <p14:sldId id="402"/>
            <p14:sldId id="407"/>
            <p14:sldId id="406"/>
            <p14:sldId id="405"/>
            <p14:sldId id="399"/>
            <p14:sldId id="408"/>
            <p14:sldId id="398"/>
            <p14:sldId id="410"/>
            <p14:sldId id="409"/>
            <p14:sldId id="397"/>
            <p14:sldId id="404"/>
            <p14:sldId id="396"/>
            <p14:sldId id="395"/>
            <p14:sldId id="413"/>
            <p14:sldId id="411"/>
            <p14:sldId id="417"/>
            <p14:sldId id="418"/>
            <p14:sldId id="419"/>
            <p14:sldId id="420"/>
            <p14:sldId id="421"/>
            <p14:sldId id="416"/>
            <p14:sldId id="415"/>
            <p14:sldId id="414"/>
            <p14:sldId id="422"/>
            <p14:sldId id="428"/>
            <p14:sldId id="427"/>
            <p14:sldId id="429"/>
            <p14:sldId id="431"/>
            <p14:sldId id="426"/>
            <p14:sldId id="432"/>
            <p14:sldId id="433"/>
            <p14:sldId id="434"/>
            <p14:sldId id="425"/>
            <p14:sldId id="430"/>
            <p14:sldId id="435"/>
            <p14:sldId id="424"/>
            <p14:sldId id="423"/>
            <p14:sldId id="436"/>
            <p14:sldId id="437"/>
            <p14:sldId id="439"/>
            <p14:sldId id="438"/>
            <p14:sldId id="440"/>
            <p14:sldId id="441"/>
            <p14:sldId id="444"/>
            <p14:sldId id="443"/>
            <p14:sldId id="442"/>
            <p14:sldId id="445"/>
            <p14:sldId id="451"/>
            <p14:sldId id="450"/>
            <p14:sldId id="449"/>
            <p14:sldId id="453"/>
            <p14:sldId id="454"/>
            <p14:sldId id="452"/>
            <p14:sldId id="448"/>
            <p14:sldId id="455"/>
            <p14:sldId id="457"/>
            <p14:sldId id="456"/>
            <p14:sldId id="458"/>
            <p14:sldId id="459"/>
            <p14:sldId id="460"/>
            <p14:sldId id="463"/>
            <p14:sldId id="462"/>
            <p14:sldId id="464"/>
            <p14:sldId id="465"/>
            <p14:sldId id="461"/>
            <p14:sldId id="466"/>
            <p14:sldId id="446"/>
            <p14:sldId id="468"/>
            <p14:sldId id="469"/>
            <p14:sldId id="470"/>
            <p14:sldId id="471"/>
            <p14:sldId id="467"/>
            <p14:sldId id="472"/>
            <p14:sldId id="447"/>
          </p14:sldIdLst>
        </p14:section>
        <p14:section name="无标题节" id="{735AD14D-5830-47E7-903F-7124C25CE3D5}">
          <p14:sldIdLst/>
        </p14:section>
        <p14:section name="无标题节" id="{B7351177-79EB-40A8-B483-E26B95C81D64}">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F18B8"/>
    <a:srgbClr val="0066FF"/>
    <a:srgbClr val="CC00FF"/>
    <a:srgbClr val="0033CC"/>
    <a:srgbClr val="9E9AF8"/>
    <a:srgbClr val="F2F2F2"/>
    <a:srgbClr val="4D81BB"/>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2" autoAdjust="0"/>
    <p:restoredTop sz="94660"/>
  </p:normalViewPr>
  <p:slideViewPr>
    <p:cSldViewPr snapToGrid="0">
      <p:cViewPr varScale="1">
        <p:scale>
          <a:sx n="87" d="100"/>
          <a:sy n="87" d="100"/>
        </p:scale>
        <p:origin x="53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B2277-4FA8-46DF-AE09-9B8548B6C9F1}" type="datetimeFigureOut">
              <a:rPr lang="zh-CN" altLang="en-US" smtClean="0"/>
              <a:t>2021/11/27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553FB-5533-48F3-9CC9-C3DB84C96CE2}" type="slidenum">
              <a:rPr lang="zh-CN" altLang="en-US" smtClean="0"/>
              <a:t>‹#›</a:t>
            </a:fld>
            <a:endParaRPr lang="zh-CN" altLang="en-US"/>
          </a:p>
        </p:txBody>
      </p:sp>
    </p:spTree>
    <p:extLst>
      <p:ext uri="{BB962C8B-B14F-4D97-AF65-F5344CB8AC3E}">
        <p14:creationId xmlns:p14="http://schemas.microsoft.com/office/powerpoint/2010/main" val="299926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6241" y="0"/>
            <a:ext cx="9131518"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718594" y="1748542"/>
            <a:ext cx="5946155" cy="1999320"/>
          </a:xfrm>
        </p:spPr>
        <p:txBody>
          <a:bodyPr>
            <a:normAutofit/>
          </a:bodyPr>
          <a:lstStyle>
            <a:lvl1pPr marL="0" indent="0">
              <a:lnSpc>
                <a:spcPct val="150000"/>
              </a:lnSpc>
              <a:spcBef>
                <a:spcPts val="600"/>
              </a:spcBef>
              <a:buNone/>
              <a:defRPr sz="3600" b="1" spc="300">
                <a:solidFill>
                  <a:srgbClr val="FFC000"/>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算法概论</a:t>
            </a:r>
            <a:endParaRPr kumimoji="1" lang="en-US" altLang="zh-CN" dirty="0"/>
          </a:p>
          <a:p>
            <a:pPr lvl="0"/>
            <a:r>
              <a:rPr kumimoji="1" lang="en-US" altLang="zh-CN" dirty="0"/>
              <a:t>  —</a:t>
            </a:r>
            <a:r>
              <a:rPr kumimoji="1" lang="zh-CN" altLang="en-US" dirty="0"/>
              <a:t>第</a:t>
            </a:r>
            <a:r>
              <a:rPr kumimoji="1" lang="en-US" altLang="zh-CN" dirty="0"/>
              <a:t>1</a:t>
            </a:r>
            <a:r>
              <a:rPr kumimoji="1" lang="zh-CN" altLang="en-US" dirty="0"/>
              <a:t>章</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p:nvPr>
        </p:nvSpPr>
        <p:spPr>
          <a:xfrm>
            <a:off x="0" y="5287969"/>
            <a:ext cx="6171741" cy="1576867"/>
          </a:xfrm>
        </p:spPr>
        <p:txBody>
          <a:bodyPr lIns="0" tIns="0" rIns="0" bIns="0">
            <a:normAutofit/>
          </a:bodyPr>
          <a:lstStyle>
            <a:lvl1pPr marL="180000" indent="0">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endParaRPr lang="en-US" altLang="zh-CN" dirty="0"/>
          </a:p>
          <a:p>
            <a:r>
              <a:rPr lang="zh-CN" altLang="en-US" dirty="0"/>
              <a:t>汇报人</a:t>
            </a:r>
            <a:endParaRPr lang="en-US" altLang="zh-CN" dirty="0"/>
          </a:p>
          <a:p>
            <a:r>
              <a:rPr lang="zh-CN" altLang="en-US" dirty="0"/>
              <a:t>计算机学院（国家示范性软件学院）</a:t>
            </a:r>
            <a:endParaRPr lang="en-US" altLang="zh-CN" dirty="0"/>
          </a:p>
        </p:txBody>
      </p:sp>
      <p:sp>
        <p:nvSpPr>
          <p:cNvPr id="6" name="Text Placeholder 7">
            <a:extLst>
              <a:ext uri="{FF2B5EF4-FFF2-40B4-BE49-F238E27FC236}">
                <a16:creationId xmlns:a16="http://schemas.microsoft.com/office/drawing/2014/main" id="{E28DBEF7-55D7-4DEC-94D9-632A41DA1907}"/>
              </a:ext>
            </a:extLst>
          </p:cNvPr>
          <p:cNvSpPr>
            <a:spLocks noGrp="1"/>
          </p:cNvSpPr>
          <p:nvPr>
            <p:ph type="body" sz="quarter" idx="12" hasCustomPrompt="1"/>
          </p:nvPr>
        </p:nvSpPr>
        <p:spPr>
          <a:xfrm>
            <a:off x="1899174" y="4185029"/>
            <a:ext cx="4901882" cy="829796"/>
          </a:xfrm>
        </p:spPr>
        <p:txBody>
          <a:bodyPr lIns="0" tIns="0" rIns="0" bIns="0">
            <a:normAutofit/>
          </a:bodyPr>
          <a:lstStyle>
            <a:lvl1pPr marL="0" indent="0" algn="ctr">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日期：</a:t>
            </a:r>
            <a:r>
              <a:rPr lang="en-US" altLang="zh-CN" dirty="0" err="1"/>
              <a:t>xxxx</a:t>
            </a:r>
            <a:r>
              <a:rPr lang="zh-CN" altLang="en-US" dirty="0"/>
              <a:t>年 </a:t>
            </a:r>
            <a:r>
              <a:rPr lang="en-US" altLang="zh-CN" dirty="0"/>
              <a:t>x</a:t>
            </a:r>
            <a:r>
              <a:rPr lang="zh-CN" altLang="en-US" dirty="0"/>
              <a:t>月</a:t>
            </a:r>
            <a:endParaRPr lang="en-US" dirty="0"/>
          </a:p>
        </p:txBody>
      </p:sp>
      <p:pic>
        <p:nvPicPr>
          <p:cNvPr id="7" name="图片 6">
            <a:extLst>
              <a:ext uri="{FF2B5EF4-FFF2-40B4-BE49-F238E27FC236}">
                <a16:creationId xmlns:a16="http://schemas.microsoft.com/office/drawing/2014/main" id="{38A28817-1311-4BAB-BEC0-86FFD57ABF56}"/>
              </a:ext>
            </a:extLst>
          </p:cNvPr>
          <p:cNvPicPr>
            <a:picLocks noChangeAspect="1"/>
          </p:cNvPicPr>
          <p:nvPr userDrawn="1"/>
        </p:nvPicPr>
        <p:blipFill>
          <a:blip r:embed="rId4"/>
          <a:stretch>
            <a:fillRect/>
          </a:stretch>
        </p:blipFill>
        <p:spPr>
          <a:xfrm>
            <a:off x="7099230" y="6244606"/>
            <a:ext cx="1930165" cy="521470"/>
          </a:xfrm>
          <a:prstGeom prst="rect">
            <a:avLst/>
          </a:prstGeom>
        </p:spPr>
      </p:pic>
    </p:spTree>
    <p:extLst>
      <p:ext uri="{BB962C8B-B14F-4D97-AF65-F5344CB8AC3E}">
        <p14:creationId xmlns:p14="http://schemas.microsoft.com/office/powerpoint/2010/main" val="160037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1516" y="89558"/>
            <a:ext cx="7886700" cy="619760"/>
          </a:xfrm>
        </p:spPr>
        <p:txBody>
          <a:bodyPr>
            <a:normAutofit/>
          </a:bodyPr>
          <a:lstStyle>
            <a:lvl1pPr algn="ctr">
              <a:defRPr lang="en-US" sz="2800" b="1" kern="1200" dirty="0">
                <a:solidFill>
                  <a:srgbClr val="CC66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23432" y="764364"/>
            <a:ext cx="8897136" cy="5768409"/>
          </a:xfrm>
        </p:spPr>
        <p:txBody>
          <a:bodyPr/>
          <a:lstStyle>
            <a:lvl1pPr marL="228600" indent="-228600">
              <a:lnSpc>
                <a:spcPct val="120000"/>
              </a:lnSpc>
              <a:spcBef>
                <a:spcPts val="500"/>
              </a:spcBef>
              <a:buClr>
                <a:srgbClr val="0000FF"/>
              </a:buClr>
              <a:buSzPct val="60000"/>
              <a:buFont typeface="Wingdings" panose="05000000000000000000" pitchFamily="2" charset="2"/>
              <a:buChar char="n"/>
              <a:defRPr sz="2400">
                <a:latin typeface="+mn-lt"/>
                <a:ea typeface="微软雅黑 Light" panose="020B0502040204020203" pitchFamily="34" charset="-122"/>
              </a:defRPr>
            </a:lvl1pPr>
            <a:lvl2pPr marL="536575" indent="-268288">
              <a:lnSpc>
                <a:spcPct val="120000"/>
              </a:lnSpc>
              <a:spcBef>
                <a:spcPts val="0"/>
              </a:spcBef>
              <a:buClr>
                <a:srgbClr val="FF0000"/>
              </a:buClr>
              <a:buSzPct val="50000"/>
              <a:buFont typeface="Wingdings" panose="05000000000000000000" pitchFamily="2" charset="2"/>
              <a:buChar char="p"/>
              <a:defRPr sz="2400">
                <a:latin typeface="+mn-lt"/>
                <a:ea typeface="微软雅黑 Light" panose="020B0502040204020203" pitchFamily="34" charset="-122"/>
              </a:defRPr>
            </a:lvl2pPr>
            <a:lvl3pPr marL="806450" indent="-269875">
              <a:lnSpc>
                <a:spcPct val="120000"/>
              </a:lnSpc>
              <a:spcBef>
                <a:spcPts val="500"/>
              </a:spcBef>
              <a:buClr>
                <a:srgbClr val="C00000"/>
              </a:buClr>
              <a:buFont typeface="微软雅黑 Light" panose="020B0502040204020203" pitchFamily="34" charset="-122"/>
              <a:buChar char="-"/>
              <a:defRPr sz="2400">
                <a:latin typeface="+mn-lt"/>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32775"/>
            <a:ext cx="2057400" cy="309056"/>
          </a:xfrm>
        </p:spPr>
        <p:txBody>
          <a:bodyPr/>
          <a:lstStyle>
            <a:lvl1pPr>
              <a:defRPr sz="1000">
                <a:solidFill>
                  <a:schemeClr val="tx1"/>
                </a:solidFill>
              </a:defRPr>
            </a:lvl1pPr>
          </a:lstStyle>
          <a:p>
            <a:fld id="{DDB52E49-C8A5-40DA-A458-EF224B26651F}" type="datetime1">
              <a:rPr lang="zh-CN" altLang="en-US" smtClean="0"/>
              <a:t>2021/11/27</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086600" y="6532775"/>
            <a:ext cx="2057400" cy="311576"/>
          </a:xfrm>
        </p:spPr>
        <p:txBody>
          <a:bodyPr/>
          <a:lstStyle>
            <a:lvl1pPr>
              <a:defRPr sz="1000">
                <a:solidFill>
                  <a:schemeClr val="tx1"/>
                </a:solidFill>
              </a:defRPr>
            </a:lvl1pPr>
          </a:lstStyle>
          <a:p>
            <a:fld id="{EEA58A3B-43CE-4AA0-90B5-EB47AFAFEB34}" type="slidenum">
              <a:rPr lang="zh-CN" altLang="en-US" smtClean="0"/>
              <a:pPr/>
              <a:t>‹#›</a:t>
            </a:fld>
            <a:endParaRPr lang="zh-CN" altLang="en-US" dirty="0"/>
          </a:p>
        </p:txBody>
      </p:sp>
      <p:cxnSp>
        <p:nvCxnSpPr>
          <p:cNvPr id="7" name="直接连接符 6">
            <a:extLst>
              <a:ext uri="{FF2B5EF4-FFF2-40B4-BE49-F238E27FC236}">
                <a16:creationId xmlns:a16="http://schemas.microsoft.com/office/drawing/2014/main" id="{62229463-3D87-4CC3-9E2B-343069359F86}"/>
              </a:ext>
            </a:extLst>
          </p:cNvPr>
          <p:cNvCxnSpPr/>
          <p:nvPr userDrawn="1"/>
        </p:nvCxnSpPr>
        <p:spPr>
          <a:xfrm>
            <a:off x="222085" y="709318"/>
            <a:ext cx="8153909"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61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548" y="164237"/>
            <a:ext cx="8897136" cy="6478351"/>
          </a:xfrm>
        </p:spPr>
        <p:txBody>
          <a:bodyPr/>
          <a:lstStyle>
            <a:lvl1pPr marL="228600" indent="-228600">
              <a:lnSpc>
                <a:spcPct val="110000"/>
              </a:lnSpc>
              <a:spcBef>
                <a:spcPts val="600"/>
              </a:spcBef>
              <a:buClr>
                <a:srgbClr val="0000FF"/>
              </a:buClr>
              <a:buSzPct val="60000"/>
              <a:buFont typeface="Wingdings" panose="05000000000000000000" pitchFamily="2" charset="2"/>
              <a:buChar char="n"/>
              <a:defRPr sz="2400">
                <a:latin typeface="微软雅黑 Light" panose="020B0502040204020203" pitchFamily="34" charset="-122"/>
                <a:ea typeface="微软雅黑 Light" panose="020B0502040204020203" pitchFamily="34" charset="-122"/>
              </a:defRPr>
            </a:lvl1pPr>
            <a:lvl2pPr marL="536575" indent="-268288">
              <a:lnSpc>
                <a:spcPct val="110000"/>
              </a:lnSpc>
              <a:spcBef>
                <a:spcPts val="500"/>
              </a:spcBef>
              <a:buClr>
                <a:srgbClr val="FF0000"/>
              </a:buClr>
              <a:buSzPct val="50000"/>
              <a:buFont typeface="Wingdings" panose="05000000000000000000" pitchFamily="2" charset="2"/>
              <a:buChar char="p"/>
              <a:defRPr sz="2400">
                <a:latin typeface="微软雅黑 Light" panose="020B0502040204020203" pitchFamily="34" charset="-122"/>
                <a:ea typeface="微软雅黑 Light" panose="020B0502040204020203" pitchFamily="34" charset="-122"/>
              </a:defRPr>
            </a:lvl2pPr>
            <a:lvl3pPr marL="806450" indent="-269875">
              <a:lnSpc>
                <a:spcPct val="110000"/>
              </a:lnSpc>
              <a:spcBef>
                <a:spcPts val="500"/>
              </a:spcBef>
              <a:buClr>
                <a:srgbClr val="C00000"/>
              </a:buClr>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642588"/>
            <a:ext cx="2057400" cy="265185"/>
          </a:xfrm>
        </p:spPr>
        <p:txBody>
          <a:bodyPr/>
          <a:lstStyle>
            <a:lvl1pPr>
              <a:defRPr sz="1000"/>
            </a:lvl1pPr>
          </a:lstStyle>
          <a:p>
            <a:fld id="{E745593C-C1A7-4136-94F2-334F3909D5EA}" type="datetime1">
              <a:rPr lang="zh-CN" altLang="en-US" smtClean="0"/>
              <a:t>2021/11/27</a:t>
            </a:fld>
            <a:endParaRPr lang="zh-CN" altLang="en-US" dirty="0"/>
          </a:p>
        </p:txBody>
      </p:sp>
      <p:sp>
        <p:nvSpPr>
          <p:cNvPr id="5" name="Footer Placeholder 4"/>
          <p:cNvSpPr>
            <a:spLocks noGrp="1"/>
          </p:cNvSpPr>
          <p:nvPr>
            <p:ph type="ftr" sz="quarter" idx="11"/>
          </p:nvPr>
        </p:nvSpPr>
        <p:spPr>
          <a:xfrm>
            <a:off x="3028066" y="6504740"/>
            <a:ext cx="3086100" cy="365125"/>
          </a:xfrm>
        </p:spPr>
        <p:txBody>
          <a:bodyPr/>
          <a:lstStyle>
            <a:lvl1pPr>
              <a:defRPr sz="1000"/>
            </a:lvl1pPr>
          </a:lstStyle>
          <a:p>
            <a:endParaRPr lang="zh-CN" altLang="en-US" dirty="0"/>
          </a:p>
        </p:txBody>
      </p:sp>
      <p:sp>
        <p:nvSpPr>
          <p:cNvPr id="6" name="Slide Number Placeholder 5"/>
          <p:cNvSpPr>
            <a:spLocks noGrp="1"/>
          </p:cNvSpPr>
          <p:nvPr>
            <p:ph type="sldNum" sz="quarter" idx="12"/>
          </p:nvPr>
        </p:nvSpPr>
        <p:spPr>
          <a:xfrm>
            <a:off x="7053760" y="6680129"/>
            <a:ext cx="2057400" cy="234499"/>
          </a:xfrm>
        </p:spPr>
        <p:txBody>
          <a:bodyPr/>
          <a:lstStyle>
            <a:lvl1pPr>
              <a:defRPr sz="1000"/>
            </a:lvl1pPr>
          </a:lstStyle>
          <a:p>
            <a:fld id="{EEA58A3B-43CE-4AA0-90B5-EB47AFAFEB34}" type="slidenum">
              <a:rPr lang="zh-CN" altLang="en-US" smtClean="0"/>
              <a:pPr/>
              <a:t>‹#›</a:t>
            </a:fld>
            <a:endParaRPr lang="zh-CN" altLang="en-US" dirty="0"/>
          </a:p>
        </p:txBody>
      </p:sp>
      <p:sp>
        <p:nvSpPr>
          <p:cNvPr id="8" name="矩形: 圆角 7">
            <a:extLst>
              <a:ext uri="{FF2B5EF4-FFF2-40B4-BE49-F238E27FC236}">
                <a16:creationId xmlns:a16="http://schemas.microsoft.com/office/drawing/2014/main" id="{0E27AEB1-3D64-4C17-8B68-E8FB5EC16188}"/>
              </a:ext>
            </a:extLst>
          </p:cNvPr>
          <p:cNvSpPr/>
          <p:nvPr userDrawn="1"/>
        </p:nvSpPr>
        <p:spPr>
          <a:xfrm>
            <a:off x="122548" y="126696"/>
            <a:ext cx="8897136" cy="6515892"/>
          </a:xfrm>
          <a:prstGeom prst="roundRect">
            <a:avLst>
              <a:gd name="adj" fmla="val 2219"/>
            </a:avLst>
          </a:prstGeom>
          <a:noFill/>
          <a:ln>
            <a:solidFill>
              <a:srgbClr val="92D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02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2DA1EC3-99C5-43EA-9C8E-A8079CE30BDC}" type="datetime1">
              <a:rPr lang="zh-CN" altLang="en-US" smtClean="0"/>
              <a:t>2021/11/27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38564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1107A08-6084-4EE0-BAB9-300C67832331}" type="datetime1">
              <a:rPr lang="zh-CN" altLang="en-US" smtClean="0"/>
              <a:t>2021/11/27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103159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142776-8847-46EE-A6D1-33ED05CE2772}" type="datetime1">
              <a:rPr lang="zh-CN" altLang="en-US" smtClean="0"/>
              <a:t>2021/11/27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397038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464227" y="1467870"/>
            <a:ext cx="3560519" cy="2816080"/>
          </a:xfrm>
          <a:prstGeom prst="rect">
            <a:avLst/>
          </a:prstGeom>
        </p:spPr>
        <p:txBody>
          <a:bodyPr vert="horz" lIns="91440" tIns="45720" rIns="91440" bIns="45720" rtlCol="0" anchor="t">
            <a:normAutofit/>
          </a:bodyPr>
          <a:lstStyle>
            <a:lvl1pPr>
              <a:defRPr sz="405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80257" y="4831652"/>
            <a:ext cx="1406700" cy="405914"/>
          </a:xfrm>
          <a:prstGeom prst="rect">
            <a:avLst/>
          </a:prstGeom>
        </p:spPr>
      </p:pic>
      <p:sp>
        <p:nvSpPr>
          <p:cNvPr id="7" name="矩形 6"/>
          <p:cNvSpPr/>
          <p:nvPr userDrawn="1"/>
        </p:nvSpPr>
        <p:spPr>
          <a:xfrm>
            <a:off x="0" y="4831652"/>
            <a:ext cx="9144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5606474"/>
            <a:ext cx="9144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6967904" y="6232236"/>
            <a:ext cx="1866677" cy="521470"/>
          </a:xfrm>
          <a:prstGeom prst="rect">
            <a:avLst/>
          </a:prstGeom>
        </p:spPr>
      </p:pic>
    </p:spTree>
    <p:extLst>
      <p:ext uri="{BB962C8B-B14F-4D97-AF65-F5344CB8AC3E}">
        <p14:creationId xmlns:p14="http://schemas.microsoft.com/office/powerpoint/2010/main" val="75888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D43C-5EE8-470F-AFF7-4F360C5DB76E}" type="datetime1">
              <a:rPr lang="zh-CN" altLang="en-US" smtClean="0"/>
              <a:t>2021/11/27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06460132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52" r:id="rId4"/>
    <p:sldLayoutId id="2147483653" r:id="rId5"/>
    <p:sldLayoutId id="2147483655" r:id="rId6"/>
    <p:sldLayoutId id="2147483664"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180F51-5E97-4722-84E3-758C630FE144}"/>
              </a:ext>
            </a:extLst>
          </p:cNvPr>
          <p:cNvSpPr>
            <a:spLocks noGrp="1"/>
          </p:cNvSpPr>
          <p:nvPr>
            <p:ph type="body" sz="quarter" idx="10"/>
          </p:nvPr>
        </p:nvSpPr>
        <p:spPr>
          <a:xfrm>
            <a:off x="648256" y="1838977"/>
            <a:ext cx="5946155" cy="1999320"/>
          </a:xfrm>
        </p:spPr>
        <p:txBody>
          <a:bodyPr/>
          <a:lstStyle/>
          <a:p>
            <a:r>
              <a:rPr lang="zh-CN" altLang="en-US" dirty="0"/>
              <a:t>贪心法</a:t>
            </a:r>
            <a:endParaRPr lang="en-US" altLang="zh-CN" dirty="0"/>
          </a:p>
          <a:p>
            <a:r>
              <a:rPr lang="en-US" altLang="zh-CN" dirty="0"/>
              <a:t>   </a:t>
            </a:r>
            <a:r>
              <a:rPr lang="en-US" altLang="zh-CN" sz="2800" dirty="0"/>
              <a:t>—</a:t>
            </a:r>
            <a:r>
              <a:rPr lang="zh-CN" altLang="en-US" sz="2800" dirty="0"/>
              <a:t>第</a:t>
            </a:r>
            <a:r>
              <a:rPr lang="en-US" altLang="zh-CN" sz="2800" dirty="0"/>
              <a:t>4</a:t>
            </a:r>
            <a:r>
              <a:rPr lang="zh-CN" altLang="en-US" sz="2800" dirty="0"/>
              <a:t>章</a:t>
            </a:r>
          </a:p>
        </p:txBody>
      </p:sp>
      <p:sp>
        <p:nvSpPr>
          <p:cNvPr id="3" name="文本占位符 2">
            <a:extLst>
              <a:ext uri="{FF2B5EF4-FFF2-40B4-BE49-F238E27FC236}">
                <a16:creationId xmlns:a16="http://schemas.microsoft.com/office/drawing/2014/main" id="{B40D79C0-88FC-4B52-947A-743E15984B73}"/>
              </a:ext>
            </a:extLst>
          </p:cNvPr>
          <p:cNvSpPr>
            <a:spLocks noGrp="1"/>
          </p:cNvSpPr>
          <p:nvPr>
            <p:ph type="body" sz="quarter" idx="11"/>
          </p:nvPr>
        </p:nvSpPr>
        <p:spPr>
          <a:xfrm>
            <a:off x="0" y="5411762"/>
            <a:ext cx="6171741" cy="1576867"/>
          </a:xfrm>
        </p:spPr>
        <p:txBody>
          <a:bodyPr/>
          <a:lstStyle/>
          <a:p>
            <a:r>
              <a:rPr lang="zh-CN" altLang="en-US" dirty="0"/>
              <a:t>叶文</a:t>
            </a:r>
            <a:endParaRPr lang="en-US" altLang="zh-CN" dirty="0"/>
          </a:p>
          <a:p>
            <a:r>
              <a:rPr lang="en-US" altLang="zh-CN" sz="2000" dirty="0"/>
              <a:t>yewen@bupt.edu.cn</a:t>
            </a:r>
          </a:p>
          <a:p>
            <a:r>
              <a:rPr lang="zh-CN" altLang="en-US" sz="2000" dirty="0"/>
              <a:t>计算机学院（国家示范性软件学院）</a:t>
            </a:r>
          </a:p>
        </p:txBody>
      </p:sp>
      <p:sp>
        <p:nvSpPr>
          <p:cNvPr id="4" name="文本占位符 3">
            <a:extLst>
              <a:ext uri="{FF2B5EF4-FFF2-40B4-BE49-F238E27FC236}">
                <a16:creationId xmlns:a16="http://schemas.microsoft.com/office/drawing/2014/main" id="{3415BB5D-2B86-45CA-9E4A-15E1EADBFD02}"/>
              </a:ext>
            </a:extLst>
          </p:cNvPr>
          <p:cNvSpPr>
            <a:spLocks noGrp="1"/>
          </p:cNvSpPr>
          <p:nvPr>
            <p:ph type="body" sz="quarter" idx="12"/>
          </p:nvPr>
        </p:nvSpPr>
        <p:spPr/>
        <p:txBody>
          <a:bodyPr/>
          <a:lstStyle/>
          <a:p>
            <a:r>
              <a:rPr lang="zh-CN" altLang="en-US" dirty="0"/>
              <a:t>日期：</a:t>
            </a:r>
            <a:r>
              <a:rPr lang="en-US" altLang="zh-CN" dirty="0"/>
              <a:t>2021</a:t>
            </a:r>
            <a:r>
              <a:rPr lang="zh-CN" altLang="en-US" dirty="0"/>
              <a:t>年</a:t>
            </a:r>
            <a:r>
              <a:rPr lang="en-US" altLang="zh-CN" dirty="0"/>
              <a:t>11</a:t>
            </a:r>
            <a:r>
              <a:rPr lang="zh-CN" altLang="en-US" dirty="0"/>
              <a:t>月</a:t>
            </a:r>
          </a:p>
        </p:txBody>
      </p:sp>
    </p:spTree>
    <p:extLst>
      <p:ext uri="{BB962C8B-B14F-4D97-AF65-F5344CB8AC3E}">
        <p14:creationId xmlns:p14="http://schemas.microsoft.com/office/powerpoint/2010/main" val="116312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5CF71-53A0-424C-9C94-004F8237E91E}"/>
              </a:ext>
            </a:extLst>
          </p:cNvPr>
          <p:cNvSpPr>
            <a:spLocks noGrp="1"/>
          </p:cNvSpPr>
          <p:nvPr>
            <p:ph type="title"/>
          </p:nvPr>
        </p:nvSpPr>
        <p:spPr/>
        <p:txBody>
          <a:bodyPr>
            <a:normAutofit/>
          </a:bodyPr>
          <a:lstStyle/>
          <a:p>
            <a:r>
              <a:rPr lang="zh-CN" altLang="en-US" sz="2800" dirty="0"/>
              <a:t>贪心方法求解付款问题</a:t>
            </a:r>
            <a:endParaRPr lang="zh-CN" altLang="en-US" dirty="0"/>
          </a:p>
        </p:txBody>
      </p:sp>
      <p:sp>
        <p:nvSpPr>
          <p:cNvPr id="3" name="内容占位符 2">
            <a:extLst>
              <a:ext uri="{FF2B5EF4-FFF2-40B4-BE49-F238E27FC236}">
                <a16:creationId xmlns:a16="http://schemas.microsoft.com/office/drawing/2014/main" id="{BF55C4C5-B6A8-42FB-846E-80C2DFE8A9EF}"/>
              </a:ext>
            </a:extLst>
          </p:cNvPr>
          <p:cNvSpPr>
            <a:spLocks noGrp="1"/>
          </p:cNvSpPr>
          <p:nvPr>
            <p:ph idx="1"/>
          </p:nvPr>
        </p:nvSpPr>
        <p:spPr/>
        <p:txBody>
          <a:bodyPr>
            <a:normAutofit/>
          </a:bodyPr>
          <a:lstStyle/>
          <a:p>
            <a:r>
              <a:rPr lang="en-US" altLang="zh-CN" dirty="0"/>
              <a:t>1. </a:t>
            </a:r>
            <a:r>
              <a:rPr lang="zh-CN" altLang="en-US" dirty="0"/>
              <a:t>自上而下，逐步构造、</a:t>
            </a:r>
            <a:r>
              <a:rPr lang="zh-CN" altLang="en-US" b="1" u="sng" dirty="0">
                <a:solidFill>
                  <a:srgbClr val="FF0000"/>
                </a:solidFill>
              </a:rPr>
              <a:t>扩展</a:t>
            </a:r>
            <a:r>
              <a:rPr lang="zh-CN" altLang="en-US" dirty="0"/>
              <a:t>货币支付解向量</a:t>
            </a:r>
            <a:endParaRPr lang="en-US" altLang="zh-CN" dirty="0"/>
          </a:p>
          <a:p>
            <a:pPr>
              <a:lnSpc>
                <a:spcPct val="90000"/>
              </a:lnSpc>
              <a:buNone/>
            </a:pPr>
            <a:r>
              <a:rPr lang="en-US" altLang="zh-CN" dirty="0"/>
              <a:t>        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a:lnSpc>
                <a:spcPct val="90000"/>
              </a:lnSpc>
              <a:buNone/>
            </a:pPr>
            <a:r>
              <a:rPr lang="zh-CN" altLang="en-US" dirty="0"/>
              <a:t>     初始     </a:t>
            </a:r>
            <a:r>
              <a:rPr lang="en-US" altLang="zh-CN" dirty="0"/>
              <a:t>(  ?,    ?  ,   ?,    ?,     ?,     ? )</a:t>
            </a:r>
          </a:p>
          <a:p>
            <a:pPr>
              <a:lnSpc>
                <a:spcPct val="90000"/>
              </a:lnSpc>
              <a:buNone/>
            </a:pPr>
            <a:r>
              <a:rPr lang="en-US" altLang="zh-CN" dirty="0"/>
              <a:t>      Step1.  ( </a:t>
            </a:r>
            <a:r>
              <a:rPr lang="en-US" altLang="zh-CN" dirty="0">
                <a:solidFill>
                  <a:srgbClr val="FF0000"/>
                </a:solidFill>
              </a:rPr>
              <a:t>0</a:t>
            </a:r>
            <a:r>
              <a:rPr lang="en-US" altLang="zh-CN" dirty="0"/>
              <a:t>,     ?,     ?,     ?,     ?      ?)</a:t>
            </a:r>
          </a:p>
          <a:p>
            <a:pPr>
              <a:lnSpc>
                <a:spcPct val="90000"/>
              </a:lnSpc>
              <a:buNone/>
            </a:pPr>
            <a:r>
              <a:rPr lang="en-US" altLang="zh-CN" dirty="0"/>
              <a:t>      Step2.  (</a:t>
            </a:r>
            <a:r>
              <a:rPr lang="en-US" altLang="zh-CN" u="sng" dirty="0"/>
              <a:t> 0</a:t>
            </a:r>
            <a:r>
              <a:rPr lang="en-US" altLang="zh-CN" dirty="0"/>
              <a:t>,     </a:t>
            </a:r>
            <a:r>
              <a:rPr lang="en-US" altLang="zh-CN" dirty="0">
                <a:solidFill>
                  <a:srgbClr val="FF0000"/>
                </a:solidFill>
              </a:rPr>
              <a:t>2</a:t>
            </a:r>
            <a:r>
              <a:rPr lang="en-US" altLang="zh-CN" dirty="0"/>
              <a:t>,     ?,     ?,     ?      ?)</a:t>
            </a:r>
          </a:p>
          <a:p>
            <a:pPr>
              <a:lnSpc>
                <a:spcPct val="90000"/>
              </a:lnSpc>
              <a:buNone/>
            </a:pPr>
            <a:r>
              <a:rPr lang="en-US" altLang="zh-CN" dirty="0"/>
              <a:t>      Step3.  ( </a:t>
            </a:r>
            <a:r>
              <a:rPr lang="en-US" altLang="zh-CN" u="sng" dirty="0"/>
              <a:t>0,     2</a:t>
            </a:r>
            <a:r>
              <a:rPr lang="en-US" altLang="zh-CN" dirty="0"/>
              <a:t>,     </a:t>
            </a:r>
            <a:r>
              <a:rPr lang="en-US" altLang="zh-CN" dirty="0">
                <a:solidFill>
                  <a:srgbClr val="FF0000"/>
                </a:solidFill>
              </a:rPr>
              <a:t>0</a:t>
            </a:r>
            <a:r>
              <a:rPr lang="en-US" altLang="zh-CN" dirty="0"/>
              <a:t>,     ?,     ?      ?)</a:t>
            </a:r>
          </a:p>
          <a:p>
            <a:pPr>
              <a:lnSpc>
                <a:spcPct val="90000"/>
              </a:lnSpc>
              <a:buNone/>
            </a:pPr>
            <a:r>
              <a:rPr lang="en-US" altLang="zh-CN" dirty="0"/>
              <a:t>      Step4.  ( </a:t>
            </a:r>
            <a:r>
              <a:rPr lang="en-US" altLang="zh-CN" u="sng" dirty="0"/>
              <a:t>0,     2,     0</a:t>
            </a:r>
            <a:r>
              <a:rPr lang="en-US" altLang="zh-CN" dirty="0"/>
              <a:t>,     </a:t>
            </a:r>
            <a:r>
              <a:rPr lang="en-US" altLang="zh-CN" dirty="0">
                <a:solidFill>
                  <a:srgbClr val="FF0000"/>
                </a:solidFill>
              </a:rPr>
              <a:t>1</a:t>
            </a:r>
            <a:r>
              <a:rPr lang="en-US" altLang="zh-CN" dirty="0"/>
              <a:t>,     ?      ?)</a:t>
            </a:r>
          </a:p>
          <a:p>
            <a:pPr>
              <a:lnSpc>
                <a:spcPct val="90000"/>
              </a:lnSpc>
              <a:buNone/>
            </a:pPr>
            <a:r>
              <a:rPr lang="en-US" altLang="zh-CN" dirty="0"/>
              <a:t>      Step5.  ( </a:t>
            </a:r>
            <a:r>
              <a:rPr lang="en-US" altLang="zh-CN" u="sng" dirty="0"/>
              <a:t>0,     2,     0,     1</a:t>
            </a:r>
            <a:r>
              <a:rPr lang="en-US" altLang="zh-CN" dirty="0"/>
              <a:t>,     </a:t>
            </a:r>
            <a:r>
              <a:rPr lang="en-US" altLang="zh-CN" dirty="0">
                <a:solidFill>
                  <a:srgbClr val="FF0000"/>
                </a:solidFill>
              </a:rPr>
              <a:t>0</a:t>
            </a:r>
            <a:r>
              <a:rPr lang="en-US" altLang="zh-CN" dirty="0"/>
              <a:t>      ?)</a:t>
            </a:r>
          </a:p>
          <a:p>
            <a:pPr>
              <a:lnSpc>
                <a:spcPct val="90000"/>
              </a:lnSpc>
              <a:buNone/>
            </a:pPr>
            <a:r>
              <a:rPr lang="en-US" altLang="zh-CN" dirty="0"/>
              <a:t>      Step6.  ( </a:t>
            </a:r>
            <a:r>
              <a:rPr lang="en-US" altLang="zh-CN" u="sng" dirty="0"/>
              <a:t>0,     2,     0,     1,     0</a:t>
            </a:r>
            <a:r>
              <a:rPr lang="en-US" altLang="zh-CN" dirty="0"/>
              <a:t>      </a:t>
            </a:r>
            <a:r>
              <a:rPr lang="en-US" altLang="zh-CN" dirty="0">
                <a:solidFill>
                  <a:srgbClr val="FF0000"/>
                </a:solidFill>
              </a:rPr>
              <a:t>1</a:t>
            </a:r>
            <a:r>
              <a:rPr lang="en-US" altLang="zh-CN" dirty="0"/>
              <a:t>)</a:t>
            </a:r>
          </a:p>
          <a:p>
            <a:r>
              <a:rPr lang="en-US" altLang="zh-CN" dirty="0"/>
              <a:t>2. </a:t>
            </a:r>
            <a:r>
              <a:rPr lang="zh-CN" altLang="en-US" dirty="0"/>
              <a:t>根据应付款总数</a:t>
            </a:r>
            <a:r>
              <a:rPr lang="en-US" altLang="zh-CN" dirty="0"/>
              <a:t>X=4</a:t>
            </a:r>
            <a:r>
              <a:rPr lang="zh-CN" altLang="en-US" dirty="0"/>
              <a:t>元</a:t>
            </a:r>
            <a:r>
              <a:rPr lang="en-US" altLang="zh-CN" dirty="0"/>
              <a:t>6</a:t>
            </a:r>
            <a:r>
              <a:rPr lang="zh-CN" altLang="en-US" dirty="0"/>
              <a:t>角，当前已经支付的货币总数</a:t>
            </a:r>
            <a:r>
              <a:rPr lang="en-US" altLang="zh-CN" dirty="0" err="1"/>
              <a:t>X</a:t>
            </a:r>
            <a:r>
              <a:rPr lang="en-US" altLang="zh-CN" baseline="-25000" dirty="0" err="1"/>
              <a:t>payed</a:t>
            </a:r>
            <a:r>
              <a:rPr lang="zh-CN" altLang="en-US" dirty="0"/>
              <a:t>，计算当前（剩余）应支付钱数</a:t>
            </a:r>
            <a:r>
              <a:rPr lang="en-US" altLang="zh-CN" dirty="0" err="1"/>
              <a:t>X</a:t>
            </a:r>
            <a:r>
              <a:rPr lang="en-US" altLang="zh-CN" baseline="-25000" dirty="0" err="1"/>
              <a:t>tobepayed</a:t>
            </a:r>
            <a:r>
              <a:rPr lang="zh-CN" altLang="en-US" dirty="0"/>
              <a:t>，</a:t>
            </a:r>
            <a:endParaRPr lang="en-US" altLang="zh-CN" dirty="0"/>
          </a:p>
          <a:p>
            <a:r>
              <a:rPr lang="en-US" altLang="zh-CN" dirty="0"/>
              <a:t>3. </a:t>
            </a:r>
            <a:r>
              <a:rPr lang="zh-CN" altLang="en-US" dirty="0"/>
              <a:t>贪心：根据</a:t>
            </a:r>
            <a:r>
              <a:rPr lang="en-US" altLang="zh-CN" dirty="0" err="1"/>
              <a:t>X</a:t>
            </a:r>
            <a:r>
              <a:rPr lang="en-US" altLang="zh-CN" baseline="-25000" dirty="0" err="1"/>
              <a:t>tobepayed</a:t>
            </a:r>
            <a:r>
              <a:rPr lang="zh-CN" altLang="en-US" dirty="0"/>
              <a:t>，在满足前述</a:t>
            </a:r>
            <a:r>
              <a:rPr lang="en-US" altLang="zh-CN" dirty="0"/>
              <a:t>2</a:t>
            </a:r>
            <a:r>
              <a:rPr lang="zh-CN" altLang="en-US" dirty="0"/>
              <a:t>个约束前提下，从剩余可用货币中，</a:t>
            </a:r>
            <a:r>
              <a:rPr lang="zh-CN" altLang="en-US" b="1" dirty="0">
                <a:solidFill>
                  <a:srgbClr val="FF0000"/>
                </a:solidFill>
              </a:rPr>
              <a:t>选择一种面值最大的货币</a:t>
            </a:r>
            <a:r>
              <a:rPr lang="zh-CN" altLang="en-US" dirty="0"/>
              <a:t>，计算应支付的张数</a:t>
            </a:r>
            <a:r>
              <a:rPr lang="en-US" altLang="zh-CN" dirty="0"/>
              <a:t>  </a:t>
            </a:r>
            <a:endParaRPr lang="zh-CN" altLang="en-US" dirty="0"/>
          </a:p>
          <a:p>
            <a:endParaRPr lang="zh-CN" altLang="en-US" dirty="0"/>
          </a:p>
        </p:txBody>
      </p:sp>
      <p:sp>
        <p:nvSpPr>
          <p:cNvPr id="4" name="日期占位符 3">
            <a:extLst>
              <a:ext uri="{FF2B5EF4-FFF2-40B4-BE49-F238E27FC236}">
                <a16:creationId xmlns:a16="http://schemas.microsoft.com/office/drawing/2014/main" id="{58324164-47E7-411E-AAB4-C054B63BA6C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5D71EF4A-A210-44A2-81AD-B430C4BFD1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0B4939-D93E-4036-99D4-4B9BEC131C66}"/>
              </a:ext>
            </a:extLst>
          </p:cNvPr>
          <p:cNvSpPr>
            <a:spLocks noGrp="1"/>
          </p:cNvSpPr>
          <p:nvPr>
            <p:ph type="sldNum" sz="quarter" idx="12"/>
          </p:nvPr>
        </p:nvSpPr>
        <p:spPr/>
        <p:txBody>
          <a:bodyPr/>
          <a:lstStyle/>
          <a:p>
            <a:fld id="{EEA58A3B-43CE-4AA0-90B5-EB47AFAFEB34}" type="slidenum">
              <a:rPr lang="zh-CN" altLang="en-US" smtClean="0"/>
              <a:pPr/>
              <a:t>10</a:t>
            </a:fld>
            <a:endParaRPr lang="zh-CN" altLang="en-US" dirty="0"/>
          </a:p>
        </p:txBody>
      </p:sp>
      <p:sp>
        <p:nvSpPr>
          <p:cNvPr id="7" name="Text Box 5">
            <a:extLst>
              <a:ext uri="{FF2B5EF4-FFF2-40B4-BE49-F238E27FC236}">
                <a16:creationId xmlns:a16="http://schemas.microsoft.com/office/drawing/2014/main" id="{8136FE50-5DDB-4309-9AB9-EA775F74DA12}"/>
              </a:ext>
            </a:extLst>
          </p:cNvPr>
          <p:cNvSpPr txBox="1">
            <a:spLocks noChangeArrowheads="1"/>
          </p:cNvSpPr>
          <p:nvPr/>
        </p:nvSpPr>
        <p:spPr bwMode="auto">
          <a:xfrm>
            <a:off x="4930095" y="1280991"/>
            <a:ext cx="2279791" cy="32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90000"/>
              </a:lnSpc>
              <a:spcBef>
                <a:spcPct val="20000"/>
              </a:spcBef>
            </a:pPr>
            <a:r>
              <a:rPr lang="en-US" altLang="zh-CN" sz="2000" dirty="0"/>
              <a:t> </a:t>
            </a:r>
            <a:r>
              <a:rPr lang="en-US" altLang="zh-CN" sz="2000" dirty="0" err="1"/>
              <a:t>X</a:t>
            </a:r>
            <a:r>
              <a:rPr lang="en-US" altLang="zh-CN" sz="2000" baseline="-25000" dirty="0" err="1"/>
              <a:t>payed</a:t>
            </a:r>
            <a:r>
              <a:rPr lang="en-US" altLang="zh-CN" sz="2000" dirty="0"/>
              <a:t>      </a:t>
            </a:r>
            <a:r>
              <a:rPr lang="en-US" altLang="zh-CN" sz="2000" dirty="0" err="1"/>
              <a:t>X</a:t>
            </a:r>
            <a:r>
              <a:rPr lang="en-US" altLang="zh-CN" sz="2000" baseline="-25000" dirty="0" err="1"/>
              <a:t>tobepayed</a:t>
            </a:r>
            <a:endParaRPr lang="en-US" altLang="zh-CN" sz="2000" baseline="-25000" dirty="0"/>
          </a:p>
          <a:p>
            <a:pPr eaLnBrk="1" hangingPunct="1">
              <a:lnSpc>
                <a:spcPct val="90000"/>
              </a:lnSpc>
              <a:spcBef>
                <a:spcPct val="20000"/>
              </a:spcBef>
            </a:pPr>
            <a:r>
              <a:rPr lang="zh-CN" altLang="en-US" sz="2400" baseline="-25000" dirty="0"/>
              <a:t>      </a:t>
            </a:r>
            <a:r>
              <a:rPr lang="en-US" altLang="zh-CN" sz="2400" dirty="0"/>
              <a:t>0            4.6</a:t>
            </a:r>
          </a:p>
          <a:p>
            <a:pPr eaLnBrk="1" hangingPunct="1">
              <a:lnSpc>
                <a:spcPct val="90000"/>
              </a:lnSpc>
              <a:spcBef>
                <a:spcPct val="20000"/>
              </a:spcBef>
            </a:pPr>
            <a:r>
              <a:rPr lang="en-US" altLang="zh-CN" sz="2400" dirty="0"/>
              <a:t>    0            4.6</a:t>
            </a:r>
          </a:p>
          <a:p>
            <a:pPr eaLnBrk="1" hangingPunct="1">
              <a:lnSpc>
                <a:spcPct val="90000"/>
              </a:lnSpc>
              <a:spcBef>
                <a:spcPct val="20000"/>
              </a:spcBef>
            </a:pPr>
            <a:r>
              <a:rPr lang="en-US" altLang="zh-CN" sz="2400" dirty="0"/>
              <a:t>    </a:t>
            </a:r>
            <a:r>
              <a:rPr lang="en-US" altLang="zh-CN" sz="2400" dirty="0">
                <a:solidFill>
                  <a:srgbClr val="FF0000"/>
                </a:solidFill>
              </a:rPr>
              <a:t>4</a:t>
            </a:r>
            <a:r>
              <a:rPr lang="en-US" altLang="zh-CN" sz="2400" dirty="0"/>
              <a:t>            0.6</a:t>
            </a:r>
          </a:p>
          <a:p>
            <a:pPr eaLnBrk="1" hangingPunct="1">
              <a:lnSpc>
                <a:spcPct val="90000"/>
              </a:lnSpc>
              <a:spcBef>
                <a:spcPct val="20000"/>
              </a:spcBef>
            </a:pPr>
            <a:r>
              <a:rPr lang="en-US" altLang="zh-CN" sz="2400" dirty="0"/>
              <a:t>    4            0.6</a:t>
            </a:r>
          </a:p>
          <a:p>
            <a:pPr eaLnBrk="1" hangingPunct="1">
              <a:lnSpc>
                <a:spcPct val="90000"/>
              </a:lnSpc>
              <a:spcBef>
                <a:spcPct val="20000"/>
              </a:spcBef>
            </a:pPr>
            <a:r>
              <a:rPr lang="en-US" altLang="zh-CN" sz="2400" dirty="0"/>
              <a:t>    4.5         0.1</a:t>
            </a:r>
          </a:p>
          <a:p>
            <a:pPr eaLnBrk="1" hangingPunct="1">
              <a:lnSpc>
                <a:spcPct val="90000"/>
              </a:lnSpc>
              <a:spcBef>
                <a:spcPct val="20000"/>
              </a:spcBef>
            </a:pPr>
            <a:r>
              <a:rPr lang="en-US" altLang="zh-CN" sz="2400" dirty="0"/>
              <a:t>    4.5         0.1</a:t>
            </a:r>
          </a:p>
          <a:p>
            <a:pPr eaLnBrk="1" hangingPunct="1">
              <a:lnSpc>
                <a:spcPct val="90000"/>
              </a:lnSpc>
              <a:spcBef>
                <a:spcPct val="20000"/>
              </a:spcBef>
            </a:pPr>
            <a:r>
              <a:rPr lang="en-US" altLang="zh-CN" sz="2400" dirty="0"/>
              <a:t>    4.6          0</a:t>
            </a:r>
          </a:p>
        </p:txBody>
      </p:sp>
      <p:sp>
        <p:nvSpPr>
          <p:cNvPr id="8" name="Text Box 4">
            <a:extLst>
              <a:ext uri="{FF2B5EF4-FFF2-40B4-BE49-F238E27FC236}">
                <a16:creationId xmlns:a16="http://schemas.microsoft.com/office/drawing/2014/main" id="{DE5C4FA1-FBF8-4A29-8864-6D00C0E0C0D2}"/>
              </a:ext>
            </a:extLst>
          </p:cNvPr>
          <p:cNvSpPr txBox="1">
            <a:spLocks noChangeArrowheads="1"/>
          </p:cNvSpPr>
          <p:nvPr/>
        </p:nvSpPr>
        <p:spPr bwMode="auto">
          <a:xfrm>
            <a:off x="8344535" y="764362"/>
            <a:ext cx="799465" cy="3785652"/>
          </a:xfrm>
          <a:prstGeom prst="rect">
            <a:avLst/>
          </a:prstGeom>
          <a:solidFill>
            <a:srgbClr val="FFFF00"/>
          </a:solidFill>
          <a:ln w="6350">
            <a:solidFill>
              <a:schemeClr val="tx1"/>
            </a:solidFill>
            <a:miter lim="800000"/>
            <a:headEnd/>
            <a:tailEnd/>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t>通过</a:t>
            </a:r>
            <a:r>
              <a:rPr lang="en-US" altLang="zh-CN" sz="2000" dirty="0"/>
              <a:t>6</a:t>
            </a:r>
            <a:r>
              <a:rPr lang="zh-CN" altLang="en-US" sz="2000" dirty="0"/>
              <a:t>个步骤，依次考虑各种币值，从大到小构造可行解</a:t>
            </a:r>
          </a:p>
        </p:txBody>
      </p:sp>
      <p:sp>
        <p:nvSpPr>
          <p:cNvPr id="9" name="Line 6">
            <a:extLst>
              <a:ext uri="{FF2B5EF4-FFF2-40B4-BE49-F238E27FC236}">
                <a16:creationId xmlns:a16="http://schemas.microsoft.com/office/drawing/2014/main" id="{51C54C3C-9315-42E2-9C00-2790D4FD3D8C}"/>
              </a:ext>
            </a:extLst>
          </p:cNvPr>
          <p:cNvSpPr>
            <a:spLocks noChangeShapeType="1"/>
          </p:cNvSpPr>
          <p:nvPr/>
        </p:nvSpPr>
        <p:spPr bwMode="auto">
          <a:xfrm flipH="1">
            <a:off x="1882018" y="1858211"/>
            <a:ext cx="4694797"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0" name="Line 6">
            <a:extLst>
              <a:ext uri="{FF2B5EF4-FFF2-40B4-BE49-F238E27FC236}">
                <a16:creationId xmlns:a16="http://schemas.microsoft.com/office/drawing/2014/main" id="{F59A8217-E0AD-4B69-BA2D-D613C5C86226}"/>
              </a:ext>
            </a:extLst>
          </p:cNvPr>
          <p:cNvSpPr>
            <a:spLocks noChangeShapeType="1"/>
          </p:cNvSpPr>
          <p:nvPr/>
        </p:nvSpPr>
        <p:spPr bwMode="auto">
          <a:xfrm flipH="1">
            <a:off x="2457751" y="2206366"/>
            <a:ext cx="4048911" cy="415881"/>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1" name="Line 6">
            <a:extLst>
              <a:ext uri="{FF2B5EF4-FFF2-40B4-BE49-F238E27FC236}">
                <a16:creationId xmlns:a16="http://schemas.microsoft.com/office/drawing/2014/main" id="{4D37BBBB-0024-4DBF-936E-1981A3BB0EBA}"/>
              </a:ext>
            </a:extLst>
          </p:cNvPr>
          <p:cNvSpPr>
            <a:spLocks noChangeShapeType="1"/>
          </p:cNvSpPr>
          <p:nvPr/>
        </p:nvSpPr>
        <p:spPr bwMode="auto">
          <a:xfrm flipH="1">
            <a:off x="3028949" y="2657188"/>
            <a:ext cx="3477712"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2" name="Line 6">
            <a:extLst>
              <a:ext uri="{FF2B5EF4-FFF2-40B4-BE49-F238E27FC236}">
                <a16:creationId xmlns:a16="http://schemas.microsoft.com/office/drawing/2014/main" id="{06A5DFEA-7FD6-4F10-9832-5EA63364A65A}"/>
              </a:ext>
            </a:extLst>
          </p:cNvPr>
          <p:cNvSpPr>
            <a:spLocks noChangeShapeType="1"/>
          </p:cNvSpPr>
          <p:nvPr/>
        </p:nvSpPr>
        <p:spPr bwMode="auto">
          <a:xfrm flipH="1">
            <a:off x="4707466" y="3874353"/>
            <a:ext cx="1860909"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3" name="Line 6">
            <a:extLst>
              <a:ext uri="{FF2B5EF4-FFF2-40B4-BE49-F238E27FC236}">
                <a16:creationId xmlns:a16="http://schemas.microsoft.com/office/drawing/2014/main" id="{A53EE5A4-2851-4551-9516-94FD15F1D87B}"/>
              </a:ext>
            </a:extLst>
          </p:cNvPr>
          <p:cNvSpPr>
            <a:spLocks noChangeShapeType="1"/>
          </p:cNvSpPr>
          <p:nvPr/>
        </p:nvSpPr>
        <p:spPr bwMode="auto">
          <a:xfrm flipH="1">
            <a:off x="4151085" y="3452644"/>
            <a:ext cx="2417291"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4" name="Line 6">
            <a:extLst>
              <a:ext uri="{FF2B5EF4-FFF2-40B4-BE49-F238E27FC236}">
                <a16:creationId xmlns:a16="http://schemas.microsoft.com/office/drawing/2014/main" id="{CCA1951C-C193-4630-863B-F2195A1B38EC}"/>
              </a:ext>
            </a:extLst>
          </p:cNvPr>
          <p:cNvSpPr>
            <a:spLocks noChangeShapeType="1"/>
          </p:cNvSpPr>
          <p:nvPr/>
        </p:nvSpPr>
        <p:spPr bwMode="auto">
          <a:xfrm flipH="1">
            <a:off x="3181349" y="2809588"/>
            <a:ext cx="3477712"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Tree>
    <p:extLst>
      <p:ext uri="{BB962C8B-B14F-4D97-AF65-F5344CB8AC3E}">
        <p14:creationId xmlns:p14="http://schemas.microsoft.com/office/powerpoint/2010/main" val="857624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CD3DA-CCD5-48A6-87BE-713856795CCE}"/>
              </a:ext>
            </a:extLst>
          </p:cNvPr>
          <p:cNvSpPr>
            <a:spLocks noGrp="1"/>
          </p:cNvSpPr>
          <p:nvPr>
            <p:ph type="title"/>
          </p:nvPr>
        </p:nvSpPr>
        <p:spPr/>
        <p:txBody>
          <a:bodyPr/>
          <a:lstStyle/>
          <a:p>
            <a:r>
              <a:rPr lang="en-US" altLang="zh-CN" dirty="0"/>
              <a:t>Kruskal</a:t>
            </a:r>
            <a:r>
              <a:rPr lang="zh-CN" altLang="en-US" dirty="0"/>
              <a:t>算法</a:t>
            </a:r>
          </a:p>
        </p:txBody>
      </p:sp>
      <p:sp>
        <p:nvSpPr>
          <p:cNvPr id="3" name="内容占位符 2">
            <a:extLst>
              <a:ext uri="{FF2B5EF4-FFF2-40B4-BE49-F238E27FC236}">
                <a16:creationId xmlns:a16="http://schemas.microsoft.com/office/drawing/2014/main" id="{01344824-40D3-40E8-9F6F-8B7C61831745}"/>
              </a:ext>
            </a:extLst>
          </p:cNvPr>
          <p:cNvSpPr>
            <a:spLocks noGrp="1"/>
          </p:cNvSpPr>
          <p:nvPr>
            <p:ph idx="1"/>
          </p:nvPr>
        </p:nvSpPr>
        <p:spPr>
          <a:xfrm>
            <a:off x="123432" y="764364"/>
            <a:ext cx="8897136" cy="6444156"/>
          </a:xfrm>
        </p:spPr>
        <p:txBody>
          <a:bodyPr>
            <a:normAutofit/>
          </a:bodyPr>
          <a:lstStyle/>
          <a:p>
            <a:r>
              <a:rPr lang="zh-CN" altLang="en-US" sz="2400" dirty="0">
                <a:solidFill>
                  <a:srgbClr val="000000"/>
                </a:solidFill>
              </a:rPr>
              <a:t>设</a:t>
            </a:r>
            <a:r>
              <a:rPr lang="en-US" altLang="zh-CN" sz="2400" dirty="0">
                <a:solidFill>
                  <a:srgbClr val="000000"/>
                </a:solidFill>
              </a:rPr>
              <a:t>G=(V, E)</a:t>
            </a:r>
            <a:r>
              <a:rPr lang="zh-CN" altLang="en-US" sz="2400" dirty="0">
                <a:solidFill>
                  <a:srgbClr val="000000"/>
                </a:solidFill>
              </a:rPr>
              <a:t>是连通带权图，</a:t>
            </a:r>
            <a:r>
              <a:rPr lang="en-US" altLang="zh-CN" sz="2400" dirty="0">
                <a:solidFill>
                  <a:srgbClr val="000000"/>
                </a:solidFill>
              </a:rPr>
              <a:t>V={1,2,…,n}</a:t>
            </a:r>
            <a:endParaRPr lang="zh-CN" altLang="en-US" sz="2400" dirty="0">
              <a:solidFill>
                <a:srgbClr val="000000"/>
              </a:solidFill>
            </a:endParaRPr>
          </a:p>
          <a:p>
            <a:r>
              <a:rPr lang="en-US" altLang="zh-CN" dirty="0">
                <a:solidFill>
                  <a:srgbClr val="000000"/>
                </a:solidFill>
              </a:rPr>
              <a:t>Kruskal</a:t>
            </a:r>
            <a:r>
              <a:rPr lang="zh-CN" altLang="en-US" sz="2400" dirty="0">
                <a:solidFill>
                  <a:srgbClr val="000000"/>
                </a:solidFill>
              </a:rPr>
              <a:t>算法原理</a:t>
            </a:r>
            <a:endParaRPr lang="en-US" altLang="zh-CN" sz="2400" dirty="0">
              <a:solidFill>
                <a:srgbClr val="000000"/>
              </a:solidFill>
            </a:endParaRPr>
          </a:p>
          <a:p>
            <a:pPr lvl="1"/>
            <a:r>
              <a:rPr lang="en-US" altLang="zh-CN" dirty="0">
                <a:solidFill>
                  <a:srgbClr val="000000"/>
                </a:solidFill>
              </a:rPr>
              <a:t>Step1. </a:t>
            </a:r>
            <a:r>
              <a:rPr lang="zh-CN" altLang="en-US" dirty="0">
                <a:solidFill>
                  <a:srgbClr val="000000"/>
                </a:solidFill>
              </a:rPr>
              <a:t>将</a:t>
            </a:r>
            <a:r>
              <a:rPr lang="en-US" altLang="zh-CN" dirty="0">
                <a:solidFill>
                  <a:srgbClr val="000000"/>
                </a:solidFill>
              </a:rPr>
              <a:t>G</a:t>
            </a:r>
            <a:r>
              <a:rPr lang="zh-CN" altLang="en-US" dirty="0">
                <a:solidFill>
                  <a:srgbClr val="000000"/>
                </a:solidFill>
              </a:rPr>
              <a:t>的</a:t>
            </a:r>
            <a:r>
              <a:rPr lang="en-US" altLang="zh-CN" dirty="0">
                <a:solidFill>
                  <a:srgbClr val="000000"/>
                </a:solidFill>
              </a:rPr>
              <a:t>n</a:t>
            </a:r>
            <a:r>
              <a:rPr lang="zh-CN" altLang="en-US" dirty="0">
                <a:solidFill>
                  <a:srgbClr val="000000"/>
                </a:solidFill>
              </a:rPr>
              <a:t>个顶点看成</a:t>
            </a:r>
            <a:r>
              <a:rPr lang="en-US" altLang="zh-CN" dirty="0">
                <a:solidFill>
                  <a:srgbClr val="000000"/>
                </a:solidFill>
              </a:rPr>
              <a:t>n</a:t>
            </a:r>
            <a:r>
              <a:rPr lang="zh-CN" altLang="en-US" dirty="0">
                <a:solidFill>
                  <a:srgbClr val="000000"/>
                </a:solidFill>
              </a:rPr>
              <a:t>个孤立的连通分支</a:t>
            </a:r>
            <a:endParaRPr lang="en-US" altLang="zh-CN" dirty="0">
              <a:solidFill>
                <a:srgbClr val="000000"/>
              </a:solidFill>
            </a:endParaRPr>
          </a:p>
          <a:p>
            <a:pPr lvl="1"/>
            <a:r>
              <a:rPr lang="en-US" altLang="zh-CN" dirty="0">
                <a:solidFill>
                  <a:srgbClr val="000000"/>
                </a:solidFill>
              </a:rPr>
              <a:t>Step2. </a:t>
            </a:r>
            <a:r>
              <a:rPr lang="zh-CN" altLang="en-US" dirty="0">
                <a:solidFill>
                  <a:srgbClr val="000000"/>
                </a:solidFill>
              </a:rPr>
              <a:t>将所有的边按权从小到大排序</a:t>
            </a:r>
            <a:endParaRPr lang="en-US" altLang="zh-CN" dirty="0">
              <a:solidFill>
                <a:srgbClr val="000000"/>
              </a:solidFill>
            </a:endParaRPr>
          </a:p>
          <a:p>
            <a:pPr lvl="1"/>
            <a:r>
              <a:rPr lang="en-US" altLang="zh-CN" dirty="0">
                <a:solidFill>
                  <a:srgbClr val="000000"/>
                </a:solidFill>
              </a:rPr>
              <a:t>Step3. </a:t>
            </a:r>
            <a:r>
              <a:rPr lang="zh-CN" altLang="en-US" dirty="0">
                <a:solidFill>
                  <a:srgbClr val="000000"/>
                </a:solidFill>
              </a:rPr>
              <a:t>从权最小的第一条边开始，</a:t>
            </a:r>
            <a:r>
              <a:rPr lang="zh-CN" altLang="en-US" dirty="0">
                <a:solidFill>
                  <a:srgbClr val="FF0000"/>
                </a:solidFill>
              </a:rPr>
              <a:t>依边权递增的顺序查看每一条边</a:t>
            </a:r>
            <a:r>
              <a:rPr lang="en-US" altLang="zh-CN" dirty="0">
                <a:solidFill>
                  <a:srgbClr val="FF0000"/>
                </a:solidFill>
              </a:rPr>
              <a:t>&lt;v, w&gt;</a:t>
            </a:r>
            <a:r>
              <a:rPr lang="zh-CN" altLang="en-US" dirty="0">
                <a:solidFill>
                  <a:srgbClr val="000000"/>
                </a:solidFill>
              </a:rPr>
              <a:t>，并按下述方法连接</a:t>
            </a:r>
            <a:r>
              <a:rPr lang="en-US" altLang="zh-CN" dirty="0">
                <a:solidFill>
                  <a:srgbClr val="000000"/>
                </a:solidFill>
              </a:rPr>
              <a:t>2</a:t>
            </a:r>
            <a:r>
              <a:rPr lang="zh-CN" altLang="en-US" dirty="0">
                <a:solidFill>
                  <a:srgbClr val="000000"/>
                </a:solidFill>
              </a:rPr>
              <a:t>个不同的连通分支：</a:t>
            </a:r>
          </a:p>
          <a:p>
            <a:pPr eaLnBrk="1" hangingPunct="1">
              <a:lnSpc>
                <a:spcPct val="115000"/>
              </a:lnSpc>
              <a:buFontTx/>
              <a:buNone/>
            </a:pPr>
            <a:r>
              <a:rPr lang="zh-CN" altLang="en-US" sz="2400" dirty="0">
                <a:solidFill>
                  <a:srgbClr val="000000"/>
                </a:solidFill>
              </a:rPr>
              <a:t>                  当查看到第</a:t>
            </a:r>
            <a:r>
              <a:rPr lang="en-US" altLang="zh-CN" sz="2400" dirty="0">
                <a:solidFill>
                  <a:srgbClr val="000000"/>
                </a:solidFill>
              </a:rPr>
              <a:t>k</a:t>
            </a:r>
            <a:r>
              <a:rPr lang="zh-CN" altLang="en-US" sz="2400" dirty="0">
                <a:solidFill>
                  <a:srgbClr val="000000"/>
                </a:solidFill>
              </a:rPr>
              <a:t>条边</a:t>
            </a:r>
            <a:r>
              <a:rPr lang="en-US" altLang="zh-CN" sz="2400" b="1" dirty="0">
                <a:solidFill>
                  <a:srgbClr val="0000FF"/>
                </a:solidFill>
              </a:rPr>
              <a:t>(v, w)</a:t>
            </a:r>
            <a:r>
              <a:rPr lang="zh-CN" altLang="en-US" sz="2400" dirty="0">
                <a:solidFill>
                  <a:srgbClr val="000000"/>
                </a:solidFill>
              </a:rPr>
              <a:t>时，</a:t>
            </a:r>
          </a:p>
          <a:p>
            <a:pPr lvl="2"/>
            <a:r>
              <a:rPr lang="en-US" altLang="zh-CN" dirty="0">
                <a:solidFill>
                  <a:srgbClr val="000000"/>
                </a:solidFill>
              </a:rPr>
              <a:t>1.</a:t>
            </a:r>
            <a:r>
              <a:rPr lang="zh-CN" altLang="en-US" dirty="0">
                <a:solidFill>
                  <a:srgbClr val="000000"/>
                </a:solidFill>
              </a:rPr>
              <a:t> 如果顶点</a:t>
            </a:r>
            <a:r>
              <a:rPr lang="en-US" altLang="zh-CN" dirty="0">
                <a:solidFill>
                  <a:srgbClr val="000000"/>
                </a:solidFill>
              </a:rPr>
              <a:t>v</a:t>
            </a:r>
            <a:r>
              <a:rPr lang="zh-CN" altLang="en-US" dirty="0">
                <a:solidFill>
                  <a:srgbClr val="000000"/>
                </a:solidFill>
              </a:rPr>
              <a:t>和</a:t>
            </a:r>
            <a:r>
              <a:rPr lang="en-US" altLang="zh-CN" dirty="0">
                <a:solidFill>
                  <a:srgbClr val="000000"/>
                </a:solidFill>
              </a:rPr>
              <a:t>w</a:t>
            </a:r>
            <a:r>
              <a:rPr lang="zh-CN" altLang="en-US" dirty="0">
                <a:solidFill>
                  <a:srgbClr val="000000"/>
                </a:solidFill>
              </a:rPr>
              <a:t>分别位于当前</a:t>
            </a:r>
            <a:r>
              <a:rPr lang="en-US" altLang="zh-CN" dirty="0">
                <a:solidFill>
                  <a:srgbClr val="000000"/>
                </a:solidFill>
              </a:rPr>
              <a:t>2</a:t>
            </a:r>
            <a:r>
              <a:rPr lang="zh-CN" altLang="en-US" dirty="0">
                <a:solidFill>
                  <a:srgbClr val="000000"/>
                </a:solidFill>
              </a:rPr>
              <a:t>个不同的连通分支</a:t>
            </a:r>
            <a:r>
              <a:rPr lang="en-US" altLang="zh-CN" dirty="0">
                <a:solidFill>
                  <a:srgbClr val="000000"/>
                </a:solidFill>
              </a:rPr>
              <a:t>T</a:t>
            </a:r>
            <a:r>
              <a:rPr lang="en-US" altLang="zh-CN" baseline="-25000" dirty="0">
                <a:solidFill>
                  <a:srgbClr val="000000"/>
                </a:solidFill>
              </a:rPr>
              <a:t>1</a:t>
            </a:r>
            <a:r>
              <a:rPr lang="zh-CN" altLang="en-US" dirty="0">
                <a:solidFill>
                  <a:srgbClr val="000000"/>
                </a:solidFill>
              </a:rPr>
              <a:t>和</a:t>
            </a:r>
            <a:r>
              <a:rPr lang="en-US" altLang="zh-CN" dirty="0">
                <a:solidFill>
                  <a:srgbClr val="000000"/>
                </a:solidFill>
              </a:rPr>
              <a:t>T</a:t>
            </a:r>
            <a:r>
              <a:rPr lang="en-US" altLang="zh-CN" baseline="-25000" dirty="0">
                <a:solidFill>
                  <a:srgbClr val="000000"/>
                </a:solidFill>
              </a:rPr>
              <a:t>2</a:t>
            </a:r>
            <a:r>
              <a:rPr lang="zh-CN" altLang="en-US" dirty="0">
                <a:solidFill>
                  <a:srgbClr val="000000"/>
                </a:solidFill>
              </a:rPr>
              <a:t>中，用边</a:t>
            </a:r>
            <a:r>
              <a:rPr lang="en-US" altLang="zh-CN" b="1" dirty="0">
                <a:solidFill>
                  <a:srgbClr val="0000FF"/>
                </a:solidFill>
              </a:rPr>
              <a:t>(v, w)</a:t>
            </a:r>
            <a:r>
              <a:rPr lang="zh-CN" altLang="en-US" dirty="0">
                <a:solidFill>
                  <a:srgbClr val="000000"/>
                </a:solidFill>
              </a:rPr>
              <a:t>将</a:t>
            </a:r>
            <a:r>
              <a:rPr lang="en-US" altLang="zh-CN" dirty="0">
                <a:solidFill>
                  <a:srgbClr val="000000"/>
                </a:solidFill>
              </a:rPr>
              <a:t>T</a:t>
            </a:r>
            <a:r>
              <a:rPr lang="en-US" altLang="zh-CN" baseline="-25000" dirty="0">
                <a:solidFill>
                  <a:srgbClr val="000000"/>
                </a:solidFill>
              </a:rPr>
              <a:t>1</a:t>
            </a:r>
            <a:r>
              <a:rPr lang="zh-CN" altLang="en-US" dirty="0">
                <a:solidFill>
                  <a:srgbClr val="000000"/>
                </a:solidFill>
              </a:rPr>
              <a:t>和</a:t>
            </a:r>
            <a:r>
              <a:rPr lang="en-US" altLang="zh-CN" dirty="0">
                <a:solidFill>
                  <a:srgbClr val="000000"/>
                </a:solidFill>
              </a:rPr>
              <a:t>T</a:t>
            </a:r>
            <a:r>
              <a:rPr lang="en-US" altLang="zh-CN" baseline="-25000" dirty="0">
                <a:solidFill>
                  <a:srgbClr val="000000"/>
                </a:solidFill>
              </a:rPr>
              <a:t>2</a:t>
            </a:r>
            <a:r>
              <a:rPr lang="zh-CN" altLang="en-US" dirty="0">
                <a:solidFill>
                  <a:srgbClr val="000000"/>
                </a:solidFill>
              </a:rPr>
              <a:t>合并成一个连通分支，然后继续查看后续第</a:t>
            </a:r>
            <a:r>
              <a:rPr lang="en-US" altLang="zh-CN" dirty="0">
                <a:solidFill>
                  <a:srgbClr val="000000"/>
                </a:solidFill>
              </a:rPr>
              <a:t>k+1</a:t>
            </a:r>
            <a:r>
              <a:rPr lang="zh-CN" altLang="en-US" dirty="0">
                <a:solidFill>
                  <a:srgbClr val="000000"/>
                </a:solidFill>
              </a:rPr>
              <a:t>条边</a:t>
            </a:r>
          </a:p>
          <a:p>
            <a:pPr lvl="2"/>
            <a:r>
              <a:rPr lang="en-US" altLang="zh-CN" dirty="0">
                <a:solidFill>
                  <a:srgbClr val="000000"/>
                </a:solidFill>
              </a:rPr>
              <a:t>2. </a:t>
            </a:r>
            <a:r>
              <a:rPr lang="zh-CN" altLang="en-US" dirty="0">
                <a:solidFill>
                  <a:srgbClr val="000000"/>
                </a:solidFill>
              </a:rPr>
              <a:t>如果顶点</a:t>
            </a:r>
            <a:r>
              <a:rPr lang="en-US" altLang="zh-CN" dirty="0">
                <a:solidFill>
                  <a:srgbClr val="000000"/>
                </a:solidFill>
              </a:rPr>
              <a:t>v</a:t>
            </a:r>
            <a:r>
              <a:rPr lang="zh-CN" altLang="en-US" dirty="0">
                <a:solidFill>
                  <a:srgbClr val="000000"/>
                </a:solidFill>
              </a:rPr>
              <a:t>和</a:t>
            </a:r>
            <a:r>
              <a:rPr lang="en-US" altLang="zh-CN" dirty="0">
                <a:solidFill>
                  <a:srgbClr val="000000"/>
                </a:solidFill>
              </a:rPr>
              <a:t>w</a:t>
            </a:r>
            <a:r>
              <a:rPr lang="zh-CN" altLang="en-US" dirty="0">
                <a:solidFill>
                  <a:srgbClr val="000000"/>
                </a:solidFill>
              </a:rPr>
              <a:t>已经属于当前的同一个连通分支中，为防止产生回路，不允许将</a:t>
            </a:r>
            <a:r>
              <a:rPr lang="en-US" altLang="zh-CN" dirty="0">
                <a:solidFill>
                  <a:srgbClr val="000000"/>
                </a:solidFill>
              </a:rPr>
              <a:t>(v, w)</a:t>
            </a:r>
            <a:r>
              <a:rPr lang="zh-CN" altLang="en-US" dirty="0">
                <a:solidFill>
                  <a:srgbClr val="000000"/>
                </a:solidFill>
              </a:rPr>
              <a:t>加入最小生成树中。此时，直接再查看后续第</a:t>
            </a:r>
            <a:r>
              <a:rPr lang="en-US" altLang="zh-CN" dirty="0">
                <a:solidFill>
                  <a:srgbClr val="000000"/>
                </a:solidFill>
              </a:rPr>
              <a:t>k+1</a:t>
            </a:r>
            <a:r>
              <a:rPr lang="zh-CN" altLang="en-US" dirty="0">
                <a:solidFill>
                  <a:srgbClr val="000000"/>
                </a:solidFill>
              </a:rPr>
              <a:t>条边</a:t>
            </a:r>
            <a:endParaRPr lang="en-US" altLang="zh-CN"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FF79172F-58DB-4E33-8137-CF9FB96B27E7}"/>
              </a:ext>
            </a:extLst>
          </p:cNvPr>
          <p:cNvSpPr>
            <a:spLocks noGrp="1"/>
          </p:cNvSpPr>
          <p:nvPr>
            <p:ph type="dt" sz="half" idx="10"/>
          </p:nvPr>
        </p:nvSpPr>
        <p:spPr/>
        <p:txBody>
          <a:bodyPr/>
          <a:lstStyle/>
          <a:p>
            <a:endParaRPr lang="zh-CN" altLang="en-US" dirty="0"/>
          </a:p>
        </p:txBody>
      </p:sp>
      <p:sp>
        <p:nvSpPr>
          <p:cNvPr id="5" name="页脚占位符 4">
            <a:extLst>
              <a:ext uri="{FF2B5EF4-FFF2-40B4-BE49-F238E27FC236}">
                <a16:creationId xmlns:a16="http://schemas.microsoft.com/office/drawing/2014/main" id="{5E08491B-CD82-47BF-A500-28F1016F64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A9D82F-C85E-4062-B4EC-8925C1FAFFCD}"/>
              </a:ext>
            </a:extLst>
          </p:cNvPr>
          <p:cNvSpPr>
            <a:spLocks noGrp="1"/>
          </p:cNvSpPr>
          <p:nvPr>
            <p:ph type="sldNum" sz="quarter" idx="12"/>
          </p:nvPr>
        </p:nvSpPr>
        <p:spPr/>
        <p:txBody>
          <a:bodyPr/>
          <a:lstStyle/>
          <a:p>
            <a:fld id="{EEA58A3B-43CE-4AA0-90B5-EB47AFAFEB34}" type="slidenum">
              <a:rPr lang="zh-CN" altLang="en-US" smtClean="0"/>
              <a:pPr/>
              <a:t>100</a:t>
            </a:fld>
            <a:endParaRPr lang="zh-CN" altLang="en-US" dirty="0"/>
          </a:p>
        </p:txBody>
      </p:sp>
    </p:spTree>
    <p:extLst>
      <p:ext uri="{BB962C8B-B14F-4D97-AF65-F5344CB8AC3E}">
        <p14:creationId xmlns:p14="http://schemas.microsoft.com/office/powerpoint/2010/main" val="32663812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98671-16BB-42F4-AD3C-8EBB01161F04}"/>
              </a:ext>
            </a:extLst>
          </p:cNvPr>
          <p:cNvSpPr>
            <a:spLocks noGrp="1"/>
          </p:cNvSpPr>
          <p:nvPr>
            <p:ph type="title"/>
          </p:nvPr>
        </p:nvSpPr>
        <p:spPr/>
        <p:txBody>
          <a:bodyPr/>
          <a:lstStyle/>
          <a:p>
            <a:r>
              <a:rPr lang="en-US" altLang="zh-CN" dirty="0"/>
              <a:t>Kruskal</a:t>
            </a:r>
            <a:r>
              <a:rPr lang="zh-CN" altLang="en-US" dirty="0"/>
              <a:t>算法</a:t>
            </a:r>
          </a:p>
        </p:txBody>
      </p:sp>
      <p:sp>
        <p:nvSpPr>
          <p:cNvPr id="3" name="内容占位符 2">
            <a:extLst>
              <a:ext uri="{FF2B5EF4-FFF2-40B4-BE49-F238E27FC236}">
                <a16:creationId xmlns:a16="http://schemas.microsoft.com/office/drawing/2014/main" id="{5EFB27BC-91A4-44BA-A67D-B63A0A4A0D1C}"/>
              </a:ext>
            </a:extLst>
          </p:cNvPr>
          <p:cNvSpPr>
            <a:spLocks noGrp="1"/>
          </p:cNvSpPr>
          <p:nvPr>
            <p:ph idx="1"/>
          </p:nvPr>
        </p:nvSpPr>
        <p:spPr/>
        <p:txBody>
          <a:bodyPr/>
          <a:lstStyle/>
          <a:p>
            <a:r>
              <a:rPr lang="en-US" altLang="zh-CN" dirty="0">
                <a:solidFill>
                  <a:srgbClr val="000000"/>
                </a:solidFill>
              </a:rPr>
              <a:t>Kruskal</a:t>
            </a:r>
            <a:r>
              <a:rPr lang="zh-CN" altLang="en-US" sz="2400" dirty="0">
                <a:solidFill>
                  <a:srgbClr val="000000"/>
                </a:solidFill>
              </a:rPr>
              <a:t>算法原理（续）</a:t>
            </a:r>
            <a:endParaRPr lang="en-US" altLang="zh-CN" dirty="0"/>
          </a:p>
          <a:p>
            <a:pPr lvl="1"/>
            <a:r>
              <a:rPr lang="en-US" altLang="zh-CN" dirty="0">
                <a:solidFill>
                  <a:srgbClr val="000000"/>
                </a:solidFill>
              </a:rPr>
              <a:t>Step4. </a:t>
            </a:r>
            <a:r>
              <a:rPr lang="zh-CN" altLang="en-US" dirty="0">
                <a:solidFill>
                  <a:srgbClr val="000000"/>
                </a:solidFill>
              </a:rPr>
              <a:t>持续上述过程，直至只剩下一个连通分支，该连通分支组成</a:t>
            </a:r>
            <a:r>
              <a:rPr lang="en-US" altLang="zh-CN" dirty="0">
                <a:solidFill>
                  <a:srgbClr val="000000"/>
                </a:solidFill>
              </a:rPr>
              <a:t>G</a:t>
            </a:r>
            <a:r>
              <a:rPr lang="zh-CN" altLang="en-US" dirty="0">
                <a:solidFill>
                  <a:srgbClr val="000000"/>
                </a:solidFill>
              </a:rPr>
              <a:t>的一个最小生成树 </a:t>
            </a:r>
          </a:p>
          <a:p>
            <a:endParaRPr lang="zh-CN" altLang="en-US" dirty="0"/>
          </a:p>
        </p:txBody>
      </p:sp>
      <p:sp>
        <p:nvSpPr>
          <p:cNvPr id="4" name="日期占位符 3">
            <a:extLst>
              <a:ext uri="{FF2B5EF4-FFF2-40B4-BE49-F238E27FC236}">
                <a16:creationId xmlns:a16="http://schemas.microsoft.com/office/drawing/2014/main" id="{8AB71B13-465A-4316-A8A7-985DB3C451B2}"/>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E27B03B7-1C75-4E41-A01E-3AB06A846B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5A3F6A-ECD3-49B3-8330-9B5B61C2AF97}"/>
              </a:ext>
            </a:extLst>
          </p:cNvPr>
          <p:cNvSpPr>
            <a:spLocks noGrp="1"/>
          </p:cNvSpPr>
          <p:nvPr>
            <p:ph type="sldNum" sz="quarter" idx="12"/>
          </p:nvPr>
        </p:nvSpPr>
        <p:spPr/>
        <p:txBody>
          <a:bodyPr/>
          <a:lstStyle/>
          <a:p>
            <a:fld id="{EEA58A3B-43CE-4AA0-90B5-EB47AFAFEB34}" type="slidenum">
              <a:rPr lang="zh-CN" altLang="en-US" smtClean="0"/>
              <a:pPr/>
              <a:t>101</a:t>
            </a:fld>
            <a:endParaRPr lang="zh-CN" altLang="en-US" dirty="0"/>
          </a:p>
        </p:txBody>
      </p:sp>
    </p:spTree>
    <p:extLst>
      <p:ext uri="{BB962C8B-B14F-4D97-AF65-F5344CB8AC3E}">
        <p14:creationId xmlns:p14="http://schemas.microsoft.com/office/powerpoint/2010/main" val="2511083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4BE097-37E3-467E-86A8-1E707B13EFE3}"/>
              </a:ext>
            </a:extLst>
          </p:cNvPr>
          <p:cNvSpPr>
            <a:spLocks noGrp="1"/>
          </p:cNvSpPr>
          <p:nvPr>
            <p:ph type="title"/>
          </p:nvPr>
        </p:nvSpPr>
        <p:spPr/>
        <p:txBody>
          <a:bodyPr/>
          <a:lstStyle/>
          <a:p>
            <a:r>
              <a:rPr lang="en-US" altLang="zh-CN" dirty="0"/>
              <a:t>Kruskal</a:t>
            </a:r>
            <a:r>
              <a:rPr lang="zh-CN" altLang="en-US" dirty="0"/>
              <a:t>算法示例</a:t>
            </a:r>
          </a:p>
        </p:txBody>
      </p:sp>
      <p:sp>
        <p:nvSpPr>
          <p:cNvPr id="3" name="内容占位符 2">
            <a:extLst>
              <a:ext uri="{FF2B5EF4-FFF2-40B4-BE49-F238E27FC236}">
                <a16:creationId xmlns:a16="http://schemas.microsoft.com/office/drawing/2014/main" id="{D16E8134-6725-48B3-B870-429D773113F0}"/>
              </a:ext>
            </a:extLst>
          </p:cNvPr>
          <p:cNvSpPr>
            <a:spLocks noGrp="1"/>
          </p:cNvSpPr>
          <p:nvPr>
            <p:ph idx="1"/>
          </p:nvPr>
        </p:nvSpPr>
        <p:spPr/>
        <p:txBody>
          <a:bodyPr/>
          <a:lstStyle/>
          <a:p>
            <a:r>
              <a:rPr lang="en-US" altLang="zh-CN" dirty="0"/>
              <a:t>Step1. </a:t>
            </a:r>
            <a:r>
              <a:rPr lang="zh-CN" altLang="en-US" dirty="0"/>
              <a:t>孤立连通分量</a:t>
            </a:r>
          </a:p>
        </p:txBody>
      </p:sp>
      <p:sp>
        <p:nvSpPr>
          <p:cNvPr id="4" name="日期占位符 3">
            <a:extLst>
              <a:ext uri="{FF2B5EF4-FFF2-40B4-BE49-F238E27FC236}">
                <a16:creationId xmlns:a16="http://schemas.microsoft.com/office/drawing/2014/main" id="{BDFD310B-02E4-44C9-8C70-DDDA3BB049C3}"/>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A494D8F6-20DB-4122-94B3-522860EE65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F796D1-C35B-4847-B793-E0A41FFA0556}"/>
              </a:ext>
            </a:extLst>
          </p:cNvPr>
          <p:cNvSpPr>
            <a:spLocks noGrp="1"/>
          </p:cNvSpPr>
          <p:nvPr>
            <p:ph type="sldNum" sz="quarter" idx="12"/>
          </p:nvPr>
        </p:nvSpPr>
        <p:spPr/>
        <p:txBody>
          <a:bodyPr/>
          <a:lstStyle/>
          <a:p>
            <a:fld id="{EEA58A3B-43CE-4AA0-90B5-EB47AFAFEB34}" type="slidenum">
              <a:rPr lang="zh-CN" altLang="en-US" smtClean="0"/>
              <a:pPr/>
              <a:t>102</a:t>
            </a:fld>
            <a:endParaRPr lang="zh-CN" altLang="en-US" dirty="0"/>
          </a:p>
        </p:txBody>
      </p:sp>
      <p:pic>
        <p:nvPicPr>
          <p:cNvPr id="7" name="Picture 4" descr="t48">
            <a:extLst>
              <a:ext uri="{FF2B5EF4-FFF2-40B4-BE49-F238E27FC236}">
                <a16:creationId xmlns:a16="http://schemas.microsoft.com/office/drawing/2014/main" id="{CAEB241C-58AE-47AC-BBC3-23C7EC413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 y="2132975"/>
            <a:ext cx="3957638"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5">
            <a:extLst>
              <a:ext uri="{FF2B5EF4-FFF2-40B4-BE49-F238E27FC236}">
                <a16:creationId xmlns:a16="http://schemas.microsoft.com/office/drawing/2014/main" id="{4F3B95AF-4F57-4D3C-8EA9-B69823EF0144}"/>
              </a:ext>
            </a:extLst>
          </p:cNvPr>
          <p:cNvSpPr>
            <a:spLocks noChangeArrowheads="1"/>
          </p:cNvSpPr>
          <p:nvPr/>
        </p:nvSpPr>
        <p:spPr bwMode="auto">
          <a:xfrm>
            <a:off x="5292725" y="4036962"/>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5</a:t>
            </a:r>
          </a:p>
        </p:txBody>
      </p:sp>
      <p:sp>
        <p:nvSpPr>
          <p:cNvPr id="9" name="Oval 6">
            <a:extLst>
              <a:ext uri="{FF2B5EF4-FFF2-40B4-BE49-F238E27FC236}">
                <a16:creationId xmlns:a16="http://schemas.microsoft.com/office/drawing/2014/main" id="{F3832045-B6D7-4C65-8272-609E04B01033}"/>
              </a:ext>
            </a:extLst>
          </p:cNvPr>
          <p:cNvSpPr>
            <a:spLocks noChangeArrowheads="1"/>
          </p:cNvSpPr>
          <p:nvPr/>
        </p:nvSpPr>
        <p:spPr bwMode="auto">
          <a:xfrm>
            <a:off x="6993406" y="402442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10" name="Oval 7">
            <a:extLst>
              <a:ext uri="{FF2B5EF4-FFF2-40B4-BE49-F238E27FC236}">
                <a16:creationId xmlns:a16="http://schemas.microsoft.com/office/drawing/2014/main" id="{1BF4F3D0-5AC2-432F-A099-2D1F7B8AFFF3}"/>
              </a:ext>
            </a:extLst>
          </p:cNvPr>
          <p:cNvSpPr>
            <a:spLocks noChangeArrowheads="1"/>
          </p:cNvSpPr>
          <p:nvPr/>
        </p:nvSpPr>
        <p:spPr bwMode="auto">
          <a:xfrm>
            <a:off x="6115050" y="3067800"/>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1" name="Oval 8">
            <a:extLst>
              <a:ext uri="{FF2B5EF4-FFF2-40B4-BE49-F238E27FC236}">
                <a16:creationId xmlns:a16="http://schemas.microsoft.com/office/drawing/2014/main" id="{36883421-4061-4AA1-8EE8-CCD2450B40FC}"/>
              </a:ext>
            </a:extLst>
          </p:cNvPr>
          <p:cNvSpPr>
            <a:spLocks noChangeArrowheads="1"/>
          </p:cNvSpPr>
          <p:nvPr/>
        </p:nvSpPr>
        <p:spPr bwMode="auto">
          <a:xfrm>
            <a:off x="4640338" y="2438515"/>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t>2</a:t>
            </a:r>
          </a:p>
        </p:txBody>
      </p:sp>
      <p:sp>
        <p:nvSpPr>
          <p:cNvPr id="12" name="Oval 9">
            <a:extLst>
              <a:ext uri="{FF2B5EF4-FFF2-40B4-BE49-F238E27FC236}">
                <a16:creationId xmlns:a16="http://schemas.microsoft.com/office/drawing/2014/main" id="{A18D76DF-C47D-4CBD-92E9-01BB5923386E}"/>
              </a:ext>
            </a:extLst>
          </p:cNvPr>
          <p:cNvSpPr>
            <a:spLocks noChangeArrowheads="1"/>
          </p:cNvSpPr>
          <p:nvPr/>
        </p:nvSpPr>
        <p:spPr bwMode="auto">
          <a:xfrm>
            <a:off x="7539506" y="2438515"/>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3" name="Oval 10">
            <a:extLst>
              <a:ext uri="{FF2B5EF4-FFF2-40B4-BE49-F238E27FC236}">
                <a16:creationId xmlns:a16="http://schemas.microsoft.com/office/drawing/2014/main" id="{B84ED32B-46FA-43F0-BBCA-E17FCCDD1640}"/>
              </a:ext>
            </a:extLst>
          </p:cNvPr>
          <p:cNvSpPr>
            <a:spLocks noChangeArrowheads="1"/>
          </p:cNvSpPr>
          <p:nvPr/>
        </p:nvSpPr>
        <p:spPr bwMode="auto">
          <a:xfrm>
            <a:off x="6115050" y="1636312"/>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1</a:t>
            </a:r>
          </a:p>
        </p:txBody>
      </p:sp>
    </p:spTree>
    <p:extLst>
      <p:ext uri="{BB962C8B-B14F-4D97-AF65-F5344CB8AC3E}">
        <p14:creationId xmlns:p14="http://schemas.microsoft.com/office/powerpoint/2010/main" val="3717295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48B069-4F81-435D-93FE-210BC92A5033}"/>
              </a:ext>
            </a:extLst>
          </p:cNvPr>
          <p:cNvSpPr>
            <a:spLocks noGrp="1"/>
          </p:cNvSpPr>
          <p:nvPr>
            <p:ph idx="1"/>
          </p:nvPr>
        </p:nvSpPr>
        <p:spPr/>
        <p:txBody>
          <a:bodyPr/>
          <a:lstStyle/>
          <a:p>
            <a:r>
              <a:rPr lang="en-US" altLang="zh-CN" dirty="0">
                <a:latin typeface="+mn-lt"/>
              </a:rPr>
              <a:t>Step2. </a:t>
            </a:r>
            <a:r>
              <a:rPr lang="zh-CN" altLang="en-US" dirty="0">
                <a:latin typeface="+mn-lt"/>
              </a:rPr>
              <a:t>边排序</a:t>
            </a:r>
            <a:r>
              <a:rPr lang="en-US" altLang="zh-CN" dirty="0">
                <a:latin typeface="+mn-lt"/>
              </a:rPr>
              <a:t> </a:t>
            </a:r>
            <a:endParaRPr lang="zh-CN" altLang="en-US" dirty="0">
              <a:latin typeface="+mn-lt"/>
            </a:endParaRPr>
          </a:p>
        </p:txBody>
      </p:sp>
      <p:sp>
        <p:nvSpPr>
          <p:cNvPr id="3" name="日期占位符 2">
            <a:extLst>
              <a:ext uri="{FF2B5EF4-FFF2-40B4-BE49-F238E27FC236}">
                <a16:creationId xmlns:a16="http://schemas.microsoft.com/office/drawing/2014/main" id="{B5F41687-84E5-44D0-9162-9920E3EA2378}"/>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6F4C9641-1860-417F-900C-FE16A2634D0D}"/>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3DDCA292-3E45-4E81-8DAD-22CCC144DCF1}"/>
              </a:ext>
            </a:extLst>
          </p:cNvPr>
          <p:cNvSpPr>
            <a:spLocks noGrp="1"/>
          </p:cNvSpPr>
          <p:nvPr>
            <p:ph type="sldNum" sz="quarter" idx="12"/>
          </p:nvPr>
        </p:nvSpPr>
        <p:spPr/>
        <p:txBody>
          <a:bodyPr/>
          <a:lstStyle/>
          <a:p>
            <a:fld id="{EEA58A3B-43CE-4AA0-90B5-EB47AFAFEB34}" type="slidenum">
              <a:rPr lang="zh-CN" altLang="en-US" smtClean="0"/>
              <a:pPr/>
              <a:t>103</a:t>
            </a:fld>
            <a:endParaRPr lang="zh-CN" altLang="en-US" dirty="0"/>
          </a:p>
        </p:txBody>
      </p:sp>
      <p:sp>
        <p:nvSpPr>
          <p:cNvPr id="6" name="Oval 16">
            <a:extLst>
              <a:ext uri="{FF2B5EF4-FFF2-40B4-BE49-F238E27FC236}">
                <a16:creationId xmlns:a16="http://schemas.microsoft.com/office/drawing/2014/main" id="{D3E3810A-5F03-4A5F-A2AB-ED7378376DE6}"/>
              </a:ext>
            </a:extLst>
          </p:cNvPr>
          <p:cNvSpPr>
            <a:spLocks noChangeArrowheads="1"/>
          </p:cNvSpPr>
          <p:nvPr/>
        </p:nvSpPr>
        <p:spPr bwMode="auto">
          <a:xfrm>
            <a:off x="890905"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7" name="Oval 17">
            <a:extLst>
              <a:ext uri="{FF2B5EF4-FFF2-40B4-BE49-F238E27FC236}">
                <a16:creationId xmlns:a16="http://schemas.microsoft.com/office/drawing/2014/main" id="{BDF6A2A7-F467-4CA4-9AB2-F8749717C5FD}"/>
              </a:ext>
            </a:extLst>
          </p:cNvPr>
          <p:cNvSpPr>
            <a:spLocks noChangeArrowheads="1"/>
          </p:cNvSpPr>
          <p:nvPr/>
        </p:nvSpPr>
        <p:spPr bwMode="auto">
          <a:xfrm>
            <a:off x="890905"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1</a:t>
            </a:r>
          </a:p>
        </p:txBody>
      </p:sp>
      <p:sp>
        <p:nvSpPr>
          <p:cNvPr id="8" name="Line 18">
            <a:extLst>
              <a:ext uri="{FF2B5EF4-FFF2-40B4-BE49-F238E27FC236}">
                <a16:creationId xmlns:a16="http://schemas.microsoft.com/office/drawing/2014/main" id="{502B8349-ED5B-4A1D-A3A9-2B84FD62B445}"/>
              </a:ext>
            </a:extLst>
          </p:cNvPr>
          <p:cNvSpPr>
            <a:spLocks noChangeShapeType="1"/>
          </p:cNvSpPr>
          <p:nvPr/>
        </p:nvSpPr>
        <p:spPr bwMode="auto">
          <a:xfrm>
            <a:off x="1179830"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9" name="Text Box 19">
            <a:extLst>
              <a:ext uri="{FF2B5EF4-FFF2-40B4-BE49-F238E27FC236}">
                <a16:creationId xmlns:a16="http://schemas.microsoft.com/office/drawing/2014/main" id="{F30BC098-9230-49CA-BD14-82B857FFBA7A}"/>
              </a:ext>
            </a:extLst>
          </p:cNvPr>
          <p:cNvSpPr txBox="1">
            <a:spLocks noChangeArrowheads="1"/>
          </p:cNvSpPr>
          <p:nvPr/>
        </p:nvSpPr>
        <p:spPr bwMode="auto">
          <a:xfrm>
            <a:off x="1179830"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1</a:t>
            </a:r>
          </a:p>
        </p:txBody>
      </p:sp>
      <p:sp>
        <p:nvSpPr>
          <p:cNvPr id="10" name="Oval 20">
            <a:extLst>
              <a:ext uri="{FF2B5EF4-FFF2-40B4-BE49-F238E27FC236}">
                <a16:creationId xmlns:a16="http://schemas.microsoft.com/office/drawing/2014/main" id="{890BFA00-4F51-4736-9352-063C3D9A126B}"/>
              </a:ext>
            </a:extLst>
          </p:cNvPr>
          <p:cNvSpPr>
            <a:spLocks noChangeArrowheads="1"/>
          </p:cNvSpPr>
          <p:nvPr/>
        </p:nvSpPr>
        <p:spPr bwMode="auto">
          <a:xfrm>
            <a:off x="2908618"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11" name="Oval 21">
            <a:extLst>
              <a:ext uri="{FF2B5EF4-FFF2-40B4-BE49-F238E27FC236}">
                <a16:creationId xmlns:a16="http://schemas.microsoft.com/office/drawing/2014/main" id="{8D74CCDA-37D3-4A6B-83A3-5BA38A717173}"/>
              </a:ext>
            </a:extLst>
          </p:cNvPr>
          <p:cNvSpPr>
            <a:spLocks noChangeArrowheads="1"/>
          </p:cNvSpPr>
          <p:nvPr/>
        </p:nvSpPr>
        <p:spPr bwMode="auto">
          <a:xfrm>
            <a:off x="2908618"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12" name="Line 24">
            <a:extLst>
              <a:ext uri="{FF2B5EF4-FFF2-40B4-BE49-F238E27FC236}">
                <a16:creationId xmlns:a16="http://schemas.microsoft.com/office/drawing/2014/main" id="{6720A5A7-FA88-46FE-9AF7-7218C158A9A1}"/>
              </a:ext>
            </a:extLst>
          </p:cNvPr>
          <p:cNvSpPr>
            <a:spLocks noChangeShapeType="1"/>
          </p:cNvSpPr>
          <p:nvPr/>
        </p:nvSpPr>
        <p:spPr bwMode="auto">
          <a:xfrm>
            <a:off x="3197543"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3" name="Text Box 25">
            <a:extLst>
              <a:ext uri="{FF2B5EF4-FFF2-40B4-BE49-F238E27FC236}">
                <a16:creationId xmlns:a16="http://schemas.microsoft.com/office/drawing/2014/main" id="{B8E106E6-535E-47C2-8882-618874549C92}"/>
              </a:ext>
            </a:extLst>
          </p:cNvPr>
          <p:cNvSpPr txBox="1">
            <a:spLocks noChangeArrowheads="1"/>
          </p:cNvSpPr>
          <p:nvPr/>
        </p:nvSpPr>
        <p:spPr bwMode="auto">
          <a:xfrm>
            <a:off x="3197543"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2</a:t>
            </a:r>
          </a:p>
        </p:txBody>
      </p:sp>
      <p:sp>
        <p:nvSpPr>
          <p:cNvPr id="14" name="Oval 26">
            <a:extLst>
              <a:ext uri="{FF2B5EF4-FFF2-40B4-BE49-F238E27FC236}">
                <a16:creationId xmlns:a16="http://schemas.microsoft.com/office/drawing/2014/main" id="{3CE3342C-726C-4E4C-931B-50F391C3BEAC}"/>
              </a:ext>
            </a:extLst>
          </p:cNvPr>
          <p:cNvSpPr>
            <a:spLocks noChangeArrowheads="1"/>
          </p:cNvSpPr>
          <p:nvPr/>
        </p:nvSpPr>
        <p:spPr bwMode="auto">
          <a:xfrm>
            <a:off x="4635818"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15" name="Oval 27">
            <a:extLst>
              <a:ext uri="{FF2B5EF4-FFF2-40B4-BE49-F238E27FC236}">
                <a16:creationId xmlns:a16="http://schemas.microsoft.com/office/drawing/2014/main" id="{9EFC1242-228A-4F69-A9BA-D573CBC31EF7}"/>
              </a:ext>
            </a:extLst>
          </p:cNvPr>
          <p:cNvSpPr>
            <a:spLocks noChangeArrowheads="1"/>
          </p:cNvSpPr>
          <p:nvPr/>
        </p:nvSpPr>
        <p:spPr bwMode="auto">
          <a:xfrm>
            <a:off x="4635818"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2</a:t>
            </a:r>
          </a:p>
        </p:txBody>
      </p:sp>
      <p:sp>
        <p:nvSpPr>
          <p:cNvPr id="16" name="Line 28">
            <a:extLst>
              <a:ext uri="{FF2B5EF4-FFF2-40B4-BE49-F238E27FC236}">
                <a16:creationId xmlns:a16="http://schemas.microsoft.com/office/drawing/2014/main" id="{F91F46C8-7257-4AD1-BE43-5B5BD19B23FB}"/>
              </a:ext>
            </a:extLst>
          </p:cNvPr>
          <p:cNvSpPr>
            <a:spLocks noChangeShapeType="1"/>
          </p:cNvSpPr>
          <p:nvPr/>
        </p:nvSpPr>
        <p:spPr bwMode="auto">
          <a:xfrm>
            <a:off x="4923155"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7" name="Text Box 29">
            <a:extLst>
              <a:ext uri="{FF2B5EF4-FFF2-40B4-BE49-F238E27FC236}">
                <a16:creationId xmlns:a16="http://schemas.microsoft.com/office/drawing/2014/main" id="{73DCB4DA-D71D-48A2-8897-6ABAD04630C2}"/>
              </a:ext>
            </a:extLst>
          </p:cNvPr>
          <p:cNvSpPr txBox="1">
            <a:spLocks noChangeArrowheads="1"/>
          </p:cNvSpPr>
          <p:nvPr/>
        </p:nvSpPr>
        <p:spPr bwMode="auto">
          <a:xfrm>
            <a:off x="4923155"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3</a:t>
            </a:r>
          </a:p>
        </p:txBody>
      </p:sp>
      <p:sp>
        <p:nvSpPr>
          <p:cNvPr id="18" name="Oval 30">
            <a:extLst>
              <a:ext uri="{FF2B5EF4-FFF2-40B4-BE49-F238E27FC236}">
                <a16:creationId xmlns:a16="http://schemas.microsoft.com/office/drawing/2014/main" id="{8DCEBF27-CC8C-4305-80A7-20D71495060A}"/>
              </a:ext>
            </a:extLst>
          </p:cNvPr>
          <p:cNvSpPr>
            <a:spLocks noChangeArrowheads="1"/>
          </p:cNvSpPr>
          <p:nvPr/>
        </p:nvSpPr>
        <p:spPr bwMode="auto">
          <a:xfrm>
            <a:off x="6220143" y="214149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19" name="Oval 31">
            <a:extLst>
              <a:ext uri="{FF2B5EF4-FFF2-40B4-BE49-F238E27FC236}">
                <a16:creationId xmlns:a16="http://schemas.microsoft.com/office/drawing/2014/main" id="{807A4572-F7EE-41F1-9B91-19D20309CA57}"/>
              </a:ext>
            </a:extLst>
          </p:cNvPr>
          <p:cNvSpPr>
            <a:spLocks noChangeArrowheads="1"/>
          </p:cNvSpPr>
          <p:nvPr/>
        </p:nvSpPr>
        <p:spPr bwMode="auto">
          <a:xfrm>
            <a:off x="6220143" y="91753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20" name="Line 32">
            <a:extLst>
              <a:ext uri="{FF2B5EF4-FFF2-40B4-BE49-F238E27FC236}">
                <a16:creationId xmlns:a16="http://schemas.microsoft.com/office/drawing/2014/main" id="{F8D6428C-C95F-4E7F-8361-44B2BFA9C3B1}"/>
              </a:ext>
            </a:extLst>
          </p:cNvPr>
          <p:cNvSpPr>
            <a:spLocks noChangeShapeType="1"/>
          </p:cNvSpPr>
          <p:nvPr/>
        </p:nvSpPr>
        <p:spPr bwMode="auto">
          <a:xfrm>
            <a:off x="6507480" y="143676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21" name="Text Box 33">
            <a:extLst>
              <a:ext uri="{FF2B5EF4-FFF2-40B4-BE49-F238E27FC236}">
                <a16:creationId xmlns:a16="http://schemas.microsoft.com/office/drawing/2014/main" id="{E0EAAE18-6441-4679-8D32-9FAF0F09D897}"/>
              </a:ext>
            </a:extLst>
          </p:cNvPr>
          <p:cNvSpPr txBox="1">
            <a:spLocks noChangeArrowheads="1"/>
          </p:cNvSpPr>
          <p:nvPr/>
        </p:nvSpPr>
        <p:spPr bwMode="auto">
          <a:xfrm>
            <a:off x="6507480" y="158122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4</a:t>
            </a:r>
          </a:p>
        </p:txBody>
      </p:sp>
      <p:sp>
        <p:nvSpPr>
          <p:cNvPr id="22" name="Oval 34">
            <a:extLst>
              <a:ext uri="{FF2B5EF4-FFF2-40B4-BE49-F238E27FC236}">
                <a16:creationId xmlns:a16="http://schemas.microsoft.com/office/drawing/2014/main" id="{C20F8218-DA9E-44EF-B36B-CF93085CE377}"/>
              </a:ext>
            </a:extLst>
          </p:cNvPr>
          <p:cNvSpPr>
            <a:spLocks noChangeArrowheads="1"/>
          </p:cNvSpPr>
          <p:nvPr/>
        </p:nvSpPr>
        <p:spPr bwMode="auto">
          <a:xfrm>
            <a:off x="1324293" y="509424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23" name="Oval 35">
            <a:extLst>
              <a:ext uri="{FF2B5EF4-FFF2-40B4-BE49-F238E27FC236}">
                <a16:creationId xmlns:a16="http://schemas.microsoft.com/office/drawing/2014/main" id="{8DC835CC-165B-4B16-A9D1-C474EBBBE39C}"/>
              </a:ext>
            </a:extLst>
          </p:cNvPr>
          <p:cNvSpPr>
            <a:spLocks noChangeArrowheads="1"/>
          </p:cNvSpPr>
          <p:nvPr/>
        </p:nvSpPr>
        <p:spPr bwMode="auto">
          <a:xfrm>
            <a:off x="1324293" y="3858377"/>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1</a:t>
            </a:r>
          </a:p>
        </p:txBody>
      </p:sp>
      <p:sp>
        <p:nvSpPr>
          <p:cNvPr id="24" name="Line 36">
            <a:extLst>
              <a:ext uri="{FF2B5EF4-FFF2-40B4-BE49-F238E27FC236}">
                <a16:creationId xmlns:a16="http://schemas.microsoft.com/office/drawing/2014/main" id="{F9EAD7F4-73C5-4017-A079-65C9DCE5988A}"/>
              </a:ext>
            </a:extLst>
          </p:cNvPr>
          <p:cNvSpPr>
            <a:spLocks noChangeShapeType="1"/>
          </p:cNvSpPr>
          <p:nvPr/>
        </p:nvSpPr>
        <p:spPr bwMode="auto">
          <a:xfrm>
            <a:off x="1611630" y="438951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25" name="Text Box 37">
            <a:extLst>
              <a:ext uri="{FF2B5EF4-FFF2-40B4-BE49-F238E27FC236}">
                <a16:creationId xmlns:a16="http://schemas.microsoft.com/office/drawing/2014/main" id="{80E105D3-02EC-4DDD-9691-5FC6EA9CB682}"/>
              </a:ext>
            </a:extLst>
          </p:cNvPr>
          <p:cNvSpPr txBox="1">
            <a:spLocks noChangeArrowheads="1"/>
          </p:cNvSpPr>
          <p:nvPr/>
        </p:nvSpPr>
        <p:spPr bwMode="auto">
          <a:xfrm>
            <a:off x="1611630" y="453397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5</a:t>
            </a:r>
          </a:p>
        </p:txBody>
      </p:sp>
      <p:sp>
        <p:nvSpPr>
          <p:cNvPr id="26" name="Oval 38">
            <a:extLst>
              <a:ext uri="{FF2B5EF4-FFF2-40B4-BE49-F238E27FC236}">
                <a16:creationId xmlns:a16="http://schemas.microsoft.com/office/drawing/2014/main" id="{629A9DB6-DC95-4223-B8A0-5C36815C3142}"/>
              </a:ext>
            </a:extLst>
          </p:cNvPr>
          <p:cNvSpPr>
            <a:spLocks noChangeArrowheads="1"/>
          </p:cNvSpPr>
          <p:nvPr/>
        </p:nvSpPr>
        <p:spPr bwMode="auto">
          <a:xfrm>
            <a:off x="2332355" y="509424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27" name="Oval 39">
            <a:extLst>
              <a:ext uri="{FF2B5EF4-FFF2-40B4-BE49-F238E27FC236}">
                <a16:creationId xmlns:a16="http://schemas.microsoft.com/office/drawing/2014/main" id="{DFF7CBD4-E265-43D5-8D58-9F7ADE27F041}"/>
              </a:ext>
            </a:extLst>
          </p:cNvPr>
          <p:cNvSpPr>
            <a:spLocks noChangeArrowheads="1"/>
          </p:cNvSpPr>
          <p:nvPr/>
        </p:nvSpPr>
        <p:spPr bwMode="auto">
          <a:xfrm>
            <a:off x="2332355" y="387028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2</a:t>
            </a:r>
          </a:p>
        </p:txBody>
      </p:sp>
      <p:sp>
        <p:nvSpPr>
          <p:cNvPr id="28" name="Line 40">
            <a:extLst>
              <a:ext uri="{FF2B5EF4-FFF2-40B4-BE49-F238E27FC236}">
                <a16:creationId xmlns:a16="http://schemas.microsoft.com/office/drawing/2014/main" id="{2008E2D9-8940-41BB-8303-204FF65A431E}"/>
              </a:ext>
            </a:extLst>
          </p:cNvPr>
          <p:cNvSpPr>
            <a:spLocks noChangeShapeType="1"/>
          </p:cNvSpPr>
          <p:nvPr/>
        </p:nvSpPr>
        <p:spPr bwMode="auto">
          <a:xfrm>
            <a:off x="2619693" y="438951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29" name="Text Box 41">
            <a:extLst>
              <a:ext uri="{FF2B5EF4-FFF2-40B4-BE49-F238E27FC236}">
                <a16:creationId xmlns:a16="http://schemas.microsoft.com/office/drawing/2014/main" id="{823A93D8-4862-45CA-BE7A-CFB994D3D0B6}"/>
              </a:ext>
            </a:extLst>
          </p:cNvPr>
          <p:cNvSpPr txBox="1">
            <a:spLocks noChangeArrowheads="1"/>
          </p:cNvSpPr>
          <p:nvPr/>
        </p:nvSpPr>
        <p:spPr bwMode="auto">
          <a:xfrm>
            <a:off x="2619693" y="453397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5</a:t>
            </a:r>
          </a:p>
        </p:txBody>
      </p:sp>
      <p:sp>
        <p:nvSpPr>
          <p:cNvPr id="30" name="Oval 42">
            <a:extLst>
              <a:ext uri="{FF2B5EF4-FFF2-40B4-BE49-F238E27FC236}">
                <a16:creationId xmlns:a16="http://schemas.microsoft.com/office/drawing/2014/main" id="{11C99038-ADE6-4661-BD3A-96622B492081}"/>
              </a:ext>
            </a:extLst>
          </p:cNvPr>
          <p:cNvSpPr>
            <a:spLocks noChangeArrowheads="1"/>
          </p:cNvSpPr>
          <p:nvPr/>
        </p:nvSpPr>
        <p:spPr bwMode="auto">
          <a:xfrm>
            <a:off x="3340418" y="509424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31" name="Oval 43">
            <a:extLst>
              <a:ext uri="{FF2B5EF4-FFF2-40B4-BE49-F238E27FC236}">
                <a16:creationId xmlns:a16="http://schemas.microsoft.com/office/drawing/2014/main" id="{4B905AAE-FA2D-43C1-883B-76FE4D9577A6}"/>
              </a:ext>
            </a:extLst>
          </p:cNvPr>
          <p:cNvSpPr>
            <a:spLocks noChangeArrowheads="1"/>
          </p:cNvSpPr>
          <p:nvPr/>
        </p:nvSpPr>
        <p:spPr bwMode="auto">
          <a:xfrm>
            <a:off x="3340418" y="387028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32" name="Line 44">
            <a:extLst>
              <a:ext uri="{FF2B5EF4-FFF2-40B4-BE49-F238E27FC236}">
                <a16:creationId xmlns:a16="http://schemas.microsoft.com/office/drawing/2014/main" id="{5D4015F8-2FA8-438A-8D57-7A9568417DFA}"/>
              </a:ext>
            </a:extLst>
          </p:cNvPr>
          <p:cNvSpPr>
            <a:spLocks noChangeShapeType="1"/>
          </p:cNvSpPr>
          <p:nvPr/>
        </p:nvSpPr>
        <p:spPr bwMode="auto">
          <a:xfrm>
            <a:off x="3627755" y="4389515"/>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33" name="Text Box 45">
            <a:extLst>
              <a:ext uri="{FF2B5EF4-FFF2-40B4-BE49-F238E27FC236}">
                <a16:creationId xmlns:a16="http://schemas.microsoft.com/office/drawing/2014/main" id="{35F1DC43-09F7-47C3-A6C1-C5683A47CF86}"/>
              </a:ext>
            </a:extLst>
          </p:cNvPr>
          <p:cNvSpPr txBox="1">
            <a:spLocks noChangeArrowheads="1"/>
          </p:cNvSpPr>
          <p:nvPr/>
        </p:nvSpPr>
        <p:spPr bwMode="auto">
          <a:xfrm>
            <a:off x="3627755" y="453397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5</a:t>
            </a:r>
          </a:p>
        </p:txBody>
      </p:sp>
      <p:sp>
        <p:nvSpPr>
          <p:cNvPr id="34" name="Oval 46">
            <a:extLst>
              <a:ext uri="{FF2B5EF4-FFF2-40B4-BE49-F238E27FC236}">
                <a16:creationId xmlns:a16="http://schemas.microsoft.com/office/drawing/2014/main" id="{337873C2-A95A-438E-A664-7EB18A3EFAC6}"/>
              </a:ext>
            </a:extLst>
          </p:cNvPr>
          <p:cNvSpPr>
            <a:spLocks noChangeArrowheads="1"/>
          </p:cNvSpPr>
          <p:nvPr/>
        </p:nvSpPr>
        <p:spPr bwMode="auto">
          <a:xfrm>
            <a:off x="5643880" y="502122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35" name="Oval 47">
            <a:extLst>
              <a:ext uri="{FF2B5EF4-FFF2-40B4-BE49-F238E27FC236}">
                <a16:creationId xmlns:a16="http://schemas.microsoft.com/office/drawing/2014/main" id="{3ECA6311-166B-46D4-8450-FD08E6B58846}"/>
              </a:ext>
            </a:extLst>
          </p:cNvPr>
          <p:cNvSpPr>
            <a:spLocks noChangeArrowheads="1"/>
          </p:cNvSpPr>
          <p:nvPr/>
        </p:nvSpPr>
        <p:spPr bwMode="auto">
          <a:xfrm>
            <a:off x="5643880" y="3797258"/>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36" name="Line 48">
            <a:extLst>
              <a:ext uri="{FF2B5EF4-FFF2-40B4-BE49-F238E27FC236}">
                <a16:creationId xmlns:a16="http://schemas.microsoft.com/office/drawing/2014/main" id="{665F5C8C-36D5-4FE2-A8CA-AA21AA40A780}"/>
              </a:ext>
            </a:extLst>
          </p:cNvPr>
          <p:cNvSpPr>
            <a:spLocks noChangeShapeType="1"/>
          </p:cNvSpPr>
          <p:nvPr/>
        </p:nvSpPr>
        <p:spPr bwMode="auto">
          <a:xfrm>
            <a:off x="5931218" y="4316490"/>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37" name="Text Box 49">
            <a:extLst>
              <a:ext uri="{FF2B5EF4-FFF2-40B4-BE49-F238E27FC236}">
                <a16:creationId xmlns:a16="http://schemas.microsoft.com/office/drawing/2014/main" id="{E11B5768-E556-4829-8EE2-BDCE81E829F7}"/>
              </a:ext>
            </a:extLst>
          </p:cNvPr>
          <p:cNvSpPr txBox="1">
            <a:spLocks noChangeArrowheads="1"/>
          </p:cNvSpPr>
          <p:nvPr/>
        </p:nvSpPr>
        <p:spPr bwMode="auto">
          <a:xfrm>
            <a:off x="5931218" y="446095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6</a:t>
            </a:r>
          </a:p>
        </p:txBody>
      </p:sp>
      <p:sp>
        <p:nvSpPr>
          <p:cNvPr id="38" name="Oval 50">
            <a:extLst>
              <a:ext uri="{FF2B5EF4-FFF2-40B4-BE49-F238E27FC236}">
                <a16:creationId xmlns:a16="http://schemas.microsoft.com/office/drawing/2014/main" id="{FE455C81-F4FC-4732-B177-B4026E5556AA}"/>
              </a:ext>
            </a:extLst>
          </p:cNvPr>
          <p:cNvSpPr>
            <a:spLocks noChangeArrowheads="1"/>
          </p:cNvSpPr>
          <p:nvPr/>
        </p:nvSpPr>
        <p:spPr bwMode="auto">
          <a:xfrm>
            <a:off x="6940868" y="502122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39" name="Oval 51">
            <a:extLst>
              <a:ext uri="{FF2B5EF4-FFF2-40B4-BE49-F238E27FC236}">
                <a16:creationId xmlns:a16="http://schemas.microsoft.com/office/drawing/2014/main" id="{662F5EB6-9333-4336-BAAA-F9AD8944E532}"/>
              </a:ext>
            </a:extLst>
          </p:cNvPr>
          <p:cNvSpPr>
            <a:spLocks noChangeArrowheads="1"/>
          </p:cNvSpPr>
          <p:nvPr/>
        </p:nvSpPr>
        <p:spPr bwMode="auto">
          <a:xfrm>
            <a:off x="6940868" y="3797258"/>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40" name="Line 52">
            <a:extLst>
              <a:ext uri="{FF2B5EF4-FFF2-40B4-BE49-F238E27FC236}">
                <a16:creationId xmlns:a16="http://schemas.microsoft.com/office/drawing/2014/main" id="{8A97A42A-28BE-4C53-B965-69D5FB2438E8}"/>
              </a:ext>
            </a:extLst>
          </p:cNvPr>
          <p:cNvSpPr>
            <a:spLocks noChangeShapeType="1"/>
          </p:cNvSpPr>
          <p:nvPr/>
        </p:nvSpPr>
        <p:spPr bwMode="auto">
          <a:xfrm>
            <a:off x="7228205" y="4316490"/>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41" name="Text Box 53">
            <a:extLst>
              <a:ext uri="{FF2B5EF4-FFF2-40B4-BE49-F238E27FC236}">
                <a16:creationId xmlns:a16="http://schemas.microsoft.com/office/drawing/2014/main" id="{75152E8E-E95E-44D0-8AC9-71632799BC20}"/>
              </a:ext>
            </a:extLst>
          </p:cNvPr>
          <p:cNvSpPr txBox="1">
            <a:spLocks noChangeArrowheads="1"/>
          </p:cNvSpPr>
          <p:nvPr/>
        </p:nvSpPr>
        <p:spPr bwMode="auto">
          <a:xfrm>
            <a:off x="7228205" y="446095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21318834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AF3A35-1113-49DC-9F8F-8B26159AC704}"/>
              </a:ext>
            </a:extLst>
          </p:cNvPr>
          <p:cNvSpPr>
            <a:spLocks noGrp="1"/>
          </p:cNvSpPr>
          <p:nvPr>
            <p:ph idx="1"/>
          </p:nvPr>
        </p:nvSpPr>
        <p:spPr/>
        <p:txBody>
          <a:bodyPr/>
          <a:lstStyle/>
          <a:p>
            <a:r>
              <a:rPr lang="en-US" altLang="zh-CN" sz="2400" dirty="0">
                <a:latin typeface="Calibri" panose="020F0502020204030204" pitchFamily="34" charset="0"/>
                <a:ea typeface="微软雅黑 Light" panose="020B0502040204020203" pitchFamily="34" charset="-122"/>
                <a:cs typeface="Calibri" panose="020F0502020204030204" pitchFamily="34" charset="0"/>
              </a:rPr>
              <a:t>Step3. </a:t>
            </a:r>
            <a:r>
              <a:rPr lang="zh-CN" altLang="en-US" sz="2400" dirty="0">
                <a:latin typeface="Calibri" panose="020F0502020204030204" pitchFamily="34" charset="0"/>
                <a:ea typeface="微软雅黑 Light" panose="020B0502040204020203" pitchFamily="34" charset="-122"/>
                <a:cs typeface="Calibri" panose="020F0502020204030204" pitchFamily="34" charset="0"/>
              </a:rPr>
              <a:t>逐步合并边</a:t>
            </a:r>
          </a:p>
          <a:p>
            <a:endParaRPr lang="zh-CN" altLang="en-US" dirty="0"/>
          </a:p>
        </p:txBody>
      </p:sp>
      <p:sp>
        <p:nvSpPr>
          <p:cNvPr id="3" name="日期占位符 2">
            <a:extLst>
              <a:ext uri="{FF2B5EF4-FFF2-40B4-BE49-F238E27FC236}">
                <a16:creationId xmlns:a16="http://schemas.microsoft.com/office/drawing/2014/main" id="{5E76C105-3A9F-467D-884B-4BA6894F8897}"/>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DE380351-96F5-463B-90FD-29B77B5E326C}"/>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42580C5-FBFF-4F24-A516-97AA82654BDF}"/>
              </a:ext>
            </a:extLst>
          </p:cNvPr>
          <p:cNvSpPr>
            <a:spLocks noGrp="1"/>
          </p:cNvSpPr>
          <p:nvPr>
            <p:ph type="sldNum" sz="quarter" idx="12"/>
          </p:nvPr>
        </p:nvSpPr>
        <p:spPr/>
        <p:txBody>
          <a:bodyPr/>
          <a:lstStyle/>
          <a:p>
            <a:fld id="{EEA58A3B-43CE-4AA0-90B5-EB47AFAFEB34}" type="slidenum">
              <a:rPr lang="zh-CN" altLang="en-US" smtClean="0"/>
              <a:pPr/>
              <a:t>104</a:t>
            </a:fld>
            <a:endParaRPr lang="zh-CN" altLang="en-US" dirty="0"/>
          </a:p>
        </p:txBody>
      </p:sp>
      <p:sp>
        <p:nvSpPr>
          <p:cNvPr id="6" name="Oval 8">
            <a:extLst>
              <a:ext uri="{FF2B5EF4-FFF2-40B4-BE49-F238E27FC236}">
                <a16:creationId xmlns:a16="http://schemas.microsoft.com/office/drawing/2014/main" id="{25E561D6-CC85-48DE-9BCC-23F12BFEC4CB}"/>
              </a:ext>
            </a:extLst>
          </p:cNvPr>
          <p:cNvSpPr>
            <a:spLocks noChangeArrowheads="1"/>
          </p:cNvSpPr>
          <p:nvPr/>
        </p:nvSpPr>
        <p:spPr bwMode="auto">
          <a:xfrm>
            <a:off x="1261358" y="194857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3</a:t>
            </a:r>
          </a:p>
        </p:txBody>
      </p:sp>
      <p:sp>
        <p:nvSpPr>
          <p:cNvPr id="7" name="Oval 9">
            <a:extLst>
              <a:ext uri="{FF2B5EF4-FFF2-40B4-BE49-F238E27FC236}">
                <a16:creationId xmlns:a16="http://schemas.microsoft.com/office/drawing/2014/main" id="{5D82B0E3-3804-4346-AF4B-739C8963A4A9}"/>
              </a:ext>
            </a:extLst>
          </p:cNvPr>
          <p:cNvSpPr>
            <a:spLocks noChangeArrowheads="1"/>
          </p:cNvSpPr>
          <p:nvPr/>
        </p:nvSpPr>
        <p:spPr bwMode="auto">
          <a:xfrm>
            <a:off x="1261358" y="72461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1</a:t>
            </a:r>
          </a:p>
        </p:txBody>
      </p:sp>
      <p:sp>
        <p:nvSpPr>
          <p:cNvPr id="8" name="Line 10">
            <a:extLst>
              <a:ext uri="{FF2B5EF4-FFF2-40B4-BE49-F238E27FC236}">
                <a16:creationId xmlns:a16="http://schemas.microsoft.com/office/drawing/2014/main" id="{7F03E6B2-9050-43CC-B93B-17C76356AFD6}"/>
              </a:ext>
            </a:extLst>
          </p:cNvPr>
          <p:cNvSpPr>
            <a:spLocks noChangeShapeType="1"/>
          </p:cNvSpPr>
          <p:nvPr/>
        </p:nvSpPr>
        <p:spPr bwMode="auto">
          <a:xfrm>
            <a:off x="1550283" y="1243842"/>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9" name="Text Box 11">
            <a:extLst>
              <a:ext uri="{FF2B5EF4-FFF2-40B4-BE49-F238E27FC236}">
                <a16:creationId xmlns:a16="http://schemas.microsoft.com/office/drawing/2014/main" id="{53EA2BED-CCF2-4312-9FF3-9D98AD0CB785}"/>
              </a:ext>
            </a:extLst>
          </p:cNvPr>
          <p:cNvSpPr txBox="1">
            <a:spLocks noChangeArrowheads="1"/>
          </p:cNvSpPr>
          <p:nvPr/>
        </p:nvSpPr>
        <p:spPr bwMode="auto">
          <a:xfrm>
            <a:off x="1550283" y="138830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1</a:t>
            </a:r>
          </a:p>
        </p:txBody>
      </p:sp>
      <p:sp>
        <p:nvSpPr>
          <p:cNvPr id="10" name="Oval 12">
            <a:extLst>
              <a:ext uri="{FF2B5EF4-FFF2-40B4-BE49-F238E27FC236}">
                <a16:creationId xmlns:a16="http://schemas.microsoft.com/office/drawing/2014/main" id="{F36CFB0E-0154-434C-ADF1-ECE9B137999C}"/>
              </a:ext>
            </a:extLst>
          </p:cNvPr>
          <p:cNvSpPr>
            <a:spLocks noChangeArrowheads="1"/>
          </p:cNvSpPr>
          <p:nvPr/>
        </p:nvSpPr>
        <p:spPr bwMode="auto">
          <a:xfrm>
            <a:off x="4287133" y="1948573"/>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6</a:t>
            </a:r>
          </a:p>
        </p:txBody>
      </p:sp>
      <p:sp>
        <p:nvSpPr>
          <p:cNvPr id="11" name="Oval 13">
            <a:extLst>
              <a:ext uri="{FF2B5EF4-FFF2-40B4-BE49-F238E27FC236}">
                <a16:creationId xmlns:a16="http://schemas.microsoft.com/office/drawing/2014/main" id="{3E637C85-B8F3-4E54-A779-BF344E81021A}"/>
              </a:ext>
            </a:extLst>
          </p:cNvPr>
          <p:cNvSpPr>
            <a:spLocks noChangeArrowheads="1"/>
          </p:cNvSpPr>
          <p:nvPr/>
        </p:nvSpPr>
        <p:spPr bwMode="auto">
          <a:xfrm>
            <a:off x="4287133" y="724611"/>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4</a:t>
            </a:r>
          </a:p>
        </p:txBody>
      </p:sp>
      <p:sp>
        <p:nvSpPr>
          <p:cNvPr id="12" name="Line 14">
            <a:extLst>
              <a:ext uri="{FF2B5EF4-FFF2-40B4-BE49-F238E27FC236}">
                <a16:creationId xmlns:a16="http://schemas.microsoft.com/office/drawing/2014/main" id="{03076E29-1C71-4348-89C5-6623DE9E8E43}"/>
              </a:ext>
            </a:extLst>
          </p:cNvPr>
          <p:cNvSpPr>
            <a:spLocks noChangeShapeType="1"/>
          </p:cNvSpPr>
          <p:nvPr/>
        </p:nvSpPr>
        <p:spPr bwMode="auto">
          <a:xfrm>
            <a:off x="4576058" y="1243842"/>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3" name="Text Box 15">
            <a:extLst>
              <a:ext uri="{FF2B5EF4-FFF2-40B4-BE49-F238E27FC236}">
                <a16:creationId xmlns:a16="http://schemas.microsoft.com/office/drawing/2014/main" id="{A6D9CD4F-96A5-4BD5-A172-7CB3B7096CD1}"/>
              </a:ext>
            </a:extLst>
          </p:cNvPr>
          <p:cNvSpPr txBox="1">
            <a:spLocks noChangeArrowheads="1"/>
          </p:cNvSpPr>
          <p:nvPr/>
        </p:nvSpPr>
        <p:spPr bwMode="auto">
          <a:xfrm>
            <a:off x="4576058" y="138830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2</a:t>
            </a:r>
          </a:p>
        </p:txBody>
      </p:sp>
      <p:sp>
        <p:nvSpPr>
          <p:cNvPr id="14" name="Oval 16">
            <a:extLst>
              <a:ext uri="{FF2B5EF4-FFF2-40B4-BE49-F238E27FC236}">
                <a16:creationId xmlns:a16="http://schemas.microsoft.com/office/drawing/2014/main" id="{0BD5DF37-2A2C-447B-8838-6AED0D01B6A2}"/>
              </a:ext>
            </a:extLst>
          </p:cNvPr>
          <p:cNvSpPr>
            <a:spLocks noChangeArrowheads="1"/>
          </p:cNvSpPr>
          <p:nvPr/>
        </p:nvSpPr>
        <p:spPr bwMode="auto">
          <a:xfrm>
            <a:off x="7528808" y="1875548"/>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5</a:t>
            </a:r>
          </a:p>
        </p:txBody>
      </p:sp>
      <p:sp>
        <p:nvSpPr>
          <p:cNvPr id="15" name="Oval 17">
            <a:extLst>
              <a:ext uri="{FF2B5EF4-FFF2-40B4-BE49-F238E27FC236}">
                <a16:creationId xmlns:a16="http://schemas.microsoft.com/office/drawing/2014/main" id="{24574D8B-8BDB-4BE4-B5BD-5E2BC6FF7C94}"/>
              </a:ext>
            </a:extLst>
          </p:cNvPr>
          <p:cNvSpPr>
            <a:spLocks noChangeArrowheads="1"/>
          </p:cNvSpPr>
          <p:nvPr/>
        </p:nvSpPr>
        <p:spPr bwMode="auto">
          <a:xfrm>
            <a:off x="7528808" y="651586"/>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latin typeface="Calibri" panose="020F0502020204030204" pitchFamily="34" charset="0"/>
                <a:cs typeface="Calibri" panose="020F0502020204030204" pitchFamily="34" charset="0"/>
              </a:rPr>
              <a:t>2</a:t>
            </a:r>
          </a:p>
        </p:txBody>
      </p:sp>
      <p:sp>
        <p:nvSpPr>
          <p:cNvPr id="16" name="Line 18">
            <a:extLst>
              <a:ext uri="{FF2B5EF4-FFF2-40B4-BE49-F238E27FC236}">
                <a16:creationId xmlns:a16="http://schemas.microsoft.com/office/drawing/2014/main" id="{0482FE32-A98A-4A23-AF46-8A7D41596AC3}"/>
              </a:ext>
            </a:extLst>
          </p:cNvPr>
          <p:cNvSpPr>
            <a:spLocks noChangeShapeType="1"/>
          </p:cNvSpPr>
          <p:nvPr/>
        </p:nvSpPr>
        <p:spPr bwMode="auto">
          <a:xfrm>
            <a:off x="7816146" y="1170817"/>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latin typeface="Calibri" panose="020F0502020204030204" pitchFamily="34" charset="0"/>
              <a:cs typeface="Calibri" panose="020F0502020204030204" pitchFamily="34" charset="0"/>
            </a:endParaRPr>
          </a:p>
        </p:txBody>
      </p:sp>
      <p:sp>
        <p:nvSpPr>
          <p:cNvPr id="17" name="Text Box 19">
            <a:extLst>
              <a:ext uri="{FF2B5EF4-FFF2-40B4-BE49-F238E27FC236}">
                <a16:creationId xmlns:a16="http://schemas.microsoft.com/office/drawing/2014/main" id="{852FE318-DC5F-4293-A8B4-5F6153804C27}"/>
              </a:ext>
            </a:extLst>
          </p:cNvPr>
          <p:cNvSpPr txBox="1">
            <a:spLocks noChangeArrowheads="1"/>
          </p:cNvSpPr>
          <p:nvPr/>
        </p:nvSpPr>
        <p:spPr bwMode="auto">
          <a:xfrm>
            <a:off x="7816146" y="131528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Calibri" panose="020F0502020204030204" pitchFamily="34" charset="0"/>
                <a:cs typeface="Calibri" panose="020F0502020204030204" pitchFamily="34" charset="0"/>
              </a:rPr>
              <a:t>3</a:t>
            </a:r>
          </a:p>
        </p:txBody>
      </p:sp>
      <p:pic>
        <p:nvPicPr>
          <p:cNvPr id="18" name="Picture 4" descr="t410">
            <a:extLst>
              <a:ext uri="{FF2B5EF4-FFF2-40B4-BE49-F238E27FC236}">
                <a16:creationId xmlns:a16="http://schemas.microsoft.com/office/drawing/2014/main" id="{8D3F3847-AB57-4CAB-BA77-1EB4B6F9A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75596" y="3602437"/>
            <a:ext cx="8712073" cy="6080301"/>
          </a:xfrm>
          <a:prstGeom prst="rect">
            <a:avLst/>
          </a:prstGeom>
          <a:noFill/>
        </p:spPr>
      </p:pic>
    </p:spTree>
    <p:extLst>
      <p:ext uri="{BB962C8B-B14F-4D97-AF65-F5344CB8AC3E}">
        <p14:creationId xmlns:p14="http://schemas.microsoft.com/office/powerpoint/2010/main" val="354970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C2FB525-BF42-4036-A612-A569CBCF8FB6}"/>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11523409-DE22-41C4-A3A3-B35CBE372B1A}"/>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D71E1A45-FFEC-45BD-AE56-4CEE4D4F8E2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AD44CF6-081E-4CCE-B66F-0BF5AC85A80E}"/>
              </a:ext>
            </a:extLst>
          </p:cNvPr>
          <p:cNvSpPr>
            <a:spLocks noGrp="1"/>
          </p:cNvSpPr>
          <p:nvPr>
            <p:ph type="sldNum" sz="quarter" idx="12"/>
          </p:nvPr>
        </p:nvSpPr>
        <p:spPr/>
        <p:txBody>
          <a:bodyPr/>
          <a:lstStyle/>
          <a:p>
            <a:fld id="{EEA58A3B-43CE-4AA0-90B5-EB47AFAFEB34}" type="slidenum">
              <a:rPr lang="zh-CN" altLang="en-US" smtClean="0"/>
              <a:pPr/>
              <a:t>105</a:t>
            </a:fld>
            <a:endParaRPr lang="zh-CN" altLang="en-US" dirty="0"/>
          </a:p>
        </p:txBody>
      </p:sp>
      <p:pic>
        <p:nvPicPr>
          <p:cNvPr id="6" name="Picture 2" descr="t410">
            <a:extLst>
              <a:ext uri="{FF2B5EF4-FFF2-40B4-BE49-F238E27FC236}">
                <a16:creationId xmlns:a16="http://schemas.microsoft.com/office/drawing/2014/main" id="{DAE5F1BA-7A9D-4CDD-8197-695C25163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2548" y="-3443901"/>
            <a:ext cx="10131587" cy="7071021"/>
          </a:xfrm>
          <a:prstGeom prst="rect">
            <a:avLst/>
          </a:prstGeom>
          <a:noFill/>
        </p:spPr>
      </p:pic>
      <p:sp>
        <p:nvSpPr>
          <p:cNvPr id="7" name="Oval 3">
            <a:extLst>
              <a:ext uri="{FF2B5EF4-FFF2-40B4-BE49-F238E27FC236}">
                <a16:creationId xmlns:a16="http://schemas.microsoft.com/office/drawing/2014/main" id="{0C06D939-527E-4631-B5DA-780BE3234166}"/>
              </a:ext>
            </a:extLst>
          </p:cNvPr>
          <p:cNvSpPr>
            <a:spLocks noChangeArrowheads="1"/>
          </p:cNvSpPr>
          <p:nvPr/>
        </p:nvSpPr>
        <p:spPr bwMode="auto">
          <a:xfrm>
            <a:off x="3028066" y="4938397"/>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8" name="Oval 4">
            <a:extLst>
              <a:ext uri="{FF2B5EF4-FFF2-40B4-BE49-F238E27FC236}">
                <a16:creationId xmlns:a16="http://schemas.microsoft.com/office/drawing/2014/main" id="{4BB5D2C4-E601-4464-8E6C-2D5A62A82A94}"/>
              </a:ext>
            </a:extLst>
          </p:cNvPr>
          <p:cNvSpPr>
            <a:spLocks noChangeArrowheads="1"/>
          </p:cNvSpPr>
          <p:nvPr/>
        </p:nvSpPr>
        <p:spPr bwMode="auto">
          <a:xfrm>
            <a:off x="3028066" y="3714434"/>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9" name="Line 5">
            <a:extLst>
              <a:ext uri="{FF2B5EF4-FFF2-40B4-BE49-F238E27FC236}">
                <a16:creationId xmlns:a16="http://schemas.microsoft.com/office/drawing/2014/main" id="{5245C98D-54E3-4D16-97DF-EAF32868BBF1}"/>
              </a:ext>
            </a:extLst>
          </p:cNvPr>
          <p:cNvSpPr>
            <a:spLocks noChangeShapeType="1"/>
          </p:cNvSpPr>
          <p:nvPr/>
        </p:nvSpPr>
        <p:spPr bwMode="auto">
          <a:xfrm>
            <a:off x="3315403" y="4233666"/>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Text Box 6">
            <a:extLst>
              <a:ext uri="{FF2B5EF4-FFF2-40B4-BE49-F238E27FC236}">
                <a16:creationId xmlns:a16="http://schemas.microsoft.com/office/drawing/2014/main" id="{1D3350E2-4A69-45EA-82AB-14F56E27EB98}"/>
              </a:ext>
            </a:extLst>
          </p:cNvPr>
          <p:cNvSpPr txBox="1">
            <a:spLocks noChangeArrowheads="1"/>
          </p:cNvSpPr>
          <p:nvPr/>
        </p:nvSpPr>
        <p:spPr bwMode="auto">
          <a:xfrm>
            <a:off x="3315403"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4</a:t>
            </a:r>
          </a:p>
        </p:txBody>
      </p:sp>
      <p:sp>
        <p:nvSpPr>
          <p:cNvPr id="11" name="Oval 7">
            <a:extLst>
              <a:ext uri="{FF2B5EF4-FFF2-40B4-BE49-F238E27FC236}">
                <a16:creationId xmlns:a16="http://schemas.microsoft.com/office/drawing/2014/main" id="{4545616F-3033-417B-8855-D18B8D86F56F}"/>
              </a:ext>
            </a:extLst>
          </p:cNvPr>
          <p:cNvSpPr>
            <a:spLocks noChangeArrowheads="1"/>
          </p:cNvSpPr>
          <p:nvPr/>
        </p:nvSpPr>
        <p:spPr bwMode="auto">
          <a:xfrm>
            <a:off x="5979228" y="4938397"/>
            <a:ext cx="546100" cy="519351"/>
          </a:xfrm>
          <a:prstGeom prst="ellipse">
            <a:avLst/>
          </a:prstGeom>
          <a:noFill/>
          <a:ln w="6350">
            <a:solidFill>
              <a:srgbClr val="0000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000066"/>
                </a:solidFill>
              </a:rPr>
              <a:t>4</a:t>
            </a:r>
          </a:p>
        </p:txBody>
      </p:sp>
      <p:sp>
        <p:nvSpPr>
          <p:cNvPr id="12" name="Oval 8">
            <a:extLst>
              <a:ext uri="{FF2B5EF4-FFF2-40B4-BE49-F238E27FC236}">
                <a16:creationId xmlns:a16="http://schemas.microsoft.com/office/drawing/2014/main" id="{3F0A6985-1333-4971-B6C1-CBE207779F61}"/>
              </a:ext>
            </a:extLst>
          </p:cNvPr>
          <p:cNvSpPr>
            <a:spLocks noChangeArrowheads="1"/>
          </p:cNvSpPr>
          <p:nvPr/>
        </p:nvSpPr>
        <p:spPr bwMode="auto">
          <a:xfrm>
            <a:off x="5979228" y="3714434"/>
            <a:ext cx="546100" cy="519351"/>
          </a:xfrm>
          <a:prstGeom prst="ellipse">
            <a:avLst/>
          </a:prstGeom>
          <a:noFill/>
          <a:ln w="6350">
            <a:solidFill>
              <a:srgbClr val="0000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000066"/>
                </a:solidFill>
              </a:rPr>
              <a:t>1</a:t>
            </a:r>
          </a:p>
        </p:txBody>
      </p:sp>
      <p:sp>
        <p:nvSpPr>
          <p:cNvPr id="13" name="Line 9">
            <a:extLst>
              <a:ext uri="{FF2B5EF4-FFF2-40B4-BE49-F238E27FC236}">
                <a16:creationId xmlns:a16="http://schemas.microsoft.com/office/drawing/2014/main" id="{C8AB9B67-52DC-4BE5-9A58-3EF17CB093F1}"/>
              </a:ext>
            </a:extLst>
          </p:cNvPr>
          <p:cNvSpPr>
            <a:spLocks noChangeShapeType="1"/>
          </p:cNvSpPr>
          <p:nvPr/>
        </p:nvSpPr>
        <p:spPr bwMode="auto">
          <a:xfrm>
            <a:off x="6266566" y="4233666"/>
            <a:ext cx="0" cy="720725"/>
          </a:xfrm>
          <a:prstGeom prst="line">
            <a:avLst/>
          </a:prstGeom>
          <a:noFill/>
          <a:ln w="6350">
            <a:solidFill>
              <a:srgbClr val="000066"/>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 name="Text Box 10">
            <a:extLst>
              <a:ext uri="{FF2B5EF4-FFF2-40B4-BE49-F238E27FC236}">
                <a16:creationId xmlns:a16="http://schemas.microsoft.com/office/drawing/2014/main" id="{3A0F2554-A5A3-4B11-B7E4-431FCB50048F}"/>
              </a:ext>
            </a:extLst>
          </p:cNvPr>
          <p:cNvSpPr txBox="1">
            <a:spLocks noChangeArrowheads="1"/>
          </p:cNvSpPr>
          <p:nvPr/>
        </p:nvSpPr>
        <p:spPr bwMode="auto">
          <a:xfrm>
            <a:off x="6266566"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66"/>
                </a:solidFill>
                <a:latin typeface="+mn-lt"/>
              </a:rPr>
              <a:t>5</a:t>
            </a:r>
          </a:p>
        </p:txBody>
      </p:sp>
      <p:sp>
        <p:nvSpPr>
          <p:cNvPr id="15" name="Oval 11">
            <a:extLst>
              <a:ext uri="{FF2B5EF4-FFF2-40B4-BE49-F238E27FC236}">
                <a16:creationId xmlns:a16="http://schemas.microsoft.com/office/drawing/2014/main" id="{4951A507-5AF1-4E23-A283-2D25CFE5D31B}"/>
              </a:ext>
            </a:extLst>
          </p:cNvPr>
          <p:cNvSpPr>
            <a:spLocks noChangeArrowheads="1"/>
          </p:cNvSpPr>
          <p:nvPr/>
        </p:nvSpPr>
        <p:spPr bwMode="auto">
          <a:xfrm>
            <a:off x="6987291" y="4938397"/>
            <a:ext cx="546100" cy="519351"/>
          </a:xfrm>
          <a:prstGeom prst="ellipse">
            <a:avLst/>
          </a:pr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rPr>
              <a:t>3</a:t>
            </a:r>
          </a:p>
        </p:txBody>
      </p:sp>
      <p:sp>
        <p:nvSpPr>
          <p:cNvPr id="16" name="Oval 12">
            <a:extLst>
              <a:ext uri="{FF2B5EF4-FFF2-40B4-BE49-F238E27FC236}">
                <a16:creationId xmlns:a16="http://schemas.microsoft.com/office/drawing/2014/main" id="{6637A12B-6A1A-480A-96A7-017FF6D46141}"/>
              </a:ext>
            </a:extLst>
          </p:cNvPr>
          <p:cNvSpPr>
            <a:spLocks noChangeArrowheads="1"/>
          </p:cNvSpPr>
          <p:nvPr/>
        </p:nvSpPr>
        <p:spPr bwMode="auto">
          <a:xfrm>
            <a:off x="6987291" y="3714434"/>
            <a:ext cx="546100" cy="519351"/>
          </a:xfrm>
          <a:prstGeom prst="ellipse">
            <a:avLst/>
          </a:pr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rPr>
              <a:t>2</a:t>
            </a:r>
          </a:p>
        </p:txBody>
      </p:sp>
      <p:sp>
        <p:nvSpPr>
          <p:cNvPr id="17" name="Line 13">
            <a:extLst>
              <a:ext uri="{FF2B5EF4-FFF2-40B4-BE49-F238E27FC236}">
                <a16:creationId xmlns:a16="http://schemas.microsoft.com/office/drawing/2014/main" id="{3CA0A0C8-FDB1-4F78-AE1C-3E0E8C238042}"/>
              </a:ext>
            </a:extLst>
          </p:cNvPr>
          <p:cNvSpPr>
            <a:spLocks noChangeShapeType="1"/>
          </p:cNvSpPr>
          <p:nvPr/>
        </p:nvSpPr>
        <p:spPr bwMode="auto">
          <a:xfrm>
            <a:off x="7274628" y="4233666"/>
            <a:ext cx="0" cy="720725"/>
          </a:xfrm>
          <a:prstGeom prst="line">
            <a:avLst/>
          </a:prstGeom>
          <a:noFill/>
          <a:ln w="6350">
            <a:solidFill>
              <a:srgbClr val="FF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Text Box 14">
            <a:extLst>
              <a:ext uri="{FF2B5EF4-FFF2-40B4-BE49-F238E27FC236}">
                <a16:creationId xmlns:a16="http://schemas.microsoft.com/office/drawing/2014/main" id="{347B1D06-C921-4D83-9C2B-972204F84BC6}"/>
              </a:ext>
            </a:extLst>
          </p:cNvPr>
          <p:cNvSpPr txBox="1">
            <a:spLocks noChangeArrowheads="1"/>
          </p:cNvSpPr>
          <p:nvPr/>
        </p:nvSpPr>
        <p:spPr bwMode="auto">
          <a:xfrm>
            <a:off x="7274628"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latin typeface="+mn-lt"/>
              </a:rPr>
              <a:t>5</a:t>
            </a:r>
          </a:p>
        </p:txBody>
      </p:sp>
      <p:sp>
        <p:nvSpPr>
          <p:cNvPr id="19" name="Oval 15">
            <a:extLst>
              <a:ext uri="{FF2B5EF4-FFF2-40B4-BE49-F238E27FC236}">
                <a16:creationId xmlns:a16="http://schemas.microsoft.com/office/drawing/2014/main" id="{45C2DEB8-0925-416E-9D0C-355BBE59A90D}"/>
              </a:ext>
            </a:extLst>
          </p:cNvPr>
          <p:cNvSpPr>
            <a:spLocks noChangeArrowheads="1"/>
          </p:cNvSpPr>
          <p:nvPr/>
        </p:nvSpPr>
        <p:spPr bwMode="auto">
          <a:xfrm>
            <a:off x="7995353" y="4938397"/>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20" name="Oval 16">
            <a:extLst>
              <a:ext uri="{FF2B5EF4-FFF2-40B4-BE49-F238E27FC236}">
                <a16:creationId xmlns:a16="http://schemas.microsoft.com/office/drawing/2014/main" id="{E5E6583F-D41D-4188-B17B-E2EFBCE484A0}"/>
              </a:ext>
            </a:extLst>
          </p:cNvPr>
          <p:cNvSpPr>
            <a:spLocks noChangeArrowheads="1"/>
          </p:cNvSpPr>
          <p:nvPr/>
        </p:nvSpPr>
        <p:spPr bwMode="auto">
          <a:xfrm>
            <a:off x="7995353" y="3714434"/>
            <a:ext cx="54610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21" name="Line 17">
            <a:extLst>
              <a:ext uri="{FF2B5EF4-FFF2-40B4-BE49-F238E27FC236}">
                <a16:creationId xmlns:a16="http://schemas.microsoft.com/office/drawing/2014/main" id="{43631A37-3607-4E37-AA23-B677135CA797}"/>
              </a:ext>
            </a:extLst>
          </p:cNvPr>
          <p:cNvSpPr>
            <a:spLocks noChangeShapeType="1"/>
          </p:cNvSpPr>
          <p:nvPr/>
        </p:nvSpPr>
        <p:spPr bwMode="auto">
          <a:xfrm>
            <a:off x="8282691" y="4233666"/>
            <a:ext cx="0"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2" name="Text Box 18">
            <a:extLst>
              <a:ext uri="{FF2B5EF4-FFF2-40B4-BE49-F238E27FC236}">
                <a16:creationId xmlns:a16="http://schemas.microsoft.com/office/drawing/2014/main" id="{64C61BCF-9661-4846-83FB-A972198A9B10}"/>
              </a:ext>
            </a:extLst>
          </p:cNvPr>
          <p:cNvSpPr txBox="1">
            <a:spLocks noChangeArrowheads="1"/>
          </p:cNvSpPr>
          <p:nvPr/>
        </p:nvSpPr>
        <p:spPr bwMode="auto">
          <a:xfrm>
            <a:off x="8282691" y="43781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5</a:t>
            </a:r>
          </a:p>
        </p:txBody>
      </p:sp>
      <p:sp>
        <p:nvSpPr>
          <p:cNvPr id="23" name="Text Box 19">
            <a:extLst>
              <a:ext uri="{FF2B5EF4-FFF2-40B4-BE49-F238E27FC236}">
                <a16:creationId xmlns:a16="http://schemas.microsoft.com/office/drawing/2014/main" id="{E73A1F59-1BB0-483C-8A49-0994D1F69682}"/>
              </a:ext>
            </a:extLst>
          </p:cNvPr>
          <p:cNvSpPr txBox="1">
            <a:spLocks noChangeArrowheads="1"/>
          </p:cNvSpPr>
          <p:nvPr/>
        </p:nvSpPr>
        <p:spPr bwMode="auto">
          <a:xfrm>
            <a:off x="4310414" y="5620914"/>
            <a:ext cx="44767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说明：</a:t>
            </a:r>
          </a:p>
          <a:p>
            <a:pPr eaLnBrk="1" hangingPunct="1"/>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）节点</a:t>
            </a:r>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与</a:t>
            </a:r>
            <a:r>
              <a:rPr lang="en-US" altLang="zh-CN" dirty="0">
                <a:latin typeface="+mn-lt"/>
                <a:ea typeface="微软雅黑 Light" panose="020B0502040204020203" pitchFamily="34" charset="-122"/>
              </a:rPr>
              <a:t>4</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3</a:t>
            </a:r>
            <a:r>
              <a:rPr lang="zh-CN" altLang="en-US" dirty="0">
                <a:latin typeface="+mn-lt"/>
                <a:ea typeface="微软雅黑 Light" panose="020B0502040204020203" pitchFamily="34" charset="-122"/>
              </a:rPr>
              <a:t>与</a:t>
            </a:r>
            <a:r>
              <a:rPr lang="en-US" altLang="zh-CN" dirty="0">
                <a:latin typeface="+mn-lt"/>
                <a:ea typeface="微软雅黑 Light" panose="020B0502040204020203" pitchFamily="34" charset="-122"/>
              </a:rPr>
              <a:t>4</a:t>
            </a:r>
            <a:r>
              <a:rPr lang="zh-CN" altLang="en-US" dirty="0">
                <a:latin typeface="+mn-lt"/>
                <a:ea typeface="微软雅黑 Light" panose="020B0502040204020203" pitchFamily="34" charset="-122"/>
              </a:rPr>
              <a:t>已经在同一连通分量中</a:t>
            </a:r>
          </a:p>
          <a:p>
            <a:pPr eaLnBrk="1" hangingPunct="1"/>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）节点</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3</a:t>
            </a:r>
            <a:r>
              <a:rPr lang="zh-CN" altLang="en-US" dirty="0">
                <a:latin typeface="+mn-lt"/>
                <a:ea typeface="微软雅黑 Light" panose="020B0502040204020203" pitchFamily="34" charset="-122"/>
              </a:rPr>
              <a:t>分属于不同连通分量</a:t>
            </a:r>
          </a:p>
        </p:txBody>
      </p:sp>
    </p:spTree>
    <p:extLst>
      <p:ext uri="{BB962C8B-B14F-4D97-AF65-F5344CB8AC3E}">
        <p14:creationId xmlns:p14="http://schemas.microsoft.com/office/powerpoint/2010/main" val="16890384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87E4F-1CE4-45A2-9256-B91C2D859635}"/>
              </a:ext>
            </a:extLst>
          </p:cNvPr>
          <p:cNvSpPr>
            <a:spLocks noGrp="1"/>
          </p:cNvSpPr>
          <p:nvPr>
            <p:ph type="title"/>
          </p:nvPr>
        </p:nvSpPr>
        <p:spPr/>
        <p:txBody>
          <a:bodyPr/>
          <a:lstStyle/>
          <a:p>
            <a:r>
              <a:rPr lang="en-US" altLang="zh-CN" dirty="0"/>
              <a:t>Kruskal</a:t>
            </a:r>
            <a:r>
              <a:rPr lang="zh-CN" altLang="en-US" dirty="0"/>
              <a:t>算法复杂性</a:t>
            </a:r>
          </a:p>
        </p:txBody>
      </p:sp>
      <p:sp>
        <p:nvSpPr>
          <p:cNvPr id="3" name="内容占位符 2">
            <a:extLst>
              <a:ext uri="{FF2B5EF4-FFF2-40B4-BE49-F238E27FC236}">
                <a16:creationId xmlns:a16="http://schemas.microsoft.com/office/drawing/2014/main" id="{CFBDBF01-3DEF-4279-9F32-059402CD5DC7}"/>
              </a:ext>
            </a:extLst>
          </p:cNvPr>
          <p:cNvSpPr>
            <a:spLocks noGrp="1"/>
          </p:cNvSpPr>
          <p:nvPr>
            <p:ph idx="1"/>
          </p:nvPr>
        </p:nvSpPr>
        <p:spPr/>
        <p:txBody>
          <a:bodyPr/>
          <a:lstStyle/>
          <a:p>
            <a:r>
              <a:rPr lang="en-US" altLang="zh-CN" dirty="0">
                <a:solidFill>
                  <a:srgbClr val="000000"/>
                </a:solidFill>
              </a:rPr>
              <a:t>Kruskal</a:t>
            </a:r>
            <a:r>
              <a:rPr lang="zh-CN" altLang="en-US" dirty="0">
                <a:solidFill>
                  <a:srgbClr val="000000"/>
                </a:solidFill>
              </a:rPr>
              <a:t>算法实现</a:t>
            </a:r>
            <a:endParaRPr lang="en-US" altLang="zh-CN" dirty="0">
              <a:solidFill>
                <a:srgbClr val="000000"/>
              </a:solidFill>
            </a:endParaRPr>
          </a:p>
          <a:p>
            <a:pPr lvl="1"/>
            <a:r>
              <a:rPr lang="zh-CN" altLang="en-US" dirty="0">
                <a:solidFill>
                  <a:srgbClr val="000000"/>
                </a:solidFill>
              </a:rPr>
              <a:t>基于优先队列，并查集</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算法时间复杂性</a:t>
            </a:r>
            <a:endParaRPr lang="en-US" altLang="zh-CN" dirty="0">
              <a:solidFill>
                <a:srgbClr val="000000"/>
              </a:solidFill>
            </a:endParaRPr>
          </a:p>
          <a:p>
            <a:pPr lvl="1"/>
            <a:r>
              <a:rPr lang="zh-CN" altLang="en-US" dirty="0">
                <a:solidFill>
                  <a:srgbClr val="000000"/>
                </a:solidFill>
              </a:rPr>
              <a:t>当图</a:t>
            </a:r>
            <a:r>
              <a:rPr lang="en-US" altLang="zh-CN" dirty="0">
                <a:solidFill>
                  <a:srgbClr val="000000"/>
                </a:solidFill>
              </a:rPr>
              <a:t>G(V, E)</a:t>
            </a:r>
            <a:r>
              <a:rPr lang="zh-CN" altLang="en-US" dirty="0">
                <a:solidFill>
                  <a:srgbClr val="000000"/>
                </a:solidFill>
              </a:rPr>
              <a:t>的边数为</a:t>
            </a:r>
            <a:r>
              <a:rPr lang="en-US" altLang="zh-CN" i="1" dirty="0">
                <a:solidFill>
                  <a:srgbClr val="000000"/>
                </a:solidFill>
              </a:rPr>
              <a:t>e=</a:t>
            </a:r>
            <a:r>
              <a:rPr lang="en-US" altLang="zh-CN" dirty="0">
                <a:solidFill>
                  <a:srgbClr val="000000"/>
                </a:solidFill>
              </a:rPr>
              <a:t>|E|</a:t>
            </a:r>
            <a:r>
              <a:rPr lang="zh-CN" altLang="en-US" dirty="0">
                <a:solidFill>
                  <a:srgbClr val="000000"/>
                </a:solidFill>
              </a:rPr>
              <a:t>时，</a:t>
            </a:r>
            <a:r>
              <a:rPr lang="en-US" altLang="zh-CN" dirty="0">
                <a:solidFill>
                  <a:srgbClr val="000000"/>
                </a:solidFill>
              </a:rPr>
              <a:t>Kruskal</a:t>
            </a:r>
            <a:r>
              <a:rPr lang="zh-CN" altLang="en-US" dirty="0">
                <a:solidFill>
                  <a:srgbClr val="000000"/>
                </a:solidFill>
              </a:rPr>
              <a:t>算法的时间复杂性</a:t>
            </a:r>
            <a:r>
              <a:rPr lang="zh-CN" altLang="en-US" b="1" dirty="0">
                <a:solidFill>
                  <a:srgbClr val="000000"/>
                </a:solidFill>
              </a:rPr>
              <a:t>为</a:t>
            </a:r>
            <a:endParaRPr lang="en-US" altLang="zh-CN" b="1" dirty="0">
              <a:solidFill>
                <a:srgbClr val="000000"/>
              </a:solidFill>
            </a:endParaRPr>
          </a:p>
          <a:p>
            <a:pPr marL="268287" lvl="1" indent="0">
              <a:buNone/>
            </a:pPr>
            <a:r>
              <a:rPr lang="en-US" altLang="zh-CN" b="1" dirty="0">
                <a:solidFill>
                  <a:srgbClr val="000000"/>
                </a:solidFill>
              </a:rPr>
              <a:t>                    </a:t>
            </a:r>
            <a:r>
              <a:rPr lang="en-US" altLang="zh-CN" sz="3200" i="1" dirty="0">
                <a:solidFill>
                  <a:srgbClr val="000000"/>
                </a:solidFill>
              </a:rPr>
              <a:t>O</a:t>
            </a:r>
            <a:r>
              <a:rPr lang="en-US" altLang="zh-CN" sz="3200" dirty="0">
                <a:solidFill>
                  <a:srgbClr val="000000"/>
                </a:solidFill>
              </a:rPr>
              <a:t>(</a:t>
            </a:r>
            <a:r>
              <a:rPr lang="en-US" altLang="zh-CN" sz="3200" i="1" dirty="0">
                <a:solidFill>
                  <a:srgbClr val="000000"/>
                </a:solidFill>
              </a:rPr>
              <a:t>e</a:t>
            </a:r>
            <a:r>
              <a:rPr lang="en-US" altLang="zh-CN" sz="3200" dirty="0">
                <a:solidFill>
                  <a:srgbClr val="000000"/>
                </a:solidFill>
              </a:rPr>
              <a:t>log</a:t>
            </a:r>
            <a:r>
              <a:rPr lang="en-US" altLang="zh-CN" sz="3200" i="1" dirty="0">
                <a:solidFill>
                  <a:srgbClr val="000000"/>
                </a:solidFill>
              </a:rPr>
              <a:t>e</a:t>
            </a:r>
            <a:r>
              <a:rPr lang="en-US" altLang="zh-CN" sz="3200" dirty="0">
                <a:solidFill>
                  <a:srgbClr val="000000"/>
                </a:solidFill>
              </a:rPr>
              <a:t>)</a:t>
            </a:r>
            <a:endParaRPr lang="zh-CN" altLang="en-US" sz="3200" dirty="0">
              <a:solidFill>
                <a:srgbClr val="000000"/>
              </a:solidFill>
            </a:endParaRPr>
          </a:p>
          <a:p>
            <a:pPr lvl="1"/>
            <a:r>
              <a:rPr lang="zh-CN" altLang="en-US" dirty="0">
                <a:solidFill>
                  <a:srgbClr val="000000"/>
                </a:solidFill>
              </a:rPr>
              <a:t>对</a:t>
            </a:r>
            <a:r>
              <a:rPr lang="en-US" altLang="zh-CN" dirty="0">
                <a:solidFill>
                  <a:srgbClr val="000000"/>
                </a:solidFill>
              </a:rPr>
              <a:t>G(V, E)</a:t>
            </a:r>
            <a:r>
              <a:rPr lang="zh-CN" altLang="en-US" dirty="0">
                <a:solidFill>
                  <a:srgbClr val="000000"/>
                </a:solidFill>
              </a:rPr>
              <a:t>中的共</a:t>
            </a:r>
            <a:r>
              <a:rPr lang="en-US" altLang="zh-CN" dirty="0">
                <a:solidFill>
                  <a:srgbClr val="000000"/>
                </a:solidFill>
              </a:rPr>
              <a:t>e</a:t>
            </a:r>
            <a:r>
              <a:rPr lang="zh-CN" altLang="en-US" dirty="0">
                <a:solidFill>
                  <a:srgbClr val="000000"/>
                </a:solidFill>
              </a:rPr>
              <a:t>条边进行排序</a:t>
            </a:r>
            <a:endParaRPr lang="en-US" altLang="zh-CN" dirty="0">
              <a:solidFill>
                <a:srgbClr val="000000"/>
              </a:solidFill>
            </a:endParaRPr>
          </a:p>
          <a:p>
            <a:pPr lvl="2"/>
            <a:endParaRPr lang="zh-CN" altLang="en-US" dirty="0"/>
          </a:p>
        </p:txBody>
      </p:sp>
      <p:sp>
        <p:nvSpPr>
          <p:cNvPr id="4" name="日期占位符 3">
            <a:extLst>
              <a:ext uri="{FF2B5EF4-FFF2-40B4-BE49-F238E27FC236}">
                <a16:creationId xmlns:a16="http://schemas.microsoft.com/office/drawing/2014/main" id="{F49B2E77-2C02-4456-8707-91A6DDD7B79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3578966D-E8F8-471A-B966-A90068710D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077873-6A53-4CC3-AB7A-B5D1805B493A}"/>
              </a:ext>
            </a:extLst>
          </p:cNvPr>
          <p:cNvSpPr>
            <a:spLocks noGrp="1"/>
          </p:cNvSpPr>
          <p:nvPr>
            <p:ph type="sldNum" sz="quarter" idx="12"/>
          </p:nvPr>
        </p:nvSpPr>
        <p:spPr/>
        <p:txBody>
          <a:bodyPr/>
          <a:lstStyle/>
          <a:p>
            <a:fld id="{EEA58A3B-43CE-4AA0-90B5-EB47AFAFEB34}" type="slidenum">
              <a:rPr lang="zh-CN" altLang="en-US" smtClean="0"/>
              <a:pPr/>
              <a:t>106</a:t>
            </a:fld>
            <a:endParaRPr lang="zh-CN" altLang="en-US" dirty="0"/>
          </a:p>
        </p:txBody>
      </p:sp>
    </p:spTree>
    <p:extLst>
      <p:ext uri="{BB962C8B-B14F-4D97-AF65-F5344CB8AC3E}">
        <p14:creationId xmlns:p14="http://schemas.microsoft.com/office/powerpoint/2010/main" val="39392621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87E4F-1CE4-45A2-9256-B91C2D859635}"/>
              </a:ext>
            </a:extLst>
          </p:cNvPr>
          <p:cNvSpPr>
            <a:spLocks noGrp="1"/>
          </p:cNvSpPr>
          <p:nvPr>
            <p:ph type="title"/>
          </p:nvPr>
        </p:nvSpPr>
        <p:spPr/>
        <p:txBody>
          <a:bodyPr/>
          <a:lstStyle/>
          <a:p>
            <a:r>
              <a:rPr lang="zh-CN" altLang="en-US" dirty="0"/>
              <a:t>算法复杂性对比</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BDBF01-3DEF-4279-9F32-059402CD5DC7}"/>
                  </a:ext>
                </a:extLst>
              </p:cNvPr>
              <p:cNvSpPr>
                <a:spLocks noGrp="1"/>
              </p:cNvSpPr>
              <p:nvPr>
                <p:ph idx="1"/>
              </p:nvPr>
            </p:nvSpPr>
            <p:spPr/>
            <p:txBody>
              <a:bodyPr>
                <a:normAutofit/>
              </a:bodyPr>
              <a:lstStyle/>
              <a:p>
                <a:pPr marL="0" indent="0">
                  <a:buNone/>
                </a:pPr>
                <a:r>
                  <a:rPr lang="en-US" altLang="zh-CN" dirty="0">
                    <a:solidFill>
                      <a:srgbClr val="000000"/>
                    </a:solidFill>
                  </a:rPr>
                  <a:t>      G(V, E), |V|=n, |E|=e</a:t>
                </a:r>
                <a:r>
                  <a:rPr lang="zh-CN" altLang="en-US" dirty="0">
                    <a:solidFill>
                      <a:srgbClr val="000000"/>
                    </a:solidFill>
                  </a:rPr>
                  <a:t>	</a:t>
                </a:r>
                <a:endParaRPr lang="en-US" altLang="zh-CN" dirty="0">
                  <a:solidFill>
                    <a:srgbClr val="000000"/>
                  </a:solidFill>
                </a:endParaRPr>
              </a:p>
              <a:p>
                <a:r>
                  <a:rPr lang="en-US" altLang="zh-CN" sz="2400" dirty="0">
                    <a:solidFill>
                      <a:srgbClr val="000000"/>
                    </a:solidFill>
                  </a:rPr>
                  <a:t>Prim</a:t>
                </a:r>
                <a:r>
                  <a:rPr lang="zh-CN" altLang="en-US" sz="2400" dirty="0">
                    <a:solidFill>
                      <a:srgbClr val="000000"/>
                    </a:solidFill>
                  </a:rPr>
                  <a:t>算法时间复杂性</a:t>
                </a:r>
                <a:r>
                  <a:rPr lang="en-US" altLang="zh-CN" sz="2400" dirty="0">
                    <a:solidFill>
                      <a:srgbClr val="000000"/>
                    </a:solidFill>
                  </a:rPr>
                  <a:t>O(n</a:t>
                </a:r>
                <a:r>
                  <a:rPr lang="en-US" altLang="zh-CN" sz="2400" baseline="30000" dirty="0">
                    <a:solidFill>
                      <a:srgbClr val="000000"/>
                    </a:solidFill>
                  </a:rPr>
                  <a:t>2</a:t>
                </a:r>
                <a:r>
                  <a:rPr lang="en-US" altLang="zh-CN" sz="2400" dirty="0">
                    <a:solidFill>
                      <a:srgbClr val="000000"/>
                    </a:solidFill>
                  </a:rPr>
                  <a:t>)</a:t>
                </a:r>
                <a:r>
                  <a:rPr lang="zh-CN" altLang="en-US" sz="2400" dirty="0">
                    <a:solidFill>
                      <a:srgbClr val="000000"/>
                    </a:solidFill>
                  </a:rPr>
                  <a:t>，</a:t>
                </a:r>
                <a:r>
                  <a:rPr lang="en-US" altLang="zh-CN" dirty="0">
                    <a:solidFill>
                      <a:srgbClr val="000000"/>
                    </a:solidFill>
                  </a:rPr>
                  <a:t> Kruskal</a:t>
                </a:r>
                <a:r>
                  <a:rPr lang="zh-CN" altLang="en-US" dirty="0">
                    <a:solidFill>
                      <a:srgbClr val="000000"/>
                    </a:solidFill>
                  </a:rPr>
                  <a:t>算法时间复杂性</a:t>
                </a:r>
                <a:r>
                  <a:rPr lang="en-US" altLang="zh-CN" sz="2400" i="1" dirty="0">
                    <a:solidFill>
                      <a:srgbClr val="000000"/>
                    </a:solidFill>
                  </a:rPr>
                  <a:t>O</a:t>
                </a:r>
                <a:r>
                  <a:rPr lang="en-US" altLang="zh-CN" sz="2400" dirty="0">
                    <a:solidFill>
                      <a:srgbClr val="000000"/>
                    </a:solidFill>
                  </a:rPr>
                  <a:t>(</a:t>
                </a:r>
                <a:r>
                  <a:rPr lang="en-US" altLang="zh-CN" sz="2400" i="1" dirty="0">
                    <a:solidFill>
                      <a:srgbClr val="000000"/>
                    </a:solidFill>
                  </a:rPr>
                  <a:t>e</a:t>
                </a:r>
                <a:r>
                  <a:rPr lang="en-US" altLang="zh-CN" sz="2400" dirty="0">
                    <a:solidFill>
                      <a:srgbClr val="000000"/>
                    </a:solidFill>
                  </a:rPr>
                  <a:t>log</a:t>
                </a:r>
                <a:r>
                  <a:rPr lang="en-US" altLang="zh-CN" sz="2400" i="1" dirty="0">
                    <a:solidFill>
                      <a:srgbClr val="000000"/>
                    </a:solidFill>
                  </a:rPr>
                  <a:t>e</a:t>
                </a:r>
                <a:r>
                  <a:rPr lang="en-US" altLang="zh-CN" sz="2400" dirty="0">
                    <a:solidFill>
                      <a:srgbClr val="000000"/>
                    </a:solidFill>
                  </a:rPr>
                  <a:t>)</a:t>
                </a:r>
                <a:endParaRPr lang="en-US" altLang="zh-CN" dirty="0">
                  <a:solidFill>
                    <a:srgbClr val="000000"/>
                  </a:solidFill>
                  <a:latin typeface="Times New Roman" pitchFamily="18" charset="0"/>
                </a:endParaRPr>
              </a:p>
              <a:p>
                <a:endParaRPr lang="en-US" altLang="zh-CN" dirty="0">
                  <a:solidFill>
                    <a:srgbClr val="000000"/>
                  </a:solidFill>
                  <a:latin typeface="Times New Roman" pitchFamily="18" charset="0"/>
                </a:endParaRPr>
              </a:p>
              <a:p>
                <a:r>
                  <a:rPr lang="zh-CN" altLang="en-US" dirty="0">
                    <a:solidFill>
                      <a:srgbClr val="000000"/>
                    </a:solidFill>
                    <a:latin typeface="Times New Roman" pitchFamily="18" charset="0"/>
                  </a:rPr>
                  <a:t>当</a:t>
                </a:r>
                <a14:m>
                  <m:oMath xmlns:m="http://schemas.openxmlformats.org/officeDocument/2006/math">
                    <m:r>
                      <m:rPr>
                        <m:sty m:val="p"/>
                      </m:rPr>
                      <a:rPr lang="en-US" altLang="zh-CN" b="0" i="0" smtClean="0">
                        <a:solidFill>
                          <a:srgbClr val="000000"/>
                        </a:solidFill>
                        <a:latin typeface="Cambria Math" panose="02040503050406030204" pitchFamily="18" charset="0"/>
                        <a:ea typeface="Cambria Math" panose="02040503050406030204" pitchFamily="18" charset="0"/>
                      </a:rPr>
                      <m:t>e</m:t>
                    </m:r>
                    <m:r>
                      <a:rPr lang="en-US" altLang="zh-CN" b="0" i="1" smtClean="0">
                        <a:solidFill>
                          <a:srgbClr val="000000"/>
                        </a:solidFill>
                        <a:latin typeface="Cambria Math" panose="02040503050406030204" pitchFamily="18" charset="0"/>
                        <a:ea typeface="Cambria Math" panose="02040503050406030204" pitchFamily="18" charset="0"/>
                      </a:rPr>
                      <m:t>=</m:t>
                    </m:r>
                    <m:r>
                      <m:rPr>
                        <m:sty m:val="p"/>
                      </m:rPr>
                      <a:rPr lang="el-GR" altLang="zh-CN" i="1" smtClean="0">
                        <a:solidFill>
                          <a:srgbClr val="000000"/>
                        </a:solidFill>
                        <a:latin typeface="Cambria Math" panose="02040503050406030204" pitchFamily="18" charset="0"/>
                        <a:ea typeface="Cambria Math" panose="02040503050406030204" pitchFamily="18" charset="0"/>
                      </a:rPr>
                      <m:t>Ω</m:t>
                    </m:r>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𝑛</m:t>
                        </m:r>
                      </m:e>
                      <m:sup>
                        <m:r>
                          <a:rPr lang="en-US" altLang="zh-CN" b="0" i="1" smtClean="0">
                            <a:solidFill>
                              <a:srgbClr val="000000"/>
                            </a:solidFill>
                            <a:latin typeface="Cambria Math" panose="02040503050406030204" pitchFamily="18" charset="0"/>
                            <a:ea typeface="Cambria Math" panose="02040503050406030204" pitchFamily="18" charset="0"/>
                          </a:rPr>
                          <m:t>2</m:t>
                        </m:r>
                      </m:sup>
                    </m:sSup>
                    <m:r>
                      <a:rPr lang="en-US" altLang="zh-CN" b="0" i="1" smtClean="0">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latin typeface="Times New Roman" pitchFamily="18" charset="0"/>
                  </a:rPr>
                  <a:t>时</a:t>
                </a:r>
                <a:r>
                  <a:rPr lang="en-US" altLang="zh-CN" dirty="0">
                    <a:solidFill>
                      <a:srgbClr val="000000"/>
                    </a:solidFill>
                    <a:latin typeface="Times New Roman" pitchFamily="18" charset="0"/>
                  </a:rPr>
                  <a:t>【</a:t>
                </a:r>
                <a:r>
                  <a:rPr lang="zh-CN" altLang="en-US" b="1" dirty="0">
                    <a:solidFill>
                      <a:srgbClr val="0000FF"/>
                    </a:solidFill>
                    <a:latin typeface="Times New Roman" pitchFamily="18" charset="0"/>
                  </a:rPr>
                  <a:t>渐进下界</a:t>
                </a:r>
                <a:r>
                  <a:rPr lang="en-US" altLang="zh-CN" dirty="0">
                    <a:solidFill>
                      <a:srgbClr val="000000"/>
                    </a:solidFill>
                    <a:latin typeface="Times New Roman" pitchFamily="18" charset="0"/>
                  </a:rPr>
                  <a:t>】</a:t>
                </a:r>
                <a:r>
                  <a:rPr lang="zh-CN" altLang="en-US" dirty="0">
                    <a:solidFill>
                      <a:srgbClr val="000000"/>
                    </a:solidFill>
                    <a:latin typeface="Times New Roman" pitchFamily="18" charset="0"/>
                  </a:rPr>
                  <a:t>，</a:t>
                </a:r>
                <a:r>
                  <a:rPr lang="en-US" altLang="zh-CN" dirty="0">
                    <a:solidFill>
                      <a:srgbClr val="000000"/>
                    </a:solidFill>
                    <a:latin typeface="Times New Roman" pitchFamily="18" charset="0"/>
                  </a:rPr>
                  <a:t>Kruskal</a:t>
                </a:r>
                <a:r>
                  <a:rPr lang="zh-CN" altLang="en-US" dirty="0">
                    <a:solidFill>
                      <a:srgbClr val="000000"/>
                    </a:solidFill>
                    <a:latin typeface="Times New Roman" pitchFamily="18" charset="0"/>
                  </a:rPr>
                  <a:t>算法的时间复杂性高于</a:t>
                </a:r>
                <a:r>
                  <a:rPr lang="en-US" altLang="zh-CN" dirty="0">
                    <a:solidFill>
                      <a:srgbClr val="000000"/>
                    </a:solidFill>
                    <a:latin typeface="Times New Roman" pitchFamily="18" charset="0"/>
                  </a:rPr>
                  <a:t>Prim</a:t>
                </a:r>
                <a:r>
                  <a:rPr lang="zh-CN" altLang="en-US" dirty="0">
                    <a:solidFill>
                      <a:srgbClr val="000000"/>
                    </a:solidFill>
                    <a:latin typeface="Times New Roman" pitchFamily="18" charset="0"/>
                  </a:rPr>
                  <a:t>算法，运算速度更慢</a:t>
                </a:r>
                <a:endParaRPr lang="en-US" altLang="zh-CN" dirty="0">
                  <a:solidFill>
                    <a:srgbClr val="000000"/>
                  </a:solidFill>
                  <a:latin typeface="Times New Roman" pitchFamily="18" charset="0"/>
                </a:endParaRPr>
              </a:p>
              <a:p>
                <a:pPr lvl="1"/>
                <a:r>
                  <a:rPr lang="zh-CN" altLang="en-US" dirty="0">
                    <a:solidFill>
                      <a:srgbClr val="000000"/>
                    </a:solidFill>
                  </a:rPr>
                  <a:t>图</a:t>
                </a:r>
                <a:r>
                  <a:rPr lang="en-US" altLang="zh-CN" dirty="0">
                    <a:solidFill>
                      <a:srgbClr val="000000"/>
                    </a:solidFill>
                  </a:rPr>
                  <a:t>G</a:t>
                </a:r>
                <a:r>
                  <a:rPr lang="zh-CN" altLang="en-US" dirty="0">
                    <a:solidFill>
                      <a:srgbClr val="000000"/>
                    </a:solidFill>
                  </a:rPr>
                  <a:t>中，边的数目</a:t>
                </a:r>
                <a:r>
                  <a:rPr lang="en-US" altLang="zh-CN" dirty="0">
                    <a:solidFill>
                      <a:srgbClr val="000000"/>
                    </a:solidFill>
                  </a:rPr>
                  <a:t>e</a:t>
                </a:r>
                <a:r>
                  <a:rPr lang="zh-CN" altLang="en-US" dirty="0">
                    <a:solidFill>
                      <a:srgbClr val="000000"/>
                    </a:solidFill>
                  </a:rPr>
                  <a:t>以顶点数目</a:t>
                </a:r>
                <a:r>
                  <a:rPr lang="en-US" altLang="zh-CN" dirty="0">
                    <a:solidFill>
                      <a:srgbClr val="000000"/>
                    </a:solidFill>
                  </a:rPr>
                  <a:t>n</a:t>
                </a:r>
                <a:r>
                  <a:rPr lang="zh-CN" altLang="en-US" dirty="0">
                    <a:solidFill>
                      <a:srgbClr val="000000"/>
                    </a:solidFill>
                  </a:rPr>
                  <a:t>的平方</a:t>
                </a:r>
                <a:r>
                  <a:rPr lang="en-US" altLang="zh-CN" dirty="0">
                    <a:solidFill>
                      <a:srgbClr val="000000"/>
                    </a:solidFill>
                  </a:rPr>
                  <a:t>n</a:t>
                </a:r>
                <a:r>
                  <a:rPr lang="en-US" altLang="zh-CN" baseline="30000" dirty="0">
                    <a:solidFill>
                      <a:srgbClr val="000000"/>
                    </a:solidFill>
                  </a:rPr>
                  <a:t>2</a:t>
                </a:r>
                <a:r>
                  <a:rPr lang="zh-CN" altLang="en-US" dirty="0">
                    <a:solidFill>
                      <a:srgbClr val="000000"/>
                    </a:solidFill>
                  </a:rPr>
                  <a:t>为下界，边比较多</a:t>
                </a:r>
                <a:endParaRPr lang="en-US" altLang="zh-CN" dirty="0">
                  <a:solidFill>
                    <a:srgbClr val="000000"/>
                  </a:solidFill>
                </a:endParaRPr>
              </a:p>
              <a:p>
                <a:pPr lvl="1"/>
                <a:r>
                  <a:rPr lang="en-US" altLang="zh-CN" dirty="0">
                    <a:solidFill>
                      <a:srgbClr val="000000"/>
                    </a:solidFill>
                  </a:rPr>
                  <a:t>e.g.</a:t>
                </a:r>
                <a:r>
                  <a:rPr lang="zh-CN" altLang="en-US" dirty="0">
                    <a:solidFill>
                      <a:srgbClr val="000000"/>
                    </a:solidFill>
                  </a:rPr>
                  <a:t> </a:t>
                </a:r>
                <a:r>
                  <a:rPr lang="en-US" altLang="zh-CN" dirty="0">
                    <a:solidFill>
                      <a:srgbClr val="000000"/>
                    </a:solidFill>
                  </a:rPr>
                  <a:t>n=6, e=n</a:t>
                </a:r>
                <a:r>
                  <a:rPr lang="en-US" altLang="zh-CN" baseline="30000" dirty="0">
                    <a:solidFill>
                      <a:srgbClr val="000000"/>
                    </a:solidFill>
                  </a:rPr>
                  <a:t>2</a:t>
                </a:r>
                <a:r>
                  <a:rPr lang="en-US" altLang="zh-CN" dirty="0">
                    <a:solidFill>
                      <a:srgbClr val="000000"/>
                    </a:solidFill>
                  </a:rPr>
                  <a:t>-1=35</a:t>
                </a:r>
              </a:p>
              <a:p>
                <a:pPr lvl="1"/>
                <a:endParaRPr lang="en-US" altLang="zh-CN" dirty="0">
                  <a:solidFill>
                    <a:srgbClr val="000000"/>
                  </a:solidFill>
                  <a:latin typeface="Times New Roman" pitchFamily="18" charset="0"/>
                </a:endParaRPr>
              </a:p>
              <a:p>
                <a:r>
                  <a:rPr lang="zh-CN" altLang="en-US" dirty="0">
                    <a:solidFill>
                      <a:srgbClr val="000000"/>
                    </a:solidFill>
                    <a:latin typeface="Times New Roman" pitchFamily="18" charset="0"/>
                  </a:rPr>
                  <a:t>当</a:t>
                </a:r>
                <a14:m>
                  <m:oMath xmlns:m="http://schemas.openxmlformats.org/officeDocument/2006/math">
                    <m:r>
                      <m:rPr>
                        <m:sty m:val="p"/>
                      </m:rPr>
                      <a:rPr lang="en-US" altLang="zh-CN" b="0" i="0" smtClean="0">
                        <a:solidFill>
                          <a:srgbClr val="000000"/>
                        </a:solidFill>
                        <a:latin typeface="Cambria Math" panose="02040503050406030204" pitchFamily="18" charset="0"/>
                        <a:ea typeface="Cambria Math" panose="02040503050406030204" pitchFamily="18" charset="0"/>
                      </a:rPr>
                      <m:t>e</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𝑜</m:t>
                    </m:r>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𝑛</m:t>
                        </m:r>
                      </m:e>
                      <m:sup>
                        <m:r>
                          <a:rPr lang="en-US" altLang="zh-CN" b="0" i="1" smtClean="0">
                            <a:solidFill>
                              <a:srgbClr val="000000"/>
                            </a:solidFill>
                            <a:latin typeface="Cambria Math" panose="02040503050406030204" pitchFamily="18" charset="0"/>
                            <a:ea typeface="Cambria Math" panose="02040503050406030204" pitchFamily="18" charset="0"/>
                          </a:rPr>
                          <m:t>2</m:t>
                        </m:r>
                      </m:sup>
                    </m:sSup>
                    <m:r>
                      <a:rPr lang="en-US" altLang="zh-CN" b="0" i="1" smtClean="0">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latin typeface="Times New Roman" pitchFamily="18" charset="0"/>
                  </a:rPr>
                  <a:t>时</a:t>
                </a:r>
                <a:r>
                  <a:rPr lang="en-US" altLang="zh-CN" dirty="0">
                    <a:solidFill>
                      <a:srgbClr val="000000"/>
                    </a:solidFill>
                    <a:latin typeface="Times New Roman" pitchFamily="18" charset="0"/>
                  </a:rPr>
                  <a:t>【</a:t>
                </a:r>
                <a:r>
                  <a:rPr lang="zh-CN" altLang="en-US" b="1" dirty="0">
                    <a:solidFill>
                      <a:srgbClr val="0000FF"/>
                    </a:solidFill>
                    <a:latin typeface="Times New Roman" pitchFamily="18" charset="0"/>
                  </a:rPr>
                  <a:t>非紧上界</a:t>
                </a:r>
                <a:r>
                  <a:rPr lang="en-US" altLang="zh-CN" dirty="0">
                    <a:solidFill>
                      <a:srgbClr val="000000"/>
                    </a:solidFill>
                    <a:latin typeface="Times New Roman" pitchFamily="18" charset="0"/>
                  </a:rPr>
                  <a:t>】</a:t>
                </a:r>
                <a:r>
                  <a:rPr lang="zh-CN" altLang="en-US" dirty="0">
                    <a:solidFill>
                      <a:srgbClr val="000000"/>
                    </a:solidFill>
                    <a:latin typeface="Times New Roman" pitchFamily="18" charset="0"/>
                  </a:rPr>
                  <a:t>，</a:t>
                </a:r>
                <a:r>
                  <a:rPr lang="en-US" altLang="zh-CN" dirty="0">
                    <a:solidFill>
                      <a:srgbClr val="000000"/>
                    </a:solidFill>
                    <a:latin typeface="Times New Roman" pitchFamily="18" charset="0"/>
                  </a:rPr>
                  <a:t>Kruskal</a:t>
                </a:r>
                <a:r>
                  <a:rPr lang="zh-CN" altLang="en-US" dirty="0">
                    <a:solidFill>
                      <a:srgbClr val="000000"/>
                    </a:solidFill>
                    <a:latin typeface="Times New Roman" pitchFamily="18" charset="0"/>
                  </a:rPr>
                  <a:t>算法的时间复杂性小于</a:t>
                </a:r>
                <a:r>
                  <a:rPr lang="en-US" altLang="zh-CN" dirty="0">
                    <a:solidFill>
                      <a:srgbClr val="000000"/>
                    </a:solidFill>
                    <a:latin typeface="Times New Roman" pitchFamily="18" charset="0"/>
                  </a:rPr>
                  <a:t>Prim</a:t>
                </a:r>
                <a:r>
                  <a:rPr lang="zh-CN" altLang="en-US" dirty="0">
                    <a:solidFill>
                      <a:srgbClr val="000000"/>
                    </a:solidFill>
                    <a:latin typeface="Times New Roman" pitchFamily="18" charset="0"/>
                  </a:rPr>
                  <a:t>算法，运算速度快一些</a:t>
                </a:r>
                <a:endParaRPr lang="en-US" altLang="zh-CN" dirty="0">
                  <a:solidFill>
                    <a:srgbClr val="000000"/>
                  </a:solidFill>
                  <a:latin typeface="Times New Roman" pitchFamily="18" charset="0"/>
                </a:endParaRPr>
              </a:p>
              <a:p>
                <a:pPr lvl="1"/>
                <a:r>
                  <a:rPr lang="zh-CN" altLang="en-US" dirty="0">
                    <a:solidFill>
                      <a:srgbClr val="000000"/>
                    </a:solidFill>
                  </a:rPr>
                  <a:t>图</a:t>
                </a:r>
                <a:r>
                  <a:rPr lang="en-US" altLang="zh-CN" dirty="0">
                    <a:solidFill>
                      <a:srgbClr val="000000"/>
                    </a:solidFill>
                  </a:rPr>
                  <a:t>G</a:t>
                </a:r>
                <a:r>
                  <a:rPr lang="zh-CN" altLang="en-US" dirty="0">
                    <a:solidFill>
                      <a:srgbClr val="000000"/>
                    </a:solidFill>
                  </a:rPr>
                  <a:t>中，边的数目</a:t>
                </a:r>
                <a:r>
                  <a:rPr lang="en-US" altLang="zh-CN" dirty="0">
                    <a:solidFill>
                      <a:srgbClr val="000000"/>
                    </a:solidFill>
                  </a:rPr>
                  <a:t>e</a:t>
                </a:r>
                <a:r>
                  <a:rPr lang="zh-CN" altLang="en-US" dirty="0">
                    <a:solidFill>
                      <a:srgbClr val="000000"/>
                    </a:solidFill>
                  </a:rPr>
                  <a:t>以顶点数目</a:t>
                </a:r>
                <a:r>
                  <a:rPr lang="en-US" altLang="zh-CN" dirty="0">
                    <a:solidFill>
                      <a:srgbClr val="000000"/>
                    </a:solidFill>
                  </a:rPr>
                  <a:t>n</a:t>
                </a:r>
                <a:r>
                  <a:rPr lang="zh-CN" altLang="en-US" dirty="0">
                    <a:solidFill>
                      <a:srgbClr val="000000"/>
                    </a:solidFill>
                  </a:rPr>
                  <a:t>的平方</a:t>
                </a:r>
                <a:r>
                  <a:rPr lang="en-US" altLang="zh-CN" dirty="0">
                    <a:solidFill>
                      <a:srgbClr val="000000"/>
                    </a:solidFill>
                  </a:rPr>
                  <a:t>n</a:t>
                </a:r>
                <a:r>
                  <a:rPr lang="en-US" altLang="zh-CN" baseline="30000" dirty="0">
                    <a:solidFill>
                      <a:srgbClr val="000000"/>
                    </a:solidFill>
                  </a:rPr>
                  <a:t>2</a:t>
                </a:r>
                <a:r>
                  <a:rPr lang="zh-CN" altLang="en-US" dirty="0">
                    <a:solidFill>
                      <a:srgbClr val="000000"/>
                    </a:solidFill>
                  </a:rPr>
                  <a:t>为上界，边比较少</a:t>
                </a:r>
                <a:endParaRPr lang="en-US" altLang="zh-CN" dirty="0">
                  <a:solidFill>
                    <a:srgbClr val="000000"/>
                  </a:solidFill>
                </a:endParaRPr>
              </a:p>
              <a:p>
                <a:pPr lvl="1"/>
                <a:r>
                  <a:rPr lang="en-US" altLang="zh-CN" dirty="0">
                    <a:solidFill>
                      <a:srgbClr val="000000"/>
                    </a:solidFill>
                  </a:rPr>
                  <a:t>e.g.</a:t>
                </a:r>
                <a:r>
                  <a:rPr lang="zh-CN" altLang="en-US" dirty="0">
                    <a:solidFill>
                      <a:srgbClr val="000000"/>
                    </a:solidFill>
                  </a:rPr>
                  <a:t> </a:t>
                </a:r>
                <a:r>
                  <a:rPr lang="en-US" altLang="zh-CN" dirty="0">
                    <a:solidFill>
                      <a:srgbClr val="000000"/>
                    </a:solidFill>
                  </a:rPr>
                  <a:t>n=6, e=n+4=10</a:t>
                </a:r>
              </a:p>
              <a:p>
                <a:pPr lvl="2"/>
                <a:endParaRPr lang="zh-CN" altLang="en-US" dirty="0"/>
              </a:p>
            </p:txBody>
          </p:sp>
        </mc:Choice>
        <mc:Fallback xmlns="">
          <p:sp>
            <p:nvSpPr>
              <p:cNvPr id="3" name="内容占位符 2">
                <a:extLst>
                  <a:ext uri="{FF2B5EF4-FFF2-40B4-BE49-F238E27FC236}">
                    <a16:creationId xmlns:a16="http://schemas.microsoft.com/office/drawing/2014/main" id="{CFBDBF01-3DEF-4279-9F32-059402CD5DC7}"/>
                  </a:ext>
                </a:extLst>
              </p:cNvPr>
              <p:cNvSpPr>
                <a:spLocks noGrp="1" noRot="1" noChangeAspect="1" noMove="1" noResize="1" noEditPoints="1" noAdjustHandles="1" noChangeArrowheads="1" noChangeShapeType="1" noTextEdit="1"/>
              </p:cNvSpPr>
              <p:nvPr>
                <p:ph idx="1"/>
              </p:nvPr>
            </p:nvSpPr>
            <p:spPr>
              <a:blipFill>
                <a:blip r:embed="rId2"/>
                <a:stretch>
                  <a:fillRect l="-137" t="-10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49B2E77-2C02-4456-8707-91A6DDD7B79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3578966D-E8F8-471A-B966-A90068710D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077873-6A53-4CC3-AB7A-B5D1805B493A}"/>
              </a:ext>
            </a:extLst>
          </p:cNvPr>
          <p:cNvSpPr>
            <a:spLocks noGrp="1"/>
          </p:cNvSpPr>
          <p:nvPr>
            <p:ph type="sldNum" sz="quarter" idx="12"/>
          </p:nvPr>
        </p:nvSpPr>
        <p:spPr/>
        <p:txBody>
          <a:bodyPr/>
          <a:lstStyle/>
          <a:p>
            <a:fld id="{EEA58A3B-43CE-4AA0-90B5-EB47AFAFEB34}" type="slidenum">
              <a:rPr lang="zh-CN" altLang="en-US" smtClean="0"/>
              <a:pPr/>
              <a:t>107</a:t>
            </a:fld>
            <a:endParaRPr lang="zh-CN" altLang="en-US" dirty="0"/>
          </a:p>
        </p:txBody>
      </p:sp>
    </p:spTree>
    <p:extLst>
      <p:ext uri="{BB962C8B-B14F-4D97-AF65-F5344CB8AC3E}">
        <p14:creationId xmlns:p14="http://schemas.microsoft.com/office/powerpoint/2010/main" val="335532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FF59C-29DC-4520-AF2B-82C82F15A2E7}"/>
              </a:ext>
            </a:extLst>
          </p:cNvPr>
          <p:cNvSpPr>
            <a:spLocks noGrp="1"/>
          </p:cNvSpPr>
          <p:nvPr>
            <p:ph type="title"/>
          </p:nvPr>
        </p:nvSpPr>
        <p:spPr/>
        <p:txBody>
          <a:bodyPr>
            <a:normAutofit/>
          </a:bodyPr>
          <a:lstStyle/>
          <a:p>
            <a:r>
              <a:rPr lang="zh-CN" altLang="en-US" sz="3100" dirty="0">
                <a:latin typeface="Times New Roman" pitchFamily="18" charset="0"/>
              </a:rPr>
              <a:t>应用示例</a:t>
            </a:r>
            <a:endParaRPr lang="zh-CN" altLang="en-US" dirty="0"/>
          </a:p>
        </p:txBody>
      </p:sp>
      <p:sp>
        <p:nvSpPr>
          <p:cNvPr id="3" name="内容占位符 2">
            <a:extLst>
              <a:ext uri="{FF2B5EF4-FFF2-40B4-BE49-F238E27FC236}">
                <a16:creationId xmlns:a16="http://schemas.microsoft.com/office/drawing/2014/main" id="{DA6A307C-E786-4C22-A002-46C215E16E94}"/>
              </a:ext>
            </a:extLst>
          </p:cNvPr>
          <p:cNvSpPr>
            <a:spLocks noGrp="1"/>
          </p:cNvSpPr>
          <p:nvPr>
            <p:ph idx="1"/>
          </p:nvPr>
        </p:nvSpPr>
        <p:spPr>
          <a:xfrm>
            <a:off x="123432" y="764364"/>
            <a:ext cx="2382036" cy="5768409"/>
          </a:xfrm>
        </p:spPr>
        <p:txBody>
          <a:bodyPr/>
          <a:lstStyle/>
          <a:p>
            <a:r>
              <a:rPr lang="zh-CN" altLang="en-US" sz="2400" dirty="0"/>
              <a:t>平面点集三角剖分、</a:t>
            </a:r>
            <a:r>
              <a:rPr lang="en-US" altLang="zh-CN" sz="2400" dirty="0"/>
              <a:t>Voronoi</a:t>
            </a:r>
            <a:r>
              <a:rPr lang="zh-CN" altLang="en-US" sz="2400" dirty="0"/>
              <a:t>图，计算各个基站</a:t>
            </a:r>
            <a:r>
              <a:rPr lang="en-US" altLang="zh-CN" sz="2400" dirty="0" err="1"/>
              <a:t>eNodeB</a:t>
            </a:r>
            <a:r>
              <a:rPr lang="zh-CN" altLang="en-US" sz="2400" dirty="0"/>
              <a:t>、小区</a:t>
            </a:r>
            <a:r>
              <a:rPr lang="en-US" altLang="zh-CN" sz="2400" dirty="0" err="1"/>
              <a:t>SectorID</a:t>
            </a:r>
            <a:r>
              <a:rPr lang="zh-CN" altLang="en-US" dirty="0"/>
              <a:t>的覆盖范围</a:t>
            </a:r>
            <a:endParaRPr lang="en-US" altLang="zh-CN" sz="2400" dirty="0"/>
          </a:p>
          <a:p>
            <a:endParaRPr lang="en-US" altLang="zh-CN" dirty="0"/>
          </a:p>
          <a:p>
            <a:r>
              <a:rPr lang="zh-CN" altLang="en-US" sz="2400" dirty="0"/>
              <a:t>昆明</a:t>
            </a:r>
            <a:r>
              <a:rPr lang="en-US" altLang="zh-CN" sz="2400" dirty="0"/>
              <a:t>LTE</a:t>
            </a:r>
            <a:r>
              <a:rPr lang="zh-CN" altLang="en-US" sz="2400" dirty="0"/>
              <a:t>网络小区</a:t>
            </a:r>
            <a:r>
              <a:rPr lang="en-US" altLang="zh-CN" sz="2400" dirty="0"/>
              <a:t>/</a:t>
            </a:r>
            <a:r>
              <a:rPr lang="zh-CN" altLang="en-US" sz="2400" dirty="0"/>
              <a:t>基站的物理小区标识</a:t>
            </a:r>
            <a:r>
              <a:rPr lang="en-US" altLang="zh-CN" sz="2400" dirty="0"/>
              <a:t>PCI</a:t>
            </a:r>
            <a:r>
              <a:rPr lang="zh-CN" altLang="en-US" sz="2400" dirty="0"/>
              <a:t>资源分配顺序</a:t>
            </a:r>
            <a:endParaRPr lang="en-US" altLang="zh-CN" dirty="0"/>
          </a:p>
          <a:p>
            <a:pPr lvl="1"/>
            <a:r>
              <a:rPr lang="en-US" altLang="zh-CN" dirty="0"/>
              <a:t>Kruskal</a:t>
            </a:r>
            <a:r>
              <a:rPr lang="zh-CN" altLang="en-US" dirty="0"/>
              <a:t>算法</a:t>
            </a:r>
            <a:endParaRPr lang="en-US" altLang="zh-CN" dirty="0"/>
          </a:p>
          <a:p>
            <a:endParaRPr lang="zh-CN" altLang="en-US" dirty="0"/>
          </a:p>
        </p:txBody>
      </p:sp>
      <p:sp>
        <p:nvSpPr>
          <p:cNvPr id="4" name="日期占位符 3">
            <a:extLst>
              <a:ext uri="{FF2B5EF4-FFF2-40B4-BE49-F238E27FC236}">
                <a16:creationId xmlns:a16="http://schemas.microsoft.com/office/drawing/2014/main" id="{E4E505FD-F412-4D21-B4BB-136DA06F0FF3}"/>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54AD434D-1ED4-4791-B6C8-901E54FF42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5DBCB7-0328-494D-9103-5095F7CA5758}"/>
              </a:ext>
            </a:extLst>
          </p:cNvPr>
          <p:cNvSpPr>
            <a:spLocks noGrp="1"/>
          </p:cNvSpPr>
          <p:nvPr>
            <p:ph type="sldNum" sz="quarter" idx="12"/>
          </p:nvPr>
        </p:nvSpPr>
        <p:spPr/>
        <p:txBody>
          <a:bodyPr/>
          <a:lstStyle/>
          <a:p>
            <a:fld id="{EEA58A3B-43CE-4AA0-90B5-EB47AFAFEB34}" type="slidenum">
              <a:rPr lang="zh-CN" altLang="en-US" smtClean="0"/>
              <a:pPr/>
              <a:t>108</a:t>
            </a:fld>
            <a:endParaRPr lang="zh-CN" altLang="en-US" dirty="0"/>
          </a:p>
        </p:txBody>
      </p:sp>
      <p:pic>
        <p:nvPicPr>
          <p:cNvPr id="7" name="Picture 4">
            <a:extLst>
              <a:ext uri="{FF2B5EF4-FFF2-40B4-BE49-F238E27FC236}">
                <a16:creationId xmlns:a16="http://schemas.microsoft.com/office/drawing/2014/main" id="{D222C892-69B5-4D55-A23B-4A5809D62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592" y="367284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8" name="Picture 5">
            <a:extLst>
              <a:ext uri="{FF2B5EF4-FFF2-40B4-BE49-F238E27FC236}">
                <a16:creationId xmlns:a16="http://schemas.microsoft.com/office/drawing/2014/main" id="{C51A59D8-DF64-47ED-A6ED-D3D201E1E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789349"/>
            <a:ext cx="6515100" cy="5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9" name="动作按钮: 后退或前一项 8">
            <a:hlinkClick r:id="" action="ppaction://hlinkshowjump?jump=lastslideviewed" highlightClick="1"/>
            <a:extLst>
              <a:ext uri="{FF2B5EF4-FFF2-40B4-BE49-F238E27FC236}">
                <a16:creationId xmlns:a16="http://schemas.microsoft.com/office/drawing/2014/main" id="{6EDACCAB-DBBB-40AE-AEA6-FB98C4AECC8C}"/>
              </a:ext>
            </a:extLst>
          </p:cNvPr>
          <p:cNvSpPr/>
          <p:nvPr/>
        </p:nvSpPr>
        <p:spPr bwMode="auto">
          <a:xfrm>
            <a:off x="8639944" y="6000720"/>
            <a:ext cx="504056" cy="288032"/>
          </a:xfrm>
          <a:prstGeom prst="actionButtonBackPrevious">
            <a:avLst/>
          </a:prstGeom>
          <a:solidFill>
            <a:schemeClr val="bg1">
              <a:lumMod val="95000"/>
            </a:schemeClr>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531151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55358" y="1610436"/>
            <a:ext cx="5610225" cy="28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464227" y="1958153"/>
            <a:ext cx="4632350" cy="211206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
        <p:nvSpPr>
          <p:cNvPr id="5" name="Subtitle 6">
            <a:extLst>
              <a:ext uri="{FF2B5EF4-FFF2-40B4-BE49-F238E27FC236}">
                <a16:creationId xmlns:a16="http://schemas.microsoft.com/office/drawing/2014/main" id="{47DFAE61-BAAF-2444-AA2E-4094E5848053}"/>
              </a:ext>
            </a:extLst>
          </p:cNvPr>
          <p:cNvSpPr txBox="1">
            <a:spLocks/>
          </p:cNvSpPr>
          <p:nvPr/>
        </p:nvSpPr>
        <p:spPr>
          <a:xfrm>
            <a:off x="6260897" y="1958152"/>
            <a:ext cx="2412936" cy="368336"/>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61"/>
              </a:lnSpc>
              <a:spcBef>
                <a:spcPts val="0"/>
              </a:spcBef>
            </a:pPr>
            <a:r>
              <a:rPr kumimoji="1" lang="zh-CN" altLang="en-US" sz="975" dirty="0">
                <a:solidFill>
                  <a:schemeClr val="tx1">
                    <a:lumMod val="85000"/>
                    <a:lumOff val="15000"/>
                  </a:schemeClr>
                </a:solidFill>
                <a:latin typeface="Microsoft YaHei" charset="-122"/>
                <a:ea typeface="Microsoft YaHei" charset="-122"/>
                <a:cs typeface="Microsoft YaHei" charset="-122"/>
              </a:rPr>
              <a:t>把数字世界带入每个人、每个家庭、</a:t>
            </a:r>
            <a:br>
              <a:rPr kumimoji="1" lang="en-US" altLang="zh-CN" sz="975" dirty="0">
                <a:solidFill>
                  <a:schemeClr val="tx1">
                    <a:lumMod val="85000"/>
                    <a:lumOff val="15000"/>
                  </a:schemeClr>
                </a:solidFill>
                <a:latin typeface="Microsoft YaHei" charset="-122"/>
                <a:ea typeface="Microsoft YaHei" charset="-122"/>
                <a:cs typeface="Microsoft YaHei" charset="-122"/>
              </a:rPr>
            </a:br>
            <a:r>
              <a:rPr kumimoji="1" lang="zh-CN" altLang="en-US" sz="975" dirty="0">
                <a:solidFill>
                  <a:schemeClr val="tx1">
                    <a:lumMod val="85000"/>
                    <a:lumOff val="15000"/>
                  </a:schemeClr>
                </a:solidFill>
                <a:latin typeface="Microsoft YaHei" charset="-122"/>
                <a:ea typeface="Microsoft YaHei" charset="-122"/>
                <a:cs typeface="Microsoft YaHei" charset="-122"/>
              </a:rPr>
              <a:t>每个组织，构建万物互联的智能世界。</a:t>
            </a:r>
          </a:p>
        </p:txBody>
      </p:sp>
      <p:sp>
        <p:nvSpPr>
          <p:cNvPr id="6" name="Subtitle 6">
            <a:extLst>
              <a:ext uri="{FF2B5EF4-FFF2-40B4-BE49-F238E27FC236}">
                <a16:creationId xmlns:a16="http://schemas.microsoft.com/office/drawing/2014/main" id="{E43EE5F8-23F4-2D4F-87C9-31B442C38B95}"/>
              </a:ext>
            </a:extLst>
          </p:cNvPr>
          <p:cNvSpPr txBox="1">
            <a:spLocks/>
          </p:cNvSpPr>
          <p:nvPr/>
        </p:nvSpPr>
        <p:spPr>
          <a:xfrm>
            <a:off x="6250698" y="2313859"/>
            <a:ext cx="2415803"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1"/>
              </a:lnSpc>
            </a:pPr>
            <a:r>
              <a:rPr kumimoji="1" lang="en-US" altLang="zh-CN" sz="900" dirty="0">
                <a:solidFill>
                  <a:schemeClr val="tx1">
                    <a:lumMod val="85000"/>
                    <a:lumOff val="15000"/>
                  </a:schemeClr>
                </a:solidFill>
                <a:latin typeface="+mn-lt"/>
                <a:cs typeface="Arial" panose="020B0604020202020204" pitchFamily="34" charset="0"/>
              </a:rPr>
              <a:t>Bring digital to every person, home and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organization for a fully connected,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intelligent world.</a:t>
            </a:r>
            <a:endParaRPr kumimoji="1" lang="zh-CN" altLang="en-US" sz="900" dirty="0">
              <a:solidFill>
                <a:schemeClr val="tx1">
                  <a:lumMod val="85000"/>
                  <a:lumOff val="15000"/>
                </a:schemeClr>
              </a:solidFill>
              <a:latin typeface="+mn-lt"/>
              <a:ea typeface="Microsoft YaHei" charset="-122"/>
              <a:cs typeface="Microsoft YaHei" charset="-122"/>
            </a:endParaRPr>
          </a:p>
        </p:txBody>
      </p:sp>
    </p:spTree>
    <p:extLst>
      <p:ext uri="{BB962C8B-B14F-4D97-AF65-F5344CB8AC3E}">
        <p14:creationId xmlns:p14="http://schemas.microsoft.com/office/powerpoint/2010/main" val="1980937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E97AC-A11A-40F1-A619-A60D50711550}"/>
              </a:ext>
            </a:extLst>
          </p:cNvPr>
          <p:cNvSpPr>
            <a:spLocks noGrp="1"/>
          </p:cNvSpPr>
          <p:nvPr>
            <p:ph type="title"/>
          </p:nvPr>
        </p:nvSpPr>
        <p:spPr/>
        <p:txBody>
          <a:bodyPr/>
          <a:lstStyle/>
          <a:p>
            <a:r>
              <a:rPr lang="zh-CN" altLang="en-US" sz="2800" dirty="0"/>
              <a:t>贪心方法求解付款问题</a:t>
            </a:r>
            <a:endParaRPr lang="zh-CN" altLang="en-US" dirty="0"/>
          </a:p>
        </p:txBody>
      </p:sp>
      <p:sp>
        <p:nvSpPr>
          <p:cNvPr id="3" name="内容占位符 2">
            <a:extLst>
              <a:ext uri="{FF2B5EF4-FFF2-40B4-BE49-F238E27FC236}">
                <a16:creationId xmlns:a16="http://schemas.microsoft.com/office/drawing/2014/main" id="{23B5E1E4-A80F-409C-9170-7B7F578F5DEB}"/>
              </a:ext>
            </a:extLst>
          </p:cNvPr>
          <p:cNvSpPr>
            <a:spLocks noGrp="1"/>
          </p:cNvSpPr>
          <p:nvPr>
            <p:ph idx="1"/>
          </p:nvPr>
        </p:nvSpPr>
        <p:spPr/>
        <p:txBody>
          <a:bodyPr/>
          <a:lstStyle/>
          <a:p>
            <a:pPr eaLnBrk="1" hangingPunct="1"/>
            <a:r>
              <a:rPr lang="zh-CN" altLang="en-US" sz="2400" dirty="0"/>
              <a:t>求解时的</a:t>
            </a:r>
            <a:r>
              <a:rPr lang="zh-CN" altLang="en-US" sz="2400" dirty="0">
                <a:solidFill>
                  <a:srgbClr val="FF0000"/>
                </a:solidFill>
              </a:rPr>
              <a:t>局部贪心策略</a:t>
            </a:r>
            <a:endParaRPr lang="en-US" altLang="zh-CN" dirty="0">
              <a:solidFill>
                <a:srgbClr val="FF0000"/>
              </a:solidFill>
            </a:endParaRPr>
          </a:p>
          <a:p>
            <a:pPr lvl="1"/>
            <a:r>
              <a:rPr lang="zh-CN" altLang="en-US" dirty="0"/>
              <a:t>构造、扩展解向量时，根据局部信息</a:t>
            </a:r>
            <a:r>
              <a:rPr lang="en-US" altLang="zh-CN" dirty="0"/>
              <a:t>——</a:t>
            </a:r>
            <a:r>
              <a:rPr lang="zh-CN" altLang="en-US" dirty="0"/>
              <a:t>当前应支付</a:t>
            </a:r>
            <a:r>
              <a:rPr lang="en-US" altLang="zh-CN" dirty="0" err="1"/>
              <a:t>X</a:t>
            </a:r>
            <a:r>
              <a:rPr lang="en-US" altLang="zh-CN" baseline="-25000" dirty="0" err="1"/>
              <a:t>tobepayed</a:t>
            </a:r>
            <a:r>
              <a:rPr lang="zh-CN" altLang="en-US" dirty="0"/>
              <a:t> ，</a:t>
            </a:r>
            <a:r>
              <a:rPr lang="zh-CN" altLang="en-US" dirty="0">
                <a:solidFill>
                  <a:srgbClr val="FF0000"/>
                </a:solidFill>
              </a:rPr>
              <a:t>选</a:t>
            </a:r>
            <a:r>
              <a:rPr lang="en-US" altLang="zh-CN" dirty="0">
                <a:solidFill>
                  <a:srgbClr val="FF0000"/>
                </a:solidFill>
              </a:rPr>
              <a:t>1</a:t>
            </a:r>
            <a:r>
              <a:rPr lang="zh-CN" altLang="en-US" dirty="0">
                <a:solidFill>
                  <a:srgbClr val="FF0000"/>
                </a:solidFill>
              </a:rPr>
              <a:t>种当前</a:t>
            </a:r>
            <a:r>
              <a:rPr lang="zh-CN" altLang="en-US" b="1" u="sng" dirty="0">
                <a:solidFill>
                  <a:srgbClr val="FF0000"/>
                </a:solidFill>
              </a:rPr>
              <a:t>可用</a:t>
            </a:r>
            <a:r>
              <a:rPr lang="zh-CN" altLang="en-US" dirty="0">
                <a:solidFill>
                  <a:srgbClr val="FF0000"/>
                </a:solidFill>
              </a:rPr>
              <a:t>的、</a:t>
            </a:r>
            <a:r>
              <a:rPr lang="zh-CN" altLang="en-US" b="1" u="sng" dirty="0">
                <a:solidFill>
                  <a:srgbClr val="FF0000"/>
                </a:solidFill>
              </a:rPr>
              <a:t>最大面值</a:t>
            </a:r>
            <a:r>
              <a:rPr lang="zh-CN" altLang="en-US" dirty="0">
                <a:solidFill>
                  <a:srgbClr val="FF0000"/>
                </a:solidFill>
              </a:rPr>
              <a:t>的货币</a:t>
            </a:r>
            <a:r>
              <a:rPr lang="zh-CN" altLang="en-US" dirty="0"/>
              <a:t>，在满足</a:t>
            </a:r>
            <a:r>
              <a:rPr lang="en-US" altLang="zh-CN" dirty="0"/>
              <a:t>2</a:t>
            </a:r>
            <a:r>
              <a:rPr lang="zh-CN" altLang="en-US" dirty="0"/>
              <a:t>种约束的前提下，计算本类货币应支付的张数</a:t>
            </a:r>
          </a:p>
          <a:p>
            <a:pPr eaLnBrk="1" hangingPunct="1">
              <a:buFontTx/>
              <a:buNone/>
            </a:pPr>
            <a:r>
              <a:rPr lang="zh-CN" altLang="en-US" sz="2400" dirty="0"/>
              <a:t>     </a:t>
            </a:r>
          </a:p>
          <a:p>
            <a:r>
              <a:rPr lang="zh-CN" altLang="en-US" dirty="0"/>
              <a:t>为何选当前可用的最大币值货币？</a:t>
            </a:r>
            <a:endParaRPr lang="en-US" altLang="zh-CN" dirty="0"/>
          </a:p>
          <a:p>
            <a:pPr lvl="1"/>
            <a:r>
              <a:rPr lang="zh-CN" altLang="en-US" dirty="0"/>
              <a:t>满足</a:t>
            </a:r>
            <a:r>
              <a:rPr lang="zh-CN" altLang="en-US" dirty="0">
                <a:solidFill>
                  <a:srgbClr val="FF0000"/>
                </a:solidFill>
              </a:rPr>
              <a:t>最优化目标</a:t>
            </a:r>
            <a:r>
              <a:rPr lang="zh-CN" altLang="en-US" dirty="0"/>
              <a:t>：支付的货币总张数最少</a:t>
            </a:r>
            <a:endParaRPr lang="en-US" altLang="zh-CN" dirty="0"/>
          </a:p>
          <a:p>
            <a:endParaRPr lang="zh-CN" altLang="en-US" dirty="0"/>
          </a:p>
        </p:txBody>
      </p:sp>
      <p:sp>
        <p:nvSpPr>
          <p:cNvPr id="4" name="日期占位符 3">
            <a:extLst>
              <a:ext uri="{FF2B5EF4-FFF2-40B4-BE49-F238E27FC236}">
                <a16:creationId xmlns:a16="http://schemas.microsoft.com/office/drawing/2014/main" id="{EE5491E4-F6BD-4B33-8815-B4246B6901D0}"/>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404FABF5-FD81-467B-8EBA-D370E3665B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727A35-F49A-436D-8B43-6E88EDFF7B7C}"/>
              </a:ext>
            </a:extLst>
          </p:cNvPr>
          <p:cNvSpPr>
            <a:spLocks noGrp="1"/>
          </p:cNvSpPr>
          <p:nvPr>
            <p:ph type="sldNum" sz="quarter" idx="12"/>
          </p:nvPr>
        </p:nvSpPr>
        <p:spPr/>
        <p:txBody>
          <a:bodyPr/>
          <a:lstStyle/>
          <a:p>
            <a:fld id="{EEA58A3B-43CE-4AA0-90B5-EB47AFAFEB34}" type="slidenum">
              <a:rPr lang="zh-CN" altLang="en-US" smtClean="0"/>
              <a:pPr/>
              <a:t>11</a:t>
            </a:fld>
            <a:endParaRPr lang="zh-CN" altLang="en-US" dirty="0"/>
          </a:p>
        </p:txBody>
      </p:sp>
    </p:spTree>
    <p:extLst>
      <p:ext uri="{BB962C8B-B14F-4D97-AF65-F5344CB8AC3E}">
        <p14:creationId xmlns:p14="http://schemas.microsoft.com/office/powerpoint/2010/main" val="326044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8642-1B0E-4710-BCC1-995D9CD9126B}"/>
              </a:ext>
            </a:extLst>
          </p:cNvPr>
          <p:cNvSpPr>
            <a:spLocks noGrp="1"/>
          </p:cNvSpPr>
          <p:nvPr>
            <p:ph type="title"/>
          </p:nvPr>
        </p:nvSpPr>
        <p:spPr/>
        <p:txBody>
          <a:bodyPr/>
          <a:lstStyle/>
          <a:p>
            <a:r>
              <a:rPr lang="zh-CN" altLang="en-US" dirty="0"/>
              <a:t>贪心法求解付款问题</a:t>
            </a:r>
          </a:p>
        </p:txBody>
      </p:sp>
      <p:sp>
        <p:nvSpPr>
          <p:cNvPr id="3" name="内容占位符 2">
            <a:extLst>
              <a:ext uri="{FF2B5EF4-FFF2-40B4-BE49-F238E27FC236}">
                <a16:creationId xmlns:a16="http://schemas.microsoft.com/office/drawing/2014/main" id="{CD98B6D7-66E7-4151-8CDB-9C21AA480452}"/>
              </a:ext>
            </a:extLst>
          </p:cNvPr>
          <p:cNvSpPr>
            <a:spLocks noGrp="1"/>
          </p:cNvSpPr>
          <p:nvPr>
            <p:ph idx="1"/>
          </p:nvPr>
        </p:nvSpPr>
        <p:spPr/>
        <p:txBody>
          <a:bodyPr>
            <a:normAutofit lnSpcReduction="10000"/>
          </a:bodyPr>
          <a:lstStyle/>
          <a:p>
            <a:pPr eaLnBrk="1" hangingPunct="1"/>
            <a:r>
              <a:rPr lang="zh-CN" altLang="en-US" dirty="0"/>
              <a:t>问题</a:t>
            </a:r>
            <a:endParaRPr lang="en-US" altLang="zh-CN" dirty="0"/>
          </a:p>
          <a:p>
            <a:pPr lvl="1"/>
            <a:r>
              <a:rPr lang="zh-CN" altLang="en-US" dirty="0"/>
              <a:t>付款问题中的局部贪心策略，是否能保证全局最优解</a:t>
            </a:r>
            <a:r>
              <a:rPr lang="en-US" altLang="zh-CN" dirty="0"/>
              <a:t>——</a:t>
            </a:r>
            <a:r>
              <a:rPr lang="zh-CN" altLang="en-US" dirty="0"/>
              <a:t>支付的货币的总张数最少？</a:t>
            </a:r>
          </a:p>
          <a:p>
            <a:r>
              <a:rPr lang="zh-CN" altLang="en-US" dirty="0">
                <a:solidFill>
                  <a:srgbClr val="FF0000"/>
                </a:solidFill>
              </a:rPr>
              <a:t>结论：不能保证！！！</a:t>
            </a:r>
          </a:p>
          <a:p>
            <a:r>
              <a:rPr lang="en-US" altLang="zh-CN" dirty="0"/>
              <a:t>E.g.2 </a:t>
            </a:r>
            <a:r>
              <a:rPr lang="zh-CN" altLang="en-US" dirty="0"/>
              <a:t>付款问题中，应付款还是</a:t>
            </a:r>
            <a:r>
              <a:rPr lang="en-US" altLang="zh-CN" dirty="0"/>
              <a:t>4</a:t>
            </a:r>
            <a:r>
              <a:rPr lang="zh-CN" altLang="en-US" dirty="0"/>
              <a:t>元</a:t>
            </a:r>
            <a:r>
              <a:rPr lang="en-US" altLang="zh-CN" dirty="0"/>
              <a:t>6</a:t>
            </a:r>
            <a:r>
              <a:rPr lang="zh-CN" altLang="en-US" dirty="0"/>
              <a:t>角，但货币面值改为</a:t>
            </a:r>
          </a:p>
          <a:p>
            <a:pPr eaLnBrk="1" hangingPunct="1">
              <a:buFontTx/>
              <a:buNone/>
            </a:pPr>
            <a:r>
              <a:rPr lang="en-US" altLang="zh-CN" dirty="0"/>
              <a:t>       </a:t>
            </a:r>
            <a:r>
              <a:rPr lang="en-US" altLang="zh-CN" dirty="0">
                <a:solidFill>
                  <a:srgbClr val="FF0000"/>
                </a:solidFill>
              </a:rPr>
              <a:t>3</a:t>
            </a:r>
            <a:r>
              <a:rPr lang="zh-CN" altLang="en-US" dirty="0">
                <a:solidFill>
                  <a:srgbClr val="FF0000"/>
                </a:solidFill>
              </a:rPr>
              <a:t>元</a:t>
            </a:r>
            <a:r>
              <a:rPr lang="en-US" altLang="zh-CN" dirty="0"/>
              <a:t>2</a:t>
            </a:r>
            <a:r>
              <a:rPr lang="zh-CN" altLang="en-US" dirty="0"/>
              <a:t>张、</a:t>
            </a:r>
            <a:r>
              <a:rPr lang="en-US" altLang="zh-CN" dirty="0">
                <a:solidFill>
                  <a:srgbClr val="FF0000"/>
                </a:solidFill>
              </a:rPr>
              <a:t>1</a:t>
            </a:r>
            <a:r>
              <a:rPr lang="zh-CN" altLang="en-US" dirty="0">
                <a:solidFill>
                  <a:srgbClr val="FF0000"/>
                </a:solidFill>
              </a:rPr>
              <a:t>元</a:t>
            </a:r>
            <a:r>
              <a:rPr lang="en-US" altLang="zh-CN" dirty="0"/>
              <a:t>4</a:t>
            </a:r>
            <a:r>
              <a:rPr lang="zh-CN" altLang="en-US" dirty="0"/>
              <a:t>张、</a:t>
            </a:r>
            <a:r>
              <a:rPr lang="en-US" altLang="zh-CN" dirty="0">
                <a:solidFill>
                  <a:srgbClr val="FF0000"/>
                </a:solidFill>
              </a:rPr>
              <a:t>8</a:t>
            </a:r>
            <a:r>
              <a:rPr lang="zh-CN" altLang="en-US" dirty="0">
                <a:solidFill>
                  <a:srgbClr val="FF0000"/>
                </a:solidFill>
              </a:rPr>
              <a:t>角</a:t>
            </a:r>
            <a:r>
              <a:rPr lang="en-US" altLang="zh-CN" dirty="0"/>
              <a:t>4</a:t>
            </a:r>
            <a:r>
              <a:rPr lang="zh-CN" altLang="en-US" dirty="0"/>
              <a:t>张、</a:t>
            </a:r>
            <a:r>
              <a:rPr lang="en-US" altLang="zh-CN" dirty="0">
                <a:solidFill>
                  <a:srgbClr val="FF0000"/>
                </a:solidFill>
              </a:rPr>
              <a:t>5</a:t>
            </a:r>
            <a:r>
              <a:rPr lang="zh-CN" altLang="en-US" dirty="0">
                <a:solidFill>
                  <a:srgbClr val="FF0000"/>
                </a:solidFill>
              </a:rPr>
              <a:t>角</a:t>
            </a:r>
            <a:r>
              <a:rPr lang="en-US" altLang="zh-CN" dirty="0"/>
              <a:t>4</a:t>
            </a:r>
            <a:r>
              <a:rPr lang="zh-CN" altLang="en-US" dirty="0"/>
              <a:t>张、</a:t>
            </a:r>
            <a:r>
              <a:rPr lang="en-US" altLang="zh-CN" dirty="0">
                <a:solidFill>
                  <a:srgbClr val="FF0000"/>
                </a:solidFill>
              </a:rPr>
              <a:t>1</a:t>
            </a:r>
            <a:r>
              <a:rPr lang="zh-CN" altLang="en-US" dirty="0">
                <a:solidFill>
                  <a:srgbClr val="FF0000"/>
                </a:solidFill>
              </a:rPr>
              <a:t>角</a:t>
            </a:r>
            <a:r>
              <a:rPr lang="en-US" altLang="zh-CN" dirty="0"/>
              <a:t>4</a:t>
            </a:r>
            <a:r>
              <a:rPr lang="zh-CN" altLang="en-US" dirty="0"/>
              <a:t>张</a:t>
            </a:r>
          </a:p>
          <a:p>
            <a:pPr eaLnBrk="1" hangingPunct="1">
              <a:buFontTx/>
              <a:buNone/>
            </a:pPr>
            <a:r>
              <a:rPr lang="zh-CN" altLang="en-US" dirty="0"/>
              <a:t>      </a:t>
            </a:r>
            <a:r>
              <a:rPr lang="en-US" altLang="zh-CN" sz="2800" dirty="0" err="1"/>
              <a:t>Availale</a:t>
            </a:r>
            <a:r>
              <a:rPr lang="en-US" altLang="zh-CN" sz="2800" dirty="0"/>
              <a:t>=(n</a:t>
            </a:r>
            <a:r>
              <a:rPr lang="en-US" altLang="zh-CN" sz="2800" baseline="-25000" dirty="0"/>
              <a:t>3</a:t>
            </a:r>
            <a:r>
              <a:rPr lang="zh-CN" altLang="en-US" sz="2800" baseline="-25000" dirty="0"/>
              <a:t>元</a:t>
            </a:r>
            <a:r>
              <a:rPr lang="en-US" altLang="zh-CN" sz="2800" dirty="0"/>
              <a:t>, n</a:t>
            </a:r>
            <a:r>
              <a:rPr lang="en-US" altLang="zh-CN" sz="2800" baseline="-25000" dirty="0"/>
              <a:t>1</a:t>
            </a:r>
            <a:r>
              <a:rPr lang="zh-CN" altLang="en-US" sz="2800" baseline="-25000" dirty="0"/>
              <a:t>元</a:t>
            </a:r>
            <a:r>
              <a:rPr lang="en-US" altLang="zh-CN" sz="2800" dirty="0"/>
              <a:t>, n</a:t>
            </a:r>
            <a:r>
              <a:rPr lang="en-US" altLang="zh-CN" sz="2800" baseline="-25000" dirty="0"/>
              <a:t>8</a:t>
            </a:r>
            <a:r>
              <a:rPr lang="zh-CN" altLang="en-US" sz="2800" baseline="-25000" dirty="0"/>
              <a:t>角</a:t>
            </a:r>
            <a:r>
              <a:rPr lang="en-US" altLang="zh-CN" sz="2800" dirty="0"/>
              <a:t>, n</a:t>
            </a:r>
            <a:r>
              <a:rPr lang="en-US" altLang="zh-CN" sz="2800" baseline="-25000" dirty="0"/>
              <a:t>5</a:t>
            </a:r>
            <a:r>
              <a:rPr lang="zh-CN" altLang="en-US" sz="2800" baseline="-25000" dirty="0"/>
              <a:t>角</a:t>
            </a:r>
            <a:r>
              <a:rPr lang="en-US" altLang="zh-CN" sz="2800" dirty="0"/>
              <a:t>, n</a:t>
            </a:r>
            <a:r>
              <a:rPr lang="en-US" altLang="zh-CN" sz="2800" baseline="-25000" dirty="0"/>
              <a:t>1</a:t>
            </a:r>
            <a:r>
              <a:rPr lang="zh-CN" altLang="en-US" sz="2800" baseline="-25000" dirty="0"/>
              <a:t>角</a:t>
            </a:r>
            <a:r>
              <a:rPr lang="en-US" altLang="zh-CN" sz="2800" dirty="0"/>
              <a:t>)</a:t>
            </a:r>
          </a:p>
          <a:p>
            <a:pPr eaLnBrk="1" hangingPunct="1">
              <a:buFontTx/>
              <a:buNone/>
            </a:pPr>
            <a:r>
              <a:rPr lang="en-US" altLang="zh-CN" sz="2800" dirty="0"/>
              <a:t>                    =(2,      4,     4,     4,      4  )</a:t>
            </a:r>
            <a:endParaRPr lang="zh-CN" altLang="en-US" dirty="0"/>
          </a:p>
          <a:p>
            <a:pPr eaLnBrk="1" hangingPunct="1">
              <a:buFontTx/>
              <a:buNone/>
            </a:pPr>
            <a:r>
              <a:rPr lang="zh-CN" altLang="en-US" dirty="0"/>
              <a:t>    局部贪心策略解：</a:t>
            </a:r>
            <a:r>
              <a:rPr lang="en-US" altLang="zh-CN" dirty="0"/>
              <a:t>X=(x</a:t>
            </a:r>
            <a:r>
              <a:rPr lang="en-US" altLang="zh-CN" baseline="-25000" dirty="0"/>
              <a:t>3</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8</a:t>
            </a:r>
            <a:r>
              <a:rPr lang="zh-CN" altLang="en-US" baseline="-25000" dirty="0"/>
              <a:t>角</a:t>
            </a:r>
            <a:r>
              <a:rPr lang="en-US" altLang="zh-CN" dirty="0"/>
              <a:t>, x</a:t>
            </a:r>
            <a:r>
              <a:rPr lang="en-US" altLang="zh-CN" baseline="-25000" dirty="0"/>
              <a:t>5</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en-US" altLang="zh-CN" dirty="0"/>
              <a:t>                                          =(1,     1,     0,    1,      1)       4</a:t>
            </a:r>
            <a:r>
              <a:rPr lang="zh-CN" altLang="en-US" dirty="0"/>
              <a:t>张</a:t>
            </a:r>
          </a:p>
          <a:p>
            <a:pPr eaLnBrk="1" hangingPunct="1">
              <a:buFontTx/>
              <a:buNone/>
            </a:pPr>
            <a:r>
              <a:rPr lang="zh-CN" altLang="en-US" dirty="0"/>
              <a:t>    全局最优解：         </a:t>
            </a:r>
            <a:r>
              <a:rPr lang="en-US" altLang="zh-CN" dirty="0"/>
              <a:t>X=(x</a:t>
            </a:r>
            <a:r>
              <a:rPr lang="en-US" altLang="zh-CN" baseline="-25000" dirty="0"/>
              <a:t>3</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8</a:t>
            </a:r>
            <a:r>
              <a:rPr lang="zh-CN" altLang="en-US" baseline="-25000" dirty="0"/>
              <a:t>角</a:t>
            </a:r>
            <a:r>
              <a:rPr lang="en-US" altLang="zh-CN" dirty="0"/>
              <a:t>, x</a:t>
            </a:r>
            <a:r>
              <a:rPr lang="en-US" altLang="zh-CN" baseline="-25000" dirty="0"/>
              <a:t>5</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en-US" altLang="zh-CN" dirty="0"/>
              <a:t>                                           =(1,     0,     2,    0,      0)       3</a:t>
            </a:r>
            <a:r>
              <a:rPr lang="zh-CN" altLang="en-US" dirty="0"/>
              <a:t>张</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3D7A204C-6BF1-45C5-A8F1-B812E2BC5F60}"/>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2A1BB631-B47D-4D67-BAEB-75FF56DEBC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4F5235-5FED-42DA-B830-FF62BDBB60E1}"/>
              </a:ext>
            </a:extLst>
          </p:cNvPr>
          <p:cNvSpPr>
            <a:spLocks noGrp="1"/>
          </p:cNvSpPr>
          <p:nvPr>
            <p:ph type="sldNum" sz="quarter" idx="12"/>
          </p:nvPr>
        </p:nvSpPr>
        <p:spPr/>
        <p:txBody>
          <a:bodyPr/>
          <a:lstStyle/>
          <a:p>
            <a:fld id="{EEA58A3B-43CE-4AA0-90B5-EB47AFAFEB34}" type="slidenum">
              <a:rPr lang="zh-CN" altLang="en-US" smtClean="0"/>
              <a:pPr/>
              <a:t>12</a:t>
            </a:fld>
            <a:endParaRPr lang="zh-CN" altLang="en-US" dirty="0"/>
          </a:p>
        </p:txBody>
      </p:sp>
    </p:spTree>
    <p:extLst>
      <p:ext uri="{BB962C8B-B14F-4D97-AF65-F5344CB8AC3E}">
        <p14:creationId xmlns:p14="http://schemas.microsoft.com/office/powerpoint/2010/main" val="137847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9280D-0CCB-4685-BEF5-6AD0B4795030}"/>
              </a:ext>
            </a:extLst>
          </p:cNvPr>
          <p:cNvSpPr>
            <a:spLocks noGrp="1"/>
          </p:cNvSpPr>
          <p:nvPr>
            <p:ph type="title"/>
          </p:nvPr>
        </p:nvSpPr>
        <p:spPr/>
        <p:txBody>
          <a:bodyPr/>
          <a:lstStyle/>
          <a:p>
            <a:r>
              <a:rPr lang="zh-CN" altLang="en-US" dirty="0"/>
              <a:t>贪心算法特点</a:t>
            </a:r>
          </a:p>
        </p:txBody>
      </p:sp>
      <p:sp>
        <p:nvSpPr>
          <p:cNvPr id="3" name="内容占位符 2">
            <a:extLst>
              <a:ext uri="{FF2B5EF4-FFF2-40B4-BE49-F238E27FC236}">
                <a16:creationId xmlns:a16="http://schemas.microsoft.com/office/drawing/2014/main" id="{F51F76D1-3A94-4335-9651-C0F5A55F9331}"/>
              </a:ext>
            </a:extLst>
          </p:cNvPr>
          <p:cNvSpPr>
            <a:spLocks noGrp="1"/>
          </p:cNvSpPr>
          <p:nvPr>
            <p:ph idx="1"/>
          </p:nvPr>
        </p:nvSpPr>
        <p:spPr/>
        <p:txBody>
          <a:bodyPr/>
          <a:lstStyle/>
          <a:p>
            <a:r>
              <a:rPr lang="zh-CN" altLang="en-US" sz="2400" dirty="0">
                <a:solidFill>
                  <a:srgbClr val="000000"/>
                </a:solidFill>
                <a:latin typeface="Times New Roman" pitchFamily="18" charset="0"/>
              </a:rPr>
              <a:t>在算法进行过程中，当面临选择时，总是作出在当前看来最好的选择</a:t>
            </a:r>
            <a:endParaRPr lang="en-US" altLang="zh-CN" sz="2400" dirty="0">
              <a:solidFill>
                <a:srgbClr val="000000"/>
              </a:solidFill>
              <a:latin typeface="Times New Roman" pitchFamily="18" charset="0"/>
            </a:endParaRPr>
          </a:p>
          <a:p>
            <a:pPr lvl="1"/>
            <a:r>
              <a:rPr lang="zh-CN" altLang="en-US" dirty="0">
                <a:solidFill>
                  <a:srgbClr val="000000"/>
                </a:solidFill>
                <a:latin typeface="Times New Roman" pitchFamily="18" charset="0"/>
              </a:rPr>
              <a:t>并不从整体最优考虑，只是在某种意义上、基于当前状况的</a:t>
            </a:r>
            <a:r>
              <a:rPr lang="zh-CN" altLang="en-US" b="1" dirty="0">
                <a:solidFill>
                  <a:srgbClr val="000000"/>
                </a:solidFill>
                <a:latin typeface="Times New Roman" pitchFamily="18" charset="0"/>
              </a:rPr>
              <a:t>局部最优</a:t>
            </a:r>
            <a:r>
              <a:rPr lang="zh-CN" altLang="en-US" dirty="0">
                <a:solidFill>
                  <a:srgbClr val="000000"/>
                </a:solidFill>
                <a:latin typeface="Times New Roman" pitchFamily="18" charset="0"/>
              </a:rPr>
              <a:t>选择</a:t>
            </a:r>
          </a:p>
          <a:p>
            <a:pPr eaLnBrk="1" hangingPunct="1"/>
            <a:r>
              <a:rPr lang="en-US" altLang="zh-CN" sz="2400" dirty="0">
                <a:solidFill>
                  <a:srgbClr val="000000"/>
                </a:solidFill>
              </a:rPr>
              <a:t>E.g.3   </a:t>
            </a:r>
            <a:r>
              <a:rPr lang="zh-CN" altLang="en-US" sz="2400" dirty="0">
                <a:solidFill>
                  <a:srgbClr val="000000"/>
                </a:solidFill>
              </a:rPr>
              <a:t>局部最优选择策略</a:t>
            </a:r>
            <a:endParaRPr lang="en-US" altLang="zh-CN" sz="2400" dirty="0">
              <a:solidFill>
                <a:srgbClr val="000000"/>
              </a:solidFill>
            </a:endParaRPr>
          </a:p>
          <a:p>
            <a:pPr lvl="1"/>
            <a:r>
              <a:rPr lang="zh-CN" altLang="en-US" dirty="0">
                <a:solidFill>
                  <a:srgbClr val="000000"/>
                </a:solidFill>
              </a:rPr>
              <a:t>从当前位置</a:t>
            </a:r>
            <a:r>
              <a:rPr lang="en-US" altLang="zh-CN" dirty="0">
                <a:solidFill>
                  <a:srgbClr val="000000"/>
                </a:solidFill>
              </a:rPr>
              <a:t>s</a:t>
            </a:r>
            <a:r>
              <a:rPr lang="zh-CN" altLang="en-US" dirty="0">
                <a:solidFill>
                  <a:srgbClr val="000000"/>
                </a:solidFill>
              </a:rPr>
              <a:t>出发，选择下一步路径长度最短的路径，即</a:t>
            </a:r>
            <a:r>
              <a:rPr lang="en-US" altLang="zh-CN" dirty="0">
                <a:solidFill>
                  <a:srgbClr val="000000"/>
                </a:solidFill>
              </a:rPr>
              <a:t>s</a:t>
            </a:r>
            <a:r>
              <a:rPr lang="zh-CN" altLang="en-US" dirty="0">
                <a:solidFill>
                  <a:srgbClr val="000000"/>
                </a:solidFill>
              </a:rPr>
              <a:t>到下一结点</a:t>
            </a:r>
            <a:r>
              <a:rPr lang="en-US" altLang="zh-CN" dirty="0">
                <a:solidFill>
                  <a:srgbClr val="000000"/>
                </a:solidFill>
              </a:rPr>
              <a:t>t</a:t>
            </a:r>
            <a:r>
              <a:rPr lang="zh-CN" altLang="en-US" dirty="0">
                <a:solidFill>
                  <a:srgbClr val="000000"/>
                </a:solidFill>
              </a:rPr>
              <a:t>的路径长度最短</a:t>
            </a:r>
            <a:endParaRPr lang="en-US" altLang="zh-CN" dirty="0">
              <a:solidFill>
                <a:srgbClr val="000000"/>
              </a:solidFill>
            </a:endParaRPr>
          </a:p>
          <a:p>
            <a:pPr lvl="1"/>
            <a:r>
              <a:rPr lang="zh-CN" altLang="en-US" sz="2400" dirty="0">
                <a:solidFill>
                  <a:srgbClr val="000000"/>
                </a:solidFill>
              </a:rPr>
              <a:t>局部最优、非全局最优。</a:t>
            </a:r>
            <a:endParaRPr lang="zh-CN" altLang="en-US" dirty="0"/>
          </a:p>
        </p:txBody>
      </p:sp>
      <p:sp>
        <p:nvSpPr>
          <p:cNvPr id="4" name="日期占位符 3">
            <a:extLst>
              <a:ext uri="{FF2B5EF4-FFF2-40B4-BE49-F238E27FC236}">
                <a16:creationId xmlns:a16="http://schemas.microsoft.com/office/drawing/2014/main" id="{03964352-60B8-463B-8D24-5D3A91EFA5EB}"/>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BF74692B-532C-49DE-8AA8-A9F64498AE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D1CE95-B0F9-48C6-B399-2752D8E50451}"/>
              </a:ext>
            </a:extLst>
          </p:cNvPr>
          <p:cNvSpPr>
            <a:spLocks noGrp="1"/>
          </p:cNvSpPr>
          <p:nvPr>
            <p:ph type="sldNum" sz="quarter" idx="12"/>
          </p:nvPr>
        </p:nvSpPr>
        <p:spPr/>
        <p:txBody>
          <a:bodyPr/>
          <a:lstStyle/>
          <a:p>
            <a:fld id="{EEA58A3B-43CE-4AA0-90B5-EB47AFAFEB34}" type="slidenum">
              <a:rPr lang="zh-CN" altLang="en-US" smtClean="0"/>
              <a:pPr/>
              <a:t>13</a:t>
            </a:fld>
            <a:endParaRPr lang="zh-CN" altLang="en-US" dirty="0"/>
          </a:p>
        </p:txBody>
      </p:sp>
      <p:sp>
        <p:nvSpPr>
          <p:cNvPr id="7" name="Oval 4">
            <a:extLst>
              <a:ext uri="{FF2B5EF4-FFF2-40B4-BE49-F238E27FC236}">
                <a16:creationId xmlns:a16="http://schemas.microsoft.com/office/drawing/2014/main" id="{C9D34298-FA41-4F00-AD68-A19EEC8FAFA2}"/>
              </a:ext>
            </a:extLst>
          </p:cNvPr>
          <p:cNvSpPr>
            <a:spLocks noChangeArrowheads="1"/>
          </p:cNvSpPr>
          <p:nvPr/>
        </p:nvSpPr>
        <p:spPr bwMode="auto">
          <a:xfrm>
            <a:off x="345281" y="5121275"/>
            <a:ext cx="144463"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8" name="Text Box 5">
            <a:extLst>
              <a:ext uri="{FF2B5EF4-FFF2-40B4-BE49-F238E27FC236}">
                <a16:creationId xmlns:a16="http://schemas.microsoft.com/office/drawing/2014/main" id="{EA88FBF9-B56A-461C-ADBB-86A6DAA87174}"/>
              </a:ext>
            </a:extLst>
          </p:cNvPr>
          <p:cNvSpPr txBox="1">
            <a:spLocks noChangeArrowheads="1"/>
          </p:cNvSpPr>
          <p:nvPr/>
        </p:nvSpPr>
        <p:spPr bwMode="auto">
          <a:xfrm>
            <a:off x="180181" y="4708525"/>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00"/>
                </a:solidFill>
              </a:rPr>
              <a:t>S</a:t>
            </a:r>
          </a:p>
        </p:txBody>
      </p:sp>
      <p:sp>
        <p:nvSpPr>
          <p:cNvPr id="9" name="Oval 6">
            <a:extLst>
              <a:ext uri="{FF2B5EF4-FFF2-40B4-BE49-F238E27FC236}">
                <a16:creationId xmlns:a16="http://schemas.microsoft.com/office/drawing/2014/main" id="{F1066C29-CD5E-42F9-B98C-0331AE521A14}"/>
              </a:ext>
            </a:extLst>
          </p:cNvPr>
          <p:cNvSpPr>
            <a:spLocks noChangeArrowheads="1"/>
          </p:cNvSpPr>
          <p:nvPr/>
        </p:nvSpPr>
        <p:spPr bwMode="auto">
          <a:xfrm>
            <a:off x="8503444" y="5316537"/>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0" name="Text Box 7">
            <a:extLst>
              <a:ext uri="{FF2B5EF4-FFF2-40B4-BE49-F238E27FC236}">
                <a16:creationId xmlns:a16="http://schemas.microsoft.com/office/drawing/2014/main" id="{54C07A80-A80C-4A14-B71E-0143B17004C6}"/>
              </a:ext>
            </a:extLst>
          </p:cNvPr>
          <p:cNvSpPr txBox="1">
            <a:spLocks noChangeArrowheads="1"/>
          </p:cNvSpPr>
          <p:nvPr/>
        </p:nvSpPr>
        <p:spPr bwMode="auto">
          <a:xfrm>
            <a:off x="8338344" y="4903787"/>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00"/>
                </a:solidFill>
              </a:rPr>
              <a:t>end</a:t>
            </a:r>
          </a:p>
        </p:txBody>
      </p:sp>
      <p:sp>
        <p:nvSpPr>
          <p:cNvPr id="11" name="Line 8">
            <a:extLst>
              <a:ext uri="{FF2B5EF4-FFF2-40B4-BE49-F238E27FC236}">
                <a16:creationId xmlns:a16="http://schemas.microsoft.com/office/drawing/2014/main" id="{DC035EA9-92D7-4A2F-85C4-6BE9B8DB7DCF}"/>
              </a:ext>
            </a:extLst>
          </p:cNvPr>
          <p:cNvSpPr>
            <a:spLocks noChangeShapeType="1"/>
          </p:cNvSpPr>
          <p:nvPr/>
        </p:nvSpPr>
        <p:spPr bwMode="auto">
          <a:xfrm>
            <a:off x="416719" y="5192712"/>
            <a:ext cx="3600450" cy="71438"/>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Oval 9">
            <a:extLst>
              <a:ext uri="{FF2B5EF4-FFF2-40B4-BE49-F238E27FC236}">
                <a16:creationId xmlns:a16="http://schemas.microsoft.com/office/drawing/2014/main" id="{54E712A8-AD0F-4252-9C37-D5174EC52E5B}"/>
              </a:ext>
            </a:extLst>
          </p:cNvPr>
          <p:cNvSpPr>
            <a:spLocks noChangeArrowheads="1"/>
          </p:cNvSpPr>
          <p:nvPr/>
        </p:nvSpPr>
        <p:spPr bwMode="auto">
          <a:xfrm>
            <a:off x="4017169" y="519271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3" name="Line 10">
            <a:extLst>
              <a:ext uri="{FF2B5EF4-FFF2-40B4-BE49-F238E27FC236}">
                <a16:creationId xmlns:a16="http://schemas.microsoft.com/office/drawing/2014/main" id="{9B691832-8723-485E-80C6-3FED8809E565}"/>
              </a:ext>
            </a:extLst>
          </p:cNvPr>
          <p:cNvSpPr>
            <a:spLocks noChangeShapeType="1"/>
          </p:cNvSpPr>
          <p:nvPr/>
        </p:nvSpPr>
        <p:spPr bwMode="auto">
          <a:xfrm>
            <a:off x="4161631" y="5264150"/>
            <a:ext cx="4392613" cy="73025"/>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6159E9D2-1935-4352-BBBE-E759CCC740BF}"/>
              </a:ext>
            </a:extLst>
          </p:cNvPr>
          <p:cNvSpPr>
            <a:spLocks noChangeShapeType="1"/>
          </p:cNvSpPr>
          <p:nvPr/>
        </p:nvSpPr>
        <p:spPr bwMode="auto">
          <a:xfrm>
            <a:off x="416719" y="5264150"/>
            <a:ext cx="1368425" cy="792162"/>
          </a:xfrm>
          <a:prstGeom prst="line">
            <a:avLst/>
          </a:prstGeom>
          <a:noFill/>
          <a:ln w="6350">
            <a:solidFill>
              <a:srgbClr val="CC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D297FB92-C633-40A1-9BEB-F06E27B2BB5E}"/>
              </a:ext>
            </a:extLst>
          </p:cNvPr>
          <p:cNvSpPr>
            <a:spLocks noChangeShapeType="1"/>
          </p:cNvSpPr>
          <p:nvPr/>
        </p:nvSpPr>
        <p:spPr bwMode="auto">
          <a:xfrm flipV="1">
            <a:off x="416719" y="4589461"/>
            <a:ext cx="2278063" cy="531813"/>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6" name="Line 13">
            <a:extLst>
              <a:ext uri="{FF2B5EF4-FFF2-40B4-BE49-F238E27FC236}">
                <a16:creationId xmlns:a16="http://schemas.microsoft.com/office/drawing/2014/main" id="{7DE30876-3AAC-4D69-AC27-F42C51C6E670}"/>
              </a:ext>
            </a:extLst>
          </p:cNvPr>
          <p:cNvSpPr>
            <a:spLocks noChangeShapeType="1"/>
          </p:cNvSpPr>
          <p:nvPr/>
        </p:nvSpPr>
        <p:spPr bwMode="auto">
          <a:xfrm>
            <a:off x="1785144" y="6129337"/>
            <a:ext cx="1584325" cy="574675"/>
          </a:xfrm>
          <a:prstGeom prst="line">
            <a:avLst/>
          </a:prstGeom>
          <a:noFill/>
          <a:ln w="63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Oval 14">
            <a:extLst>
              <a:ext uri="{FF2B5EF4-FFF2-40B4-BE49-F238E27FC236}">
                <a16:creationId xmlns:a16="http://schemas.microsoft.com/office/drawing/2014/main" id="{5C151E1F-BF70-480E-AB50-441C491BCEF1}"/>
              </a:ext>
            </a:extLst>
          </p:cNvPr>
          <p:cNvSpPr>
            <a:spLocks noChangeArrowheads="1"/>
          </p:cNvSpPr>
          <p:nvPr/>
        </p:nvSpPr>
        <p:spPr bwMode="auto">
          <a:xfrm>
            <a:off x="1713706" y="6056312"/>
            <a:ext cx="144463"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8" name="Oval 15">
            <a:extLst>
              <a:ext uri="{FF2B5EF4-FFF2-40B4-BE49-F238E27FC236}">
                <a16:creationId xmlns:a16="http://schemas.microsoft.com/office/drawing/2014/main" id="{065A6011-9022-4DD8-B791-1D1DA0297BB7}"/>
              </a:ext>
            </a:extLst>
          </p:cNvPr>
          <p:cNvSpPr>
            <a:spLocks noChangeArrowheads="1"/>
          </p:cNvSpPr>
          <p:nvPr/>
        </p:nvSpPr>
        <p:spPr bwMode="auto">
          <a:xfrm>
            <a:off x="3369469" y="6632575"/>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9" name="Line 16">
            <a:extLst>
              <a:ext uri="{FF2B5EF4-FFF2-40B4-BE49-F238E27FC236}">
                <a16:creationId xmlns:a16="http://schemas.microsoft.com/office/drawing/2014/main" id="{6D4F7914-9B7E-4729-8399-8B6AAC216574}"/>
              </a:ext>
            </a:extLst>
          </p:cNvPr>
          <p:cNvSpPr>
            <a:spLocks noChangeShapeType="1"/>
          </p:cNvSpPr>
          <p:nvPr/>
        </p:nvSpPr>
        <p:spPr bwMode="auto">
          <a:xfrm flipV="1">
            <a:off x="3440906" y="5408612"/>
            <a:ext cx="5113338" cy="12954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Oval 17">
            <a:extLst>
              <a:ext uri="{FF2B5EF4-FFF2-40B4-BE49-F238E27FC236}">
                <a16:creationId xmlns:a16="http://schemas.microsoft.com/office/drawing/2014/main" id="{B81C5093-FF15-4CBC-87BD-CFBA676F4180}"/>
              </a:ext>
            </a:extLst>
          </p:cNvPr>
          <p:cNvSpPr>
            <a:spLocks noChangeArrowheads="1"/>
          </p:cNvSpPr>
          <p:nvPr/>
        </p:nvSpPr>
        <p:spPr bwMode="auto">
          <a:xfrm>
            <a:off x="2672374" y="447470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21" name="Line 18">
            <a:extLst>
              <a:ext uri="{FF2B5EF4-FFF2-40B4-BE49-F238E27FC236}">
                <a16:creationId xmlns:a16="http://schemas.microsoft.com/office/drawing/2014/main" id="{854EE0D3-1261-4EC6-A3AC-BCAFF7BDA17F}"/>
              </a:ext>
            </a:extLst>
          </p:cNvPr>
          <p:cNvSpPr>
            <a:spLocks noChangeShapeType="1"/>
          </p:cNvSpPr>
          <p:nvPr/>
        </p:nvSpPr>
        <p:spPr bwMode="auto">
          <a:xfrm>
            <a:off x="2816836" y="4545013"/>
            <a:ext cx="5737408" cy="792162"/>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2" name="Line 19">
            <a:extLst>
              <a:ext uri="{FF2B5EF4-FFF2-40B4-BE49-F238E27FC236}">
                <a16:creationId xmlns:a16="http://schemas.microsoft.com/office/drawing/2014/main" id="{DD36B00F-9B5F-47A9-B792-88B55738F513}"/>
              </a:ext>
            </a:extLst>
          </p:cNvPr>
          <p:cNvSpPr>
            <a:spLocks noChangeShapeType="1"/>
          </p:cNvSpPr>
          <p:nvPr/>
        </p:nvSpPr>
        <p:spPr bwMode="auto">
          <a:xfrm flipV="1">
            <a:off x="1785144" y="5913437"/>
            <a:ext cx="2879725" cy="215900"/>
          </a:xfrm>
          <a:prstGeom prst="line">
            <a:avLst/>
          </a:prstGeom>
          <a:noFill/>
          <a:ln w="6350">
            <a:solidFill>
              <a:srgbClr val="00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Oval 20">
            <a:extLst>
              <a:ext uri="{FF2B5EF4-FFF2-40B4-BE49-F238E27FC236}">
                <a16:creationId xmlns:a16="http://schemas.microsoft.com/office/drawing/2014/main" id="{17F0883D-4F4C-4898-B317-B3FB47E7A601}"/>
              </a:ext>
            </a:extLst>
          </p:cNvPr>
          <p:cNvSpPr>
            <a:spLocks noChangeArrowheads="1"/>
          </p:cNvSpPr>
          <p:nvPr/>
        </p:nvSpPr>
        <p:spPr bwMode="auto">
          <a:xfrm>
            <a:off x="4664869" y="584041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24" name="Line 21">
            <a:extLst>
              <a:ext uri="{FF2B5EF4-FFF2-40B4-BE49-F238E27FC236}">
                <a16:creationId xmlns:a16="http://schemas.microsoft.com/office/drawing/2014/main" id="{2C24623B-4B36-441C-8BC7-580FBB43CA7C}"/>
              </a:ext>
            </a:extLst>
          </p:cNvPr>
          <p:cNvSpPr>
            <a:spLocks noChangeShapeType="1"/>
          </p:cNvSpPr>
          <p:nvPr/>
        </p:nvSpPr>
        <p:spPr bwMode="auto">
          <a:xfrm flipV="1">
            <a:off x="4880769" y="5408612"/>
            <a:ext cx="3600450" cy="504825"/>
          </a:xfrm>
          <a:prstGeom prst="line">
            <a:avLst/>
          </a:prstGeom>
          <a:noFill/>
          <a:ln w="6350">
            <a:solidFill>
              <a:srgbClr val="00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Freeform 22">
            <a:extLst>
              <a:ext uri="{FF2B5EF4-FFF2-40B4-BE49-F238E27FC236}">
                <a16:creationId xmlns:a16="http://schemas.microsoft.com/office/drawing/2014/main" id="{9602B3D4-EC75-4F1A-A356-8F19FD720DE9}"/>
              </a:ext>
            </a:extLst>
          </p:cNvPr>
          <p:cNvSpPr>
            <a:spLocks/>
          </p:cNvSpPr>
          <p:nvPr/>
        </p:nvSpPr>
        <p:spPr bwMode="auto">
          <a:xfrm>
            <a:off x="561181" y="4760912"/>
            <a:ext cx="360363" cy="863600"/>
          </a:xfrm>
          <a:custGeom>
            <a:avLst/>
            <a:gdLst>
              <a:gd name="T0" fmla="*/ 0 w 227"/>
              <a:gd name="T1" fmla="*/ 0 h 544"/>
              <a:gd name="T2" fmla="*/ 2147483647 w 227"/>
              <a:gd name="T3" fmla="*/ 2147483647 h 544"/>
              <a:gd name="T4" fmla="*/ 0 w 227"/>
              <a:gd name="T5" fmla="*/ 2147483647 h 544"/>
              <a:gd name="T6" fmla="*/ 0 60000 65536"/>
              <a:gd name="T7" fmla="*/ 0 60000 65536"/>
              <a:gd name="T8" fmla="*/ 0 60000 65536"/>
              <a:gd name="T9" fmla="*/ 0 w 227"/>
              <a:gd name="T10" fmla="*/ 0 h 544"/>
              <a:gd name="T11" fmla="*/ 227 w 227"/>
              <a:gd name="T12" fmla="*/ 544 h 544"/>
            </a:gdLst>
            <a:ahLst/>
            <a:cxnLst>
              <a:cxn ang="T6">
                <a:pos x="T0" y="T1"/>
              </a:cxn>
              <a:cxn ang="T7">
                <a:pos x="T2" y="T3"/>
              </a:cxn>
              <a:cxn ang="T8">
                <a:pos x="T4" y="T5"/>
              </a:cxn>
            </a:cxnLst>
            <a:rect l="T9" t="T10" r="T11" b="T12"/>
            <a:pathLst>
              <a:path w="227" h="544">
                <a:moveTo>
                  <a:pt x="0" y="0"/>
                </a:moveTo>
                <a:cubicBezTo>
                  <a:pt x="113" y="90"/>
                  <a:pt x="227" y="181"/>
                  <a:pt x="227" y="272"/>
                </a:cubicBezTo>
                <a:cubicBezTo>
                  <a:pt x="227" y="363"/>
                  <a:pt x="38" y="499"/>
                  <a:pt x="0" y="544"/>
                </a:cubicBezTo>
              </a:path>
            </a:pathLst>
          </a:custGeom>
          <a:noFill/>
          <a:ln w="63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6" name="Freeform 25">
            <a:extLst>
              <a:ext uri="{FF2B5EF4-FFF2-40B4-BE49-F238E27FC236}">
                <a16:creationId xmlns:a16="http://schemas.microsoft.com/office/drawing/2014/main" id="{B83738D6-8DE9-4708-9785-C6B43CAE72BC}"/>
              </a:ext>
            </a:extLst>
          </p:cNvPr>
          <p:cNvSpPr>
            <a:spLocks/>
          </p:cNvSpPr>
          <p:nvPr/>
        </p:nvSpPr>
        <p:spPr bwMode="auto">
          <a:xfrm>
            <a:off x="1856581" y="5695950"/>
            <a:ext cx="360363" cy="863600"/>
          </a:xfrm>
          <a:custGeom>
            <a:avLst/>
            <a:gdLst>
              <a:gd name="T0" fmla="*/ 0 w 227"/>
              <a:gd name="T1" fmla="*/ 0 h 544"/>
              <a:gd name="T2" fmla="*/ 2147483647 w 227"/>
              <a:gd name="T3" fmla="*/ 2147483647 h 544"/>
              <a:gd name="T4" fmla="*/ 0 w 227"/>
              <a:gd name="T5" fmla="*/ 2147483647 h 544"/>
              <a:gd name="T6" fmla="*/ 0 60000 65536"/>
              <a:gd name="T7" fmla="*/ 0 60000 65536"/>
              <a:gd name="T8" fmla="*/ 0 60000 65536"/>
              <a:gd name="T9" fmla="*/ 0 w 227"/>
              <a:gd name="T10" fmla="*/ 0 h 544"/>
              <a:gd name="T11" fmla="*/ 227 w 227"/>
              <a:gd name="T12" fmla="*/ 544 h 544"/>
            </a:gdLst>
            <a:ahLst/>
            <a:cxnLst>
              <a:cxn ang="T6">
                <a:pos x="T0" y="T1"/>
              </a:cxn>
              <a:cxn ang="T7">
                <a:pos x="T2" y="T3"/>
              </a:cxn>
              <a:cxn ang="T8">
                <a:pos x="T4" y="T5"/>
              </a:cxn>
            </a:cxnLst>
            <a:rect l="T9" t="T10" r="T11" b="T12"/>
            <a:pathLst>
              <a:path w="227" h="544">
                <a:moveTo>
                  <a:pt x="0" y="0"/>
                </a:moveTo>
                <a:cubicBezTo>
                  <a:pt x="113" y="90"/>
                  <a:pt x="227" y="181"/>
                  <a:pt x="227" y="272"/>
                </a:cubicBezTo>
                <a:cubicBezTo>
                  <a:pt x="227" y="363"/>
                  <a:pt x="38" y="499"/>
                  <a:pt x="0" y="544"/>
                </a:cubicBezTo>
              </a:path>
            </a:pathLst>
          </a:custGeom>
          <a:noFill/>
          <a:ln w="63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7" name="Text Box 27">
            <a:extLst>
              <a:ext uri="{FF2B5EF4-FFF2-40B4-BE49-F238E27FC236}">
                <a16:creationId xmlns:a16="http://schemas.microsoft.com/office/drawing/2014/main" id="{C913B88A-2A0D-478F-9277-67E02C8807E3}"/>
              </a:ext>
            </a:extLst>
          </p:cNvPr>
          <p:cNvSpPr txBox="1">
            <a:spLocks noChangeArrowheads="1"/>
          </p:cNvSpPr>
          <p:nvPr/>
        </p:nvSpPr>
        <p:spPr bwMode="auto">
          <a:xfrm>
            <a:off x="1477169" y="6003925"/>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t</a:t>
            </a:r>
          </a:p>
        </p:txBody>
      </p:sp>
    </p:spTree>
    <p:extLst>
      <p:ext uri="{BB962C8B-B14F-4D97-AF65-F5344CB8AC3E}">
        <p14:creationId xmlns:p14="http://schemas.microsoft.com/office/powerpoint/2010/main" val="304962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B605D-A4DA-4349-B747-A529A5F8682E}"/>
              </a:ext>
            </a:extLst>
          </p:cNvPr>
          <p:cNvSpPr>
            <a:spLocks noGrp="1"/>
          </p:cNvSpPr>
          <p:nvPr>
            <p:ph type="title"/>
          </p:nvPr>
        </p:nvSpPr>
        <p:spPr/>
        <p:txBody>
          <a:bodyPr/>
          <a:lstStyle/>
          <a:p>
            <a:r>
              <a:rPr lang="zh-CN" altLang="en-US" dirty="0"/>
              <a:t>贪心算法特点</a:t>
            </a:r>
          </a:p>
        </p:txBody>
      </p:sp>
      <p:sp>
        <p:nvSpPr>
          <p:cNvPr id="3" name="内容占位符 2">
            <a:extLst>
              <a:ext uri="{FF2B5EF4-FFF2-40B4-BE49-F238E27FC236}">
                <a16:creationId xmlns:a16="http://schemas.microsoft.com/office/drawing/2014/main" id="{6CE6D187-9CB1-41F8-9A11-5307F57E3AB4}"/>
              </a:ext>
            </a:extLst>
          </p:cNvPr>
          <p:cNvSpPr>
            <a:spLocks noGrp="1"/>
          </p:cNvSpPr>
          <p:nvPr>
            <p:ph idx="1"/>
          </p:nvPr>
        </p:nvSpPr>
        <p:spPr>
          <a:xfrm>
            <a:off x="123432" y="764364"/>
            <a:ext cx="8897136" cy="5892855"/>
          </a:xfrm>
        </p:spPr>
        <p:txBody>
          <a:bodyPr>
            <a:normAutofit/>
          </a:bodyPr>
          <a:lstStyle/>
          <a:p>
            <a:pPr>
              <a:lnSpc>
                <a:spcPct val="110000"/>
              </a:lnSpc>
            </a:pPr>
            <a:r>
              <a:rPr lang="zh-CN" altLang="en-US" dirty="0">
                <a:solidFill>
                  <a:srgbClr val="000000"/>
                </a:solidFill>
              </a:rPr>
              <a:t>希望</a:t>
            </a:r>
            <a:endParaRPr lang="en-US" altLang="zh-CN" dirty="0">
              <a:solidFill>
                <a:srgbClr val="000000"/>
              </a:solidFill>
            </a:endParaRPr>
          </a:p>
          <a:p>
            <a:pPr lvl="1">
              <a:lnSpc>
                <a:spcPct val="110000"/>
              </a:lnSpc>
            </a:pPr>
            <a:r>
              <a:rPr lang="zh-CN" altLang="en-US" dirty="0">
                <a:solidFill>
                  <a:srgbClr val="000000"/>
                </a:solidFill>
              </a:rPr>
              <a:t>贪心算法得到的最终结果是整体最优的</a:t>
            </a:r>
            <a:endParaRPr lang="en-US" altLang="zh-CN" dirty="0">
              <a:solidFill>
                <a:srgbClr val="000000"/>
              </a:solidFill>
            </a:endParaRPr>
          </a:p>
          <a:p>
            <a:pPr lvl="2">
              <a:lnSpc>
                <a:spcPct val="110000"/>
              </a:lnSpc>
            </a:pPr>
            <a:r>
              <a:rPr lang="zh-CN" altLang="en-US" dirty="0">
                <a:solidFill>
                  <a:srgbClr val="000000"/>
                </a:solidFill>
              </a:rPr>
              <a:t>依赖于问题本身性质</a:t>
            </a:r>
            <a:r>
              <a:rPr lang="en-US" altLang="zh-CN" dirty="0">
                <a:solidFill>
                  <a:srgbClr val="000000"/>
                </a:solidFill>
              </a:rPr>
              <a:t>——</a:t>
            </a:r>
            <a:r>
              <a:rPr lang="zh-CN" altLang="en-US" dirty="0">
                <a:solidFill>
                  <a:srgbClr val="000000"/>
                </a:solidFill>
              </a:rPr>
              <a:t>贪心选择性质</a:t>
            </a:r>
            <a:endParaRPr lang="en-US" altLang="zh-CN" dirty="0">
              <a:solidFill>
                <a:srgbClr val="000000"/>
              </a:solidFill>
            </a:endParaRPr>
          </a:p>
          <a:p>
            <a:pPr>
              <a:lnSpc>
                <a:spcPct val="110000"/>
              </a:lnSpc>
            </a:pPr>
            <a:endParaRPr lang="en-US" altLang="zh-CN" dirty="0">
              <a:solidFill>
                <a:srgbClr val="000000"/>
              </a:solidFill>
            </a:endParaRPr>
          </a:p>
          <a:p>
            <a:pPr>
              <a:lnSpc>
                <a:spcPct val="110000"/>
              </a:lnSpc>
            </a:pPr>
            <a:r>
              <a:rPr lang="zh-CN" altLang="en-US" dirty="0">
                <a:solidFill>
                  <a:srgbClr val="000000"/>
                </a:solidFill>
              </a:rPr>
              <a:t>虽然贪心算法从原理上不能保证对</a:t>
            </a:r>
            <a:r>
              <a:rPr lang="zh-CN" altLang="en-US" dirty="0">
                <a:solidFill>
                  <a:srgbClr val="FF0000"/>
                </a:solidFill>
              </a:rPr>
              <a:t>所有</a:t>
            </a:r>
            <a:r>
              <a:rPr lang="zh-CN" altLang="en-US" dirty="0">
                <a:solidFill>
                  <a:srgbClr val="000000"/>
                </a:solidFill>
              </a:rPr>
              <a:t>问题都得到整体最优解，但贪心算法</a:t>
            </a:r>
            <a:endParaRPr lang="en-US" altLang="zh-CN" dirty="0">
              <a:solidFill>
                <a:srgbClr val="000000"/>
              </a:solidFill>
            </a:endParaRPr>
          </a:p>
          <a:p>
            <a:pPr lvl="1">
              <a:lnSpc>
                <a:spcPct val="110000"/>
              </a:lnSpc>
            </a:pPr>
            <a:r>
              <a:rPr lang="zh-CN" altLang="en-US" dirty="0">
                <a:solidFill>
                  <a:srgbClr val="000000"/>
                </a:solidFill>
              </a:rPr>
              <a:t>对</a:t>
            </a:r>
            <a:r>
              <a:rPr lang="zh-CN" altLang="en-US" dirty="0">
                <a:solidFill>
                  <a:srgbClr val="FF0000"/>
                </a:solidFill>
              </a:rPr>
              <a:t>一些</a:t>
            </a:r>
            <a:r>
              <a:rPr lang="zh-CN" altLang="en-US" dirty="0">
                <a:solidFill>
                  <a:srgbClr val="000000"/>
                </a:solidFill>
              </a:rPr>
              <a:t>问题能产生全局最优解，如单源最短路经问题，最小生成树问题等；</a:t>
            </a:r>
            <a:endParaRPr lang="en-US" altLang="zh-CN" dirty="0">
              <a:solidFill>
                <a:srgbClr val="000000"/>
              </a:solidFill>
            </a:endParaRPr>
          </a:p>
          <a:p>
            <a:pPr lvl="1">
              <a:lnSpc>
                <a:spcPct val="110000"/>
              </a:lnSpc>
            </a:pPr>
            <a:r>
              <a:rPr lang="zh-CN" altLang="en-US" dirty="0">
                <a:solidFill>
                  <a:srgbClr val="000000"/>
                </a:solidFill>
              </a:rPr>
              <a:t>对</a:t>
            </a:r>
            <a:r>
              <a:rPr lang="zh-CN" altLang="en-US" dirty="0">
                <a:solidFill>
                  <a:srgbClr val="FF0000"/>
                </a:solidFill>
              </a:rPr>
              <a:t>某些</a:t>
            </a:r>
            <a:r>
              <a:rPr lang="zh-CN" altLang="en-US" dirty="0">
                <a:solidFill>
                  <a:srgbClr val="000000"/>
                </a:solidFill>
              </a:rPr>
              <a:t>问题，即使贪心算法不能得到整体最优解，其最终结果却是最优解的很好近似，</a:t>
            </a:r>
            <a:r>
              <a:rPr lang="zh-CN" altLang="en-US" dirty="0">
                <a:solidFill>
                  <a:srgbClr val="CC0000"/>
                </a:solidFill>
              </a:rPr>
              <a:t>同时降低了算法复杂性！！</a:t>
            </a:r>
            <a:endParaRPr lang="en-US" altLang="zh-CN" dirty="0">
              <a:solidFill>
                <a:srgbClr val="CC0000"/>
              </a:solidFill>
            </a:endParaRPr>
          </a:p>
          <a:p>
            <a:pPr>
              <a:lnSpc>
                <a:spcPct val="110000"/>
              </a:lnSpc>
            </a:pPr>
            <a:r>
              <a:rPr lang="en-US" altLang="zh-CN" dirty="0" err="1"/>
              <a:t>E.g</a:t>
            </a:r>
            <a:r>
              <a:rPr lang="en-US" altLang="zh-CN" dirty="0"/>
              <a:t> </a:t>
            </a:r>
            <a:r>
              <a:rPr lang="zh-CN" altLang="en-US" dirty="0"/>
              <a:t>平面凸多边形的自上而下分治三角剖分</a:t>
            </a:r>
            <a:endParaRPr lang="en-US" altLang="zh-CN" dirty="0"/>
          </a:p>
          <a:p>
            <a:pPr lvl="1">
              <a:lnSpc>
                <a:spcPct val="110000"/>
              </a:lnSpc>
            </a:pPr>
            <a:r>
              <a:rPr lang="zh-CN" altLang="en-US" dirty="0"/>
              <a:t>根据启发式信息选取</a:t>
            </a:r>
            <a:r>
              <a:rPr lang="en-US" altLang="zh-CN" dirty="0"/>
              <a:t>K</a:t>
            </a:r>
            <a:r>
              <a:rPr lang="zh-CN" altLang="en-US" dirty="0"/>
              <a:t>个候选断点，从中比较选取断点</a:t>
            </a:r>
            <a:r>
              <a:rPr lang="en-US" altLang="zh-CN" dirty="0" err="1"/>
              <a:t>v</a:t>
            </a:r>
            <a:r>
              <a:rPr lang="en-US" altLang="zh-CN" baseline="-25000" dirty="0" err="1"/>
              <a:t>k</a:t>
            </a:r>
            <a:r>
              <a:rPr lang="zh-CN" altLang="en-US" dirty="0"/>
              <a:t>：选取使</a:t>
            </a:r>
            <a:r>
              <a:rPr lang="en-US" altLang="zh-CN" dirty="0" err="1"/>
              <a:t>sumweight</a:t>
            </a:r>
            <a:r>
              <a:rPr lang="en-US" altLang="zh-CN" dirty="0"/>
              <a:t>(v</a:t>
            </a:r>
            <a:r>
              <a:rPr lang="en-US" altLang="zh-CN" baseline="-25000" dirty="0"/>
              <a:t>0</a:t>
            </a:r>
            <a:r>
              <a:rPr lang="en-US" altLang="zh-CN" dirty="0"/>
              <a:t>, </a:t>
            </a:r>
            <a:r>
              <a:rPr lang="en-US" altLang="zh-CN" dirty="0" err="1"/>
              <a:t>v</a:t>
            </a:r>
            <a:r>
              <a:rPr lang="en-US" altLang="zh-CN" baseline="-25000" dirty="0" err="1"/>
              <a:t>k</a:t>
            </a:r>
            <a:r>
              <a:rPr lang="en-US" altLang="zh-CN" dirty="0"/>
              <a:t>) + </a:t>
            </a:r>
            <a:r>
              <a:rPr lang="en-US" altLang="zh-CN" dirty="0" err="1"/>
              <a:t>sumweight</a:t>
            </a:r>
            <a:r>
              <a:rPr lang="en-US" altLang="zh-CN" dirty="0"/>
              <a:t>(</a:t>
            </a:r>
            <a:r>
              <a:rPr lang="en-US" altLang="zh-CN" dirty="0" err="1"/>
              <a:t>v</a:t>
            </a:r>
            <a:r>
              <a:rPr lang="en-US" altLang="zh-CN" baseline="-25000" dirty="0" err="1"/>
              <a:t>k</a:t>
            </a:r>
            <a:r>
              <a:rPr lang="en-US" altLang="zh-CN" dirty="0" err="1"/>
              <a:t>,v</a:t>
            </a:r>
            <a:r>
              <a:rPr lang="en-US" altLang="zh-CN" baseline="-25000" dirty="0" err="1"/>
              <a:t>n</a:t>
            </a:r>
            <a:r>
              <a:rPr lang="en-US" altLang="zh-CN" dirty="0"/>
              <a:t>) </a:t>
            </a:r>
            <a:r>
              <a:rPr lang="zh-CN" altLang="en-US" dirty="0"/>
              <a:t>最小的</a:t>
            </a:r>
            <a:r>
              <a:rPr lang="en-US" altLang="zh-CN" dirty="0" err="1"/>
              <a:t>v</a:t>
            </a:r>
            <a:r>
              <a:rPr lang="en-US" altLang="zh-CN" baseline="-25000" dirty="0" err="1"/>
              <a:t>k</a:t>
            </a:r>
            <a:endParaRPr lang="zh-CN" altLang="en-US" dirty="0"/>
          </a:p>
          <a:p>
            <a:endParaRPr lang="zh-CN" altLang="en-US" dirty="0"/>
          </a:p>
        </p:txBody>
      </p:sp>
      <p:sp>
        <p:nvSpPr>
          <p:cNvPr id="4" name="日期占位符 3">
            <a:extLst>
              <a:ext uri="{FF2B5EF4-FFF2-40B4-BE49-F238E27FC236}">
                <a16:creationId xmlns:a16="http://schemas.microsoft.com/office/drawing/2014/main" id="{2FE6308B-F0DC-46B8-9614-AB6DD8CA01C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49E2ECE0-8C49-42BC-8552-5990002746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E2C853-FC25-49DA-8BAF-277A2F10981C}"/>
              </a:ext>
            </a:extLst>
          </p:cNvPr>
          <p:cNvSpPr>
            <a:spLocks noGrp="1"/>
          </p:cNvSpPr>
          <p:nvPr>
            <p:ph type="sldNum" sz="quarter" idx="12"/>
          </p:nvPr>
        </p:nvSpPr>
        <p:spPr/>
        <p:txBody>
          <a:bodyPr/>
          <a:lstStyle/>
          <a:p>
            <a:fld id="{EEA58A3B-43CE-4AA0-90B5-EB47AFAFEB34}" type="slidenum">
              <a:rPr lang="zh-CN" altLang="en-US" smtClean="0"/>
              <a:pPr/>
              <a:t>14</a:t>
            </a:fld>
            <a:endParaRPr lang="zh-CN" altLang="en-US" dirty="0"/>
          </a:p>
        </p:txBody>
      </p:sp>
    </p:spTree>
    <p:extLst>
      <p:ext uri="{BB962C8B-B14F-4D97-AF65-F5344CB8AC3E}">
        <p14:creationId xmlns:p14="http://schemas.microsoft.com/office/powerpoint/2010/main" val="407489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53BF6-F0FA-4C48-934B-BB1551530C79}"/>
              </a:ext>
            </a:extLst>
          </p:cNvPr>
          <p:cNvSpPr>
            <a:spLocks noGrp="1"/>
          </p:cNvSpPr>
          <p:nvPr>
            <p:ph type="title"/>
          </p:nvPr>
        </p:nvSpPr>
        <p:spPr/>
        <p:txBody>
          <a:bodyPr/>
          <a:lstStyle/>
          <a:p>
            <a:r>
              <a:rPr lang="en-US" altLang="zh-CN" dirty="0"/>
              <a:t>7.2</a:t>
            </a:r>
            <a:r>
              <a:rPr lang="zh-CN" altLang="en-US" sz="2800" dirty="0"/>
              <a:t>贪心算法要素和步骤</a:t>
            </a:r>
            <a:endParaRPr lang="zh-CN" altLang="en-US" dirty="0"/>
          </a:p>
        </p:txBody>
      </p:sp>
      <p:sp>
        <p:nvSpPr>
          <p:cNvPr id="3" name="内容占位符 2">
            <a:extLst>
              <a:ext uri="{FF2B5EF4-FFF2-40B4-BE49-F238E27FC236}">
                <a16:creationId xmlns:a16="http://schemas.microsoft.com/office/drawing/2014/main" id="{B8CAE5EB-DB8A-49CB-B53C-459D88E676F9}"/>
              </a:ext>
            </a:extLst>
          </p:cNvPr>
          <p:cNvSpPr>
            <a:spLocks noGrp="1"/>
          </p:cNvSpPr>
          <p:nvPr>
            <p:ph idx="1"/>
          </p:nvPr>
        </p:nvSpPr>
        <p:spPr>
          <a:xfrm>
            <a:off x="123432" y="764364"/>
            <a:ext cx="8897136" cy="5957112"/>
          </a:xfrm>
        </p:spPr>
        <p:txBody>
          <a:bodyPr>
            <a:noAutofit/>
          </a:bodyPr>
          <a:lstStyle/>
          <a:p>
            <a:pPr marL="0" indent="0">
              <a:buNone/>
            </a:pPr>
            <a:r>
              <a:rPr lang="zh-CN" altLang="en-US" dirty="0"/>
              <a:t>贪心算法的要素包括以下几部分</a:t>
            </a:r>
            <a:endParaRPr lang="en-US" altLang="zh-CN" dirty="0"/>
          </a:p>
          <a:p>
            <a:r>
              <a:rPr lang="en-US" altLang="zh-CN" dirty="0"/>
              <a:t>1. </a:t>
            </a:r>
            <a:r>
              <a:rPr lang="zh-CN" altLang="en-US" dirty="0"/>
              <a:t>作为问题输入的候选集合</a:t>
            </a:r>
            <a:r>
              <a:rPr lang="en-US" altLang="zh-CN" dirty="0"/>
              <a:t>C</a:t>
            </a:r>
            <a:r>
              <a:rPr lang="zh-CN" altLang="en-US" dirty="0"/>
              <a:t>，据此构造问题的可行解</a:t>
            </a:r>
            <a:endParaRPr lang="en-US" altLang="zh-CN" dirty="0"/>
          </a:p>
          <a:p>
            <a:pPr lvl="1"/>
            <a:r>
              <a:rPr lang="en-US" altLang="zh-CN" dirty="0"/>
              <a:t>e.g. Available=(n</a:t>
            </a:r>
            <a:r>
              <a:rPr lang="en-US" altLang="zh-CN" baseline="-25000" dirty="0"/>
              <a:t>5</a:t>
            </a:r>
            <a:r>
              <a:rPr lang="zh-CN" altLang="en-US" baseline="-25000" dirty="0"/>
              <a:t>元</a:t>
            </a:r>
            <a:r>
              <a:rPr lang="en-US" altLang="zh-CN" dirty="0"/>
              <a:t>, n</a:t>
            </a:r>
            <a:r>
              <a:rPr lang="en-US" altLang="zh-CN" baseline="-25000" dirty="0"/>
              <a:t>2</a:t>
            </a:r>
            <a:r>
              <a:rPr lang="zh-CN" altLang="en-US" baseline="-25000" dirty="0"/>
              <a:t>元</a:t>
            </a:r>
            <a:r>
              <a:rPr lang="en-US" altLang="zh-CN" dirty="0"/>
              <a:t>, n</a:t>
            </a:r>
            <a:r>
              <a:rPr lang="en-US" altLang="zh-CN" baseline="-25000" dirty="0"/>
              <a:t>1</a:t>
            </a:r>
            <a:r>
              <a:rPr lang="zh-CN" altLang="en-US" baseline="-25000" dirty="0"/>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a:t>
            </a:r>
          </a:p>
          <a:p>
            <a:pPr marL="609600" indent="-609600" eaLnBrk="1" hangingPunct="1">
              <a:buFontTx/>
              <a:buNone/>
            </a:pPr>
            <a:r>
              <a:rPr lang="en-US" altLang="zh-CN" dirty="0"/>
              <a:t>                               =(2,       2,     4,     4,    4,     4)</a:t>
            </a:r>
          </a:p>
          <a:p>
            <a:r>
              <a:rPr lang="en-US" altLang="zh-CN" dirty="0"/>
              <a:t>2. </a:t>
            </a:r>
            <a:r>
              <a:rPr lang="zh-CN" altLang="en-US" dirty="0"/>
              <a:t>由部分解、可行解组成的解集合</a:t>
            </a:r>
            <a:r>
              <a:rPr lang="en-US" altLang="zh-CN" dirty="0"/>
              <a:t>S={X}</a:t>
            </a:r>
          </a:p>
          <a:p>
            <a:pPr lvl="1"/>
            <a:r>
              <a:rPr lang="en-US" altLang="zh-CN" dirty="0"/>
              <a:t>e.g.    </a:t>
            </a:r>
            <a:r>
              <a:rPr lang="zh-CN" altLang="en-US" dirty="0"/>
              <a:t>对</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r>
              <a:rPr lang="en-US" altLang="zh-CN" dirty="0"/>
              <a:t>S</a:t>
            </a:r>
            <a:r>
              <a:rPr lang="zh-CN" altLang="en-US" dirty="0"/>
              <a:t>包括：</a:t>
            </a:r>
          </a:p>
          <a:p>
            <a:pPr marL="609600" indent="-609600" eaLnBrk="1" hangingPunct="1">
              <a:lnSpc>
                <a:spcPct val="100000"/>
              </a:lnSpc>
              <a:buFontTx/>
              <a:buNone/>
            </a:pPr>
            <a:r>
              <a:rPr lang="zh-CN" altLang="en-US" dirty="0"/>
              <a:t>                    </a:t>
            </a:r>
            <a:r>
              <a:rPr lang="en-US" altLang="zh-CN" dirty="0"/>
              <a:t>(  ?,    ?  ,   ?,    ?,     ?,     ? )</a:t>
            </a:r>
          </a:p>
          <a:p>
            <a:pPr marL="609600" indent="-609600" eaLnBrk="1" hangingPunct="1">
              <a:lnSpc>
                <a:spcPct val="100000"/>
              </a:lnSpc>
              <a:buFontTx/>
              <a:buNone/>
            </a:pPr>
            <a:r>
              <a:rPr lang="en-US" altLang="zh-CN" dirty="0"/>
              <a:t>                    ( </a:t>
            </a:r>
            <a:r>
              <a:rPr lang="en-US" altLang="zh-CN" dirty="0">
                <a:solidFill>
                  <a:srgbClr val="FF0000"/>
                </a:solidFill>
              </a:rPr>
              <a:t>0</a:t>
            </a:r>
            <a:r>
              <a:rPr lang="en-US" altLang="zh-CN" dirty="0"/>
              <a:t>,     ?,     ?,     ?,     ?      ?)</a:t>
            </a:r>
          </a:p>
          <a:p>
            <a:pPr marL="609600" indent="-609600" eaLnBrk="1" hangingPunct="1">
              <a:lnSpc>
                <a:spcPct val="100000"/>
              </a:lnSpc>
              <a:buFontTx/>
              <a:buNone/>
            </a:pPr>
            <a:r>
              <a:rPr lang="en-US" altLang="zh-CN" dirty="0"/>
              <a:t>                    ( 0,     </a:t>
            </a:r>
            <a:r>
              <a:rPr lang="en-US" altLang="zh-CN" dirty="0">
                <a:solidFill>
                  <a:srgbClr val="FF0000"/>
                </a:solidFill>
              </a:rPr>
              <a:t>2</a:t>
            </a:r>
            <a:r>
              <a:rPr lang="en-US" altLang="zh-CN" dirty="0"/>
              <a:t>,     ?,     ?,     ?      ?)</a:t>
            </a:r>
          </a:p>
          <a:p>
            <a:pPr marL="609600" indent="-609600" eaLnBrk="1" hangingPunct="1">
              <a:lnSpc>
                <a:spcPct val="100000"/>
              </a:lnSpc>
              <a:buFontTx/>
              <a:buNone/>
            </a:pPr>
            <a:r>
              <a:rPr lang="en-US" altLang="zh-CN" dirty="0"/>
              <a:t>                    ( 0,     2,     </a:t>
            </a:r>
            <a:r>
              <a:rPr lang="en-US" altLang="zh-CN" dirty="0">
                <a:solidFill>
                  <a:srgbClr val="FF0000"/>
                </a:solidFill>
              </a:rPr>
              <a:t>0</a:t>
            </a:r>
            <a:r>
              <a:rPr lang="en-US" altLang="zh-CN" dirty="0"/>
              <a:t>,     ?,     ?      ?)</a:t>
            </a:r>
          </a:p>
          <a:p>
            <a:pPr marL="609600" indent="-609600" eaLnBrk="1" hangingPunct="1">
              <a:lnSpc>
                <a:spcPct val="100000"/>
              </a:lnSpc>
              <a:buFontTx/>
              <a:buNone/>
            </a:pPr>
            <a:r>
              <a:rPr lang="en-US" altLang="zh-CN" dirty="0"/>
              <a:t>                    ( 0,     2,     0,     </a:t>
            </a:r>
            <a:r>
              <a:rPr lang="en-US" altLang="zh-CN" dirty="0">
                <a:solidFill>
                  <a:srgbClr val="FF0000"/>
                </a:solidFill>
              </a:rPr>
              <a:t>1</a:t>
            </a:r>
            <a:r>
              <a:rPr lang="en-US" altLang="zh-CN" dirty="0"/>
              <a:t>,     ?      ?)</a:t>
            </a:r>
          </a:p>
          <a:p>
            <a:pPr marL="609600" indent="-609600" eaLnBrk="1" hangingPunct="1">
              <a:lnSpc>
                <a:spcPct val="100000"/>
              </a:lnSpc>
              <a:buFontTx/>
              <a:buNone/>
            </a:pPr>
            <a:r>
              <a:rPr lang="en-US" altLang="zh-CN" dirty="0"/>
              <a:t>                    ( 0,     2,     0,     1,     </a:t>
            </a:r>
            <a:r>
              <a:rPr lang="en-US" altLang="zh-CN" dirty="0">
                <a:solidFill>
                  <a:srgbClr val="FF0000"/>
                </a:solidFill>
              </a:rPr>
              <a:t>0</a:t>
            </a:r>
            <a:r>
              <a:rPr lang="en-US" altLang="zh-CN" dirty="0"/>
              <a:t>      ?)</a:t>
            </a:r>
          </a:p>
          <a:p>
            <a:pPr marL="609600" indent="-609600" eaLnBrk="1" hangingPunct="1">
              <a:lnSpc>
                <a:spcPct val="100000"/>
              </a:lnSpc>
              <a:buFontTx/>
              <a:buNone/>
            </a:pPr>
            <a:r>
              <a:rPr lang="en-US" altLang="zh-CN" dirty="0"/>
              <a:t>                    ( 0,     2,     0,     1,     0      </a:t>
            </a:r>
            <a:r>
              <a:rPr lang="en-US" altLang="zh-CN" dirty="0">
                <a:solidFill>
                  <a:srgbClr val="FF0000"/>
                </a:solidFill>
              </a:rPr>
              <a:t>1</a:t>
            </a:r>
            <a:r>
              <a:rPr lang="en-US" altLang="zh-CN" dirty="0"/>
              <a:t>)</a:t>
            </a:r>
            <a:endParaRPr lang="zh-CN" altLang="en-US" dirty="0"/>
          </a:p>
        </p:txBody>
      </p:sp>
      <p:sp>
        <p:nvSpPr>
          <p:cNvPr id="4" name="日期占位符 3">
            <a:extLst>
              <a:ext uri="{FF2B5EF4-FFF2-40B4-BE49-F238E27FC236}">
                <a16:creationId xmlns:a16="http://schemas.microsoft.com/office/drawing/2014/main" id="{13EECDBC-7158-45A7-8714-D6900AEF9E52}"/>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A1F420B5-4883-4FD8-9BA4-67B530AE3C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5D6C77-A02B-469A-8289-A56C4011DC88}"/>
              </a:ext>
            </a:extLst>
          </p:cNvPr>
          <p:cNvSpPr>
            <a:spLocks noGrp="1"/>
          </p:cNvSpPr>
          <p:nvPr>
            <p:ph type="sldNum" sz="quarter" idx="12"/>
          </p:nvPr>
        </p:nvSpPr>
        <p:spPr/>
        <p:txBody>
          <a:bodyPr/>
          <a:lstStyle/>
          <a:p>
            <a:fld id="{EEA58A3B-43CE-4AA0-90B5-EB47AFAFEB34}" type="slidenum">
              <a:rPr lang="zh-CN" altLang="en-US" smtClean="0"/>
              <a:pPr/>
              <a:t>15</a:t>
            </a:fld>
            <a:endParaRPr lang="zh-CN" altLang="en-US" dirty="0"/>
          </a:p>
        </p:txBody>
      </p:sp>
    </p:spTree>
    <p:extLst>
      <p:ext uri="{BB962C8B-B14F-4D97-AF65-F5344CB8AC3E}">
        <p14:creationId xmlns:p14="http://schemas.microsoft.com/office/powerpoint/2010/main" val="282118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83E10-58A1-44F7-B3F0-38E6E2AA9BAC}"/>
              </a:ext>
            </a:extLst>
          </p:cNvPr>
          <p:cNvSpPr>
            <a:spLocks noGrp="1"/>
          </p:cNvSpPr>
          <p:nvPr>
            <p:ph type="title"/>
          </p:nvPr>
        </p:nvSpPr>
        <p:spPr/>
        <p:txBody>
          <a:bodyPr/>
          <a:lstStyle/>
          <a:p>
            <a:r>
              <a:rPr lang="zh-CN" altLang="en-US" sz="2800" dirty="0"/>
              <a:t>贪心算法要素</a:t>
            </a:r>
            <a:endParaRPr lang="zh-CN" altLang="en-US" dirty="0"/>
          </a:p>
        </p:txBody>
      </p:sp>
      <p:sp>
        <p:nvSpPr>
          <p:cNvPr id="3" name="内容占位符 2">
            <a:extLst>
              <a:ext uri="{FF2B5EF4-FFF2-40B4-BE49-F238E27FC236}">
                <a16:creationId xmlns:a16="http://schemas.microsoft.com/office/drawing/2014/main" id="{716C95C9-70DD-459D-B98B-9CCC90B4CAC0}"/>
              </a:ext>
            </a:extLst>
          </p:cNvPr>
          <p:cNvSpPr>
            <a:spLocks noGrp="1"/>
          </p:cNvSpPr>
          <p:nvPr>
            <p:ph idx="1"/>
          </p:nvPr>
        </p:nvSpPr>
        <p:spPr/>
        <p:txBody>
          <a:bodyPr/>
          <a:lstStyle/>
          <a:p>
            <a:pPr>
              <a:lnSpc>
                <a:spcPct val="110000"/>
              </a:lnSpc>
            </a:pPr>
            <a:r>
              <a:rPr lang="en-US" altLang="zh-CN" sz="2400" dirty="0"/>
              <a:t>3. </a:t>
            </a:r>
            <a:r>
              <a:rPr lang="zh-CN" altLang="en-US" sz="2400" dirty="0"/>
              <a:t>解决函数</a:t>
            </a:r>
            <a:r>
              <a:rPr lang="en-US" altLang="zh-CN" sz="2400" dirty="0"/>
              <a:t>solution</a:t>
            </a:r>
            <a:r>
              <a:rPr lang="zh-CN" altLang="en-US" sz="2400" dirty="0"/>
              <a:t>，检查解集合</a:t>
            </a:r>
            <a:r>
              <a:rPr lang="en-US" altLang="zh-CN" sz="2400" dirty="0"/>
              <a:t>S</a:t>
            </a:r>
            <a:r>
              <a:rPr lang="zh-CN" altLang="en-US" sz="2400" dirty="0"/>
              <a:t>中的局部解是否构成完整的问题解</a:t>
            </a:r>
            <a:endParaRPr lang="en-US" altLang="zh-CN" sz="2400" dirty="0"/>
          </a:p>
          <a:p>
            <a:pPr lvl="1">
              <a:lnSpc>
                <a:spcPct val="110000"/>
              </a:lnSpc>
            </a:pPr>
            <a:r>
              <a:rPr lang="en-US" altLang="zh-CN" dirty="0"/>
              <a:t>e.g. </a:t>
            </a:r>
            <a:r>
              <a:rPr lang="zh-CN" altLang="en-US" dirty="0"/>
              <a:t>对</a:t>
            </a:r>
            <a:r>
              <a:rPr lang="en-US" altLang="zh-CN" dirty="0"/>
              <a:t>S</a:t>
            </a:r>
            <a:r>
              <a:rPr lang="zh-CN" altLang="en-US" dirty="0"/>
              <a:t>中的</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p>
          <a:p>
            <a:pPr eaLnBrk="1" hangingPunct="1">
              <a:lnSpc>
                <a:spcPct val="110000"/>
              </a:lnSpc>
              <a:buFontTx/>
              <a:buNone/>
            </a:pPr>
            <a:r>
              <a:rPr lang="zh-CN" altLang="en-US" sz="2400" dirty="0"/>
              <a:t>            </a:t>
            </a:r>
            <a:r>
              <a:rPr lang="en-US" altLang="zh-CN" sz="2400" dirty="0"/>
              <a:t>5*x</a:t>
            </a:r>
            <a:r>
              <a:rPr lang="en-US" altLang="zh-CN" sz="2400" baseline="-25000" dirty="0"/>
              <a:t>5</a:t>
            </a:r>
            <a:r>
              <a:rPr lang="zh-CN" altLang="en-US" sz="2400" baseline="-25000" dirty="0"/>
              <a:t>元</a:t>
            </a:r>
            <a:r>
              <a:rPr lang="zh-CN" altLang="en-US" sz="2400" dirty="0"/>
              <a:t> </a:t>
            </a:r>
            <a:r>
              <a:rPr lang="en-US" altLang="zh-CN" sz="2400" dirty="0"/>
              <a:t>+ 2* x</a:t>
            </a:r>
            <a:r>
              <a:rPr lang="en-US" altLang="zh-CN" sz="2400" baseline="-25000" dirty="0"/>
              <a:t>2</a:t>
            </a:r>
            <a:r>
              <a:rPr lang="zh-CN" altLang="en-US" sz="2400" baseline="-25000" dirty="0"/>
              <a:t>元</a:t>
            </a:r>
            <a:r>
              <a:rPr lang="en-US" altLang="zh-CN" sz="2400" dirty="0"/>
              <a:t> + 1*x</a:t>
            </a:r>
            <a:r>
              <a:rPr lang="en-US" altLang="zh-CN" sz="2400" baseline="-25000" dirty="0"/>
              <a:t>1</a:t>
            </a:r>
            <a:r>
              <a:rPr lang="zh-CN" altLang="en-US" sz="2400" baseline="-25000" dirty="0"/>
              <a:t>元</a:t>
            </a:r>
            <a:r>
              <a:rPr lang="zh-CN" altLang="en-US" sz="2400" dirty="0"/>
              <a:t> </a:t>
            </a:r>
            <a:r>
              <a:rPr lang="en-US" altLang="zh-CN" sz="2400" dirty="0"/>
              <a:t>+ </a:t>
            </a:r>
          </a:p>
          <a:p>
            <a:pPr eaLnBrk="1" hangingPunct="1">
              <a:lnSpc>
                <a:spcPct val="110000"/>
              </a:lnSpc>
              <a:buFontTx/>
              <a:buNone/>
            </a:pPr>
            <a:r>
              <a:rPr lang="en-US" altLang="zh-CN" sz="2400" dirty="0"/>
              <a:t>            0.5* x</a:t>
            </a:r>
            <a:r>
              <a:rPr lang="en-US" altLang="zh-CN" sz="2400" baseline="-25000" dirty="0"/>
              <a:t>5</a:t>
            </a:r>
            <a:r>
              <a:rPr lang="zh-CN" altLang="en-US" sz="2400" baseline="-25000" dirty="0"/>
              <a:t>角</a:t>
            </a:r>
            <a:r>
              <a:rPr lang="zh-CN" altLang="en-US" sz="2400" dirty="0"/>
              <a:t> </a:t>
            </a:r>
            <a:r>
              <a:rPr lang="en-US" altLang="zh-CN" sz="2400" dirty="0"/>
              <a:t>+ 0.2*x</a:t>
            </a:r>
            <a:r>
              <a:rPr lang="en-US" altLang="zh-CN" sz="2400" baseline="-25000" dirty="0"/>
              <a:t>2</a:t>
            </a:r>
            <a:r>
              <a:rPr lang="zh-CN" altLang="en-US" sz="2400" baseline="-25000" dirty="0"/>
              <a:t>角</a:t>
            </a:r>
            <a:r>
              <a:rPr lang="en-US" altLang="zh-CN" sz="2400" dirty="0"/>
              <a:t>+ 0.1* x</a:t>
            </a:r>
            <a:r>
              <a:rPr lang="en-US" altLang="zh-CN" sz="2400" baseline="-25000" dirty="0"/>
              <a:t>1</a:t>
            </a:r>
            <a:r>
              <a:rPr lang="zh-CN" altLang="en-US" sz="2400" baseline="-25000" dirty="0"/>
              <a:t>角</a:t>
            </a:r>
          </a:p>
          <a:p>
            <a:pPr eaLnBrk="1" hangingPunct="1">
              <a:lnSpc>
                <a:spcPct val="110000"/>
              </a:lnSpc>
              <a:buFontTx/>
              <a:buNone/>
            </a:pPr>
            <a:r>
              <a:rPr lang="en-US" altLang="zh-CN" sz="2400" baseline="-25000" dirty="0"/>
              <a:t>              </a:t>
            </a:r>
            <a:r>
              <a:rPr lang="en-US" altLang="zh-CN" sz="2400" dirty="0"/>
              <a:t>= 4</a:t>
            </a:r>
            <a:r>
              <a:rPr lang="zh-CN" altLang="en-US" sz="2400" dirty="0"/>
              <a:t>元</a:t>
            </a:r>
            <a:r>
              <a:rPr lang="en-US" altLang="zh-CN" sz="2400" dirty="0"/>
              <a:t>6</a:t>
            </a:r>
            <a:r>
              <a:rPr lang="zh-CN" altLang="en-US" sz="2400" dirty="0"/>
              <a:t>角？</a:t>
            </a:r>
          </a:p>
          <a:p>
            <a:pPr>
              <a:lnSpc>
                <a:spcPct val="110000"/>
              </a:lnSpc>
            </a:pPr>
            <a:r>
              <a:rPr lang="en-US" altLang="zh-CN" dirty="0"/>
              <a:t>4. </a:t>
            </a:r>
            <a:r>
              <a:rPr lang="zh-CN" altLang="en-US" dirty="0"/>
              <a:t>局部贪心选择策略函数</a:t>
            </a:r>
            <a:r>
              <a:rPr lang="en-US" altLang="zh-CN" dirty="0"/>
              <a:t>select</a:t>
            </a:r>
            <a:r>
              <a:rPr lang="zh-CN" altLang="en-US" dirty="0"/>
              <a:t>，根据目标函数，挑选最有希望候选对象，扩展局部解</a:t>
            </a:r>
            <a:endParaRPr lang="en-US" altLang="zh-CN" dirty="0"/>
          </a:p>
          <a:p>
            <a:pPr lvl="1">
              <a:lnSpc>
                <a:spcPct val="110000"/>
              </a:lnSpc>
            </a:pPr>
            <a:r>
              <a:rPr lang="en-US" altLang="zh-CN" dirty="0"/>
              <a:t>e.g.   </a:t>
            </a:r>
            <a:r>
              <a:rPr lang="zh-CN" altLang="en-US" dirty="0"/>
              <a:t>从</a:t>
            </a:r>
            <a:r>
              <a:rPr lang="en-US" altLang="zh-CN" dirty="0"/>
              <a:t>N=(</a:t>
            </a:r>
            <a:r>
              <a:rPr lang="en-US" altLang="zh-CN" b="1" i="1" dirty="0">
                <a:solidFill>
                  <a:schemeClr val="accent2"/>
                </a:solidFill>
              </a:rPr>
              <a:t>n</a:t>
            </a:r>
            <a:r>
              <a:rPr lang="en-US" altLang="zh-CN" b="1" i="1" baseline="-25000" dirty="0">
                <a:solidFill>
                  <a:schemeClr val="accent2"/>
                </a:solidFill>
              </a:rPr>
              <a:t>5</a:t>
            </a:r>
            <a:r>
              <a:rPr lang="zh-CN" altLang="en-US" b="1" i="1" baseline="-25000" dirty="0">
                <a:solidFill>
                  <a:schemeClr val="accent2"/>
                </a:solidFill>
              </a:rPr>
              <a:t>元</a:t>
            </a:r>
            <a:r>
              <a:rPr lang="en-US" altLang="zh-CN" b="1" i="1" dirty="0">
                <a:solidFill>
                  <a:schemeClr val="accent2"/>
                </a:solidFill>
              </a:rPr>
              <a:t>, n</a:t>
            </a:r>
            <a:r>
              <a:rPr lang="en-US" altLang="zh-CN" b="1" i="1" baseline="-25000" dirty="0">
                <a:solidFill>
                  <a:schemeClr val="accent2"/>
                </a:solidFill>
              </a:rPr>
              <a:t>2</a:t>
            </a:r>
            <a:r>
              <a:rPr lang="zh-CN" altLang="en-US" b="1" i="1" baseline="-25000" dirty="0">
                <a:solidFill>
                  <a:schemeClr val="accent2"/>
                </a:solidFill>
              </a:rPr>
              <a:t>元</a:t>
            </a:r>
            <a:r>
              <a:rPr lang="en-US" altLang="zh-CN" dirty="0">
                <a:solidFill>
                  <a:schemeClr val="accent2"/>
                </a:solidFill>
              </a:rPr>
              <a:t>, </a:t>
            </a:r>
            <a:r>
              <a:rPr lang="en-US" altLang="zh-CN" dirty="0">
                <a:solidFill>
                  <a:srgbClr val="FF0000"/>
                </a:solidFill>
              </a:rPr>
              <a:t>n</a:t>
            </a:r>
            <a:r>
              <a:rPr lang="en-US" altLang="zh-CN" baseline="-25000" dirty="0">
                <a:solidFill>
                  <a:srgbClr val="FF0000"/>
                </a:solidFill>
              </a:rPr>
              <a:t>1</a:t>
            </a:r>
            <a:r>
              <a:rPr lang="zh-CN" altLang="en-US" baseline="-25000" dirty="0">
                <a:solidFill>
                  <a:srgbClr val="FF0000"/>
                </a:solidFill>
              </a:rPr>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a:t>
            </a:r>
          </a:p>
          <a:p>
            <a:pPr eaLnBrk="1" hangingPunct="1">
              <a:lnSpc>
                <a:spcPct val="110000"/>
              </a:lnSpc>
              <a:buFontTx/>
              <a:buNone/>
            </a:pPr>
            <a:r>
              <a:rPr lang="en-US" altLang="zh-CN" sz="2400" dirty="0"/>
              <a:t>                         =(</a:t>
            </a:r>
            <a:r>
              <a:rPr lang="en-US" altLang="zh-CN" sz="2400" b="1" dirty="0">
                <a:solidFill>
                  <a:schemeClr val="accent2"/>
                </a:solidFill>
              </a:rPr>
              <a:t>4</a:t>
            </a:r>
            <a:r>
              <a:rPr lang="en-US" altLang="zh-CN" sz="2400" dirty="0"/>
              <a:t>,       </a:t>
            </a:r>
            <a:r>
              <a:rPr lang="en-US" altLang="zh-CN" sz="2400" b="1" dirty="0">
                <a:solidFill>
                  <a:schemeClr val="accent2"/>
                </a:solidFill>
              </a:rPr>
              <a:t>2</a:t>
            </a:r>
            <a:r>
              <a:rPr lang="en-US" altLang="zh-CN" sz="2400" dirty="0"/>
              <a:t>,     4,     4,    4,     4)</a:t>
            </a:r>
          </a:p>
          <a:p>
            <a:pPr eaLnBrk="1" hangingPunct="1">
              <a:lnSpc>
                <a:spcPct val="110000"/>
              </a:lnSpc>
              <a:buFontTx/>
              <a:buNone/>
            </a:pPr>
            <a:r>
              <a:rPr lang="zh-CN" altLang="en-US" sz="2400" dirty="0"/>
              <a:t>           的未用剩余可用货币中，</a:t>
            </a:r>
          </a:p>
          <a:p>
            <a:pPr eaLnBrk="1" hangingPunct="1">
              <a:lnSpc>
                <a:spcPct val="110000"/>
              </a:lnSpc>
              <a:buFontTx/>
              <a:buNone/>
            </a:pPr>
            <a:r>
              <a:rPr lang="zh-CN" altLang="en-US" sz="2400" dirty="0"/>
              <a:t>        根据</a:t>
            </a:r>
            <a:r>
              <a:rPr lang="en-US" altLang="zh-CN" sz="2400" dirty="0" err="1"/>
              <a:t>X</a:t>
            </a:r>
            <a:r>
              <a:rPr lang="en-US" altLang="zh-CN" sz="2400" baseline="-25000" dirty="0" err="1"/>
              <a:t>tobepayed</a:t>
            </a:r>
            <a:r>
              <a:rPr lang="zh-CN" altLang="en-US" sz="2400" dirty="0"/>
              <a:t>，</a:t>
            </a:r>
            <a:r>
              <a:rPr lang="en-US" altLang="zh-CN" sz="2400" dirty="0"/>
              <a:t>e.g. 4.6-4=0.6</a:t>
            </a:r>
            <a:r>
              <a:rPr lang="zh-CN" altLang="en-US" sz="2400" dirty="0"/>
              <a:t>元，</a:t>
            </a:r>
            <a:r>
              <a:rPr lang="zh-CN" altLang="en-US" sz="2400" b="1" dirty="0">
                <a:solidFill>
                  <a:srgbClr val="FF0000"/>
                </a:solidFill>
              </a:rPr>
              <a:t>选择一种可用的（有剩余）、且币值最大的货币</a:t>
            </a:r>
            <a:r>
              <a:rPr lang="zh-CN" altLang="en-US" sz="2400" dirty="0"/>
              <a:t>，以便计算当前步骤下应支付的张数</a:t>
            </a:r>
            <a:endParaRPr lang="en-US" altLang="zh-CN" dirty="0"/>
          </a:p>
          <a:p>
            <a:endParaRPr lang="zh-CN" altLang="en-US" dirty="0"/>
          </a:p>
        </p:txBody>
      </p:sp>
      <p:sp>
        <p:nvSpPr>
          <p:cNvPr id="4" name="日期占位符 3">
            <a:extLst>
              <a:ext uri="{FF2B5EF4-FFF2-40B4-BE49-F238E27FC236}">
                <a16:creationId xmlns:a16="http://schemas.microsoft.com/office/drawing/2014/main" id="{EAA63C8A-FFEE-48F6-89A5-989A5EE00253}"/>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7C62C90-731B-45E9-B25B-0AAAFFED8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640A7A-1FD0-4D63-A56C-A87870DFD002}"/>
              </a:ext>
            </a:extLst>
          </p:cNvPr>
          <p:cNvSpPr>
            <a:spLocks noGrp="1"/>
          </p:cNvSpPr>
          <p:nvPr>
            <p:ph type="sldNum" sz="quarter" idx="12"/>
          </p:nvPr>
        </p:nvSpPr>
        <p:spPr/>
        <p:txBody>
          <a:bodyPr/>
          <a:lstStyle/>
          <a:p>
            <a:fld id="{EEA58A3B-43CE-4AA0-90B5-EB47AFAFEB34}" type="slidenum">
              <a:rPr lang="zh-CN" altLang="en-US" smtClean="0"/>
              <a:pPr/>
              <a:t>16</a:t>
            </a:fld>
            <a:endParaRPr lang="zh-CN" altLang="en-US" dirty="0"/>
          </a:p>
        </p:txBody>
      </p:sp>
    </p:spTree>
    <p:extLst>
      <p:ext uri="{BB962C8B-B14F-4D97-AF65-F5344CB8AC3E}">
        <p14:creationId xmlns:p14="http://schemas.microsoft.com/office/powerpoint/2010/main" val="261994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D9289-66C9-4661-845D-B4BFED383E55}"/>
              </a:ext>
            </a:extLst>
          </p:cNvPr>
          <p:cNvSpPr>
            <a:spLocks noGrp="1"/>
          </p:cNvSpPr>
          <p:nvPr>
            <p:ph type="title"/>
          </p:nvPr>
        </p:nvSpPr>
        <p:spPr/>
        <p:txBody>
          <a:bodyPr/>
          <a:lstStyle/>
          <a:p>
            <a:r>
              <a:rPr lang="zh-CN" altLang="en-US" sz="2800" dirty="0"/>
              <a:t>贪心算法要素</a:t>
            </a:r>
            <a:endParaRPr lang="zh-CN" altLang="en-US" dirty="0"/>
          </a:p>
        </p:txBody>
      </p:sp>
      <p:sp>
        <p:nvSpPr>
          <p:cNvPr id="3" name="内容占位符 2">
            <a:extLst>
              <a:ext uri="{FF2B5EF4-FFF2-40B4-BE49-F238E27FC236}">
                <a16:creationId xmlns:a16="http://schemas.microsoft.com/office/drawing/2014/main" id="{C087302B-3DA3-41BA-A25F-88EE3024E669}"/>
              </a:ext>
            </a:extLst>
          </p:cNvPr>
          <p:cNvSpPr>
            <a:spLocks noGrp="1"/>
          </p:cNvSpPr>
          <p:nvPr>
            <p:ph idx="1"/>
          </p:nvPr>
        </p:nvSpPr>
        <p:spPr/>
        <p:txBody>
          <a:bodyPr/>
          <a:lstStyle/>
          <a:p>
            <a:r>
              <a:rPr lang="en-US" altLang="zh-CN" dirty="0"/>
              <a:t>5. </a:t>
            </a:r>
            <a:r>
              <a:rPr lang="zh-CN" altLang="en-US" dirty="0"/>
              <a:t>可行函数</a:t>
            </a:r>
            <a:r>
              <a:rPr lang="en-US" altLang="zh-CN" dirty="0"/>
              <a:t>feasible</a:t>
            </a:r>
            <a:r>
              <a:rPr lang="zh-CN" altLang="en-US" dirty="0"/>
              <a:t>，判断扩展后的局部解是否满足约束</a:t>
            </a:r>
            <a:endParaRPr lang="en-US" altLang="zh-CN" dirty="0"/>
          </a:p>
          <a:p>
            <a:pPr lvl="1"/>
            <a:r>
              <a:rPr lang="en-US" altLang="zh-CN" dirty="0" err="1"/>
              <a:t>e.g</a:t>
            </a:r>
            <a:r>
              <a:rPr lang="en-US" altLang="zh-CN" dirty="0"/>
              <a:t> </a:t>
            </a:r>
            <a:r>
              <a:rPr lang="zh-CN" altLang="en-US" dirty="0"/>
              <a:t>在某一步，当</a:t>
            </a:r>
          </a:p>
          <a:p>
            <a:pPr eaLnBrk="1" hangingPunct="1">
              <a:buFontTx/>
              <a:buNone/>
            </a:pPr>
            <a:r>
              <a:rPr lang="en-US" altLang="zh-CN" dirty="0"/>
              <a:t>              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zh-CN" altLang="en-US" dirty="0"/>
              <a:t>                </a:t>
            </a:r>
            <a:r>
              <a:rPr lang="en-US" altLang="zh-CN" dirty="0"/>
              <a:t>=( </a:t>
            </a:r>
            <a:r>
              <a:rPr lang="en-US" altLang="zh-CN" dirty="0">
                <a:solidFill>
                  <a:srgbClr val="FF0000"/>
                </a:solidFill>
              </a:rPr>
              <a:t>0</a:t>
            </a:r>
            <a:r>
              <a:rPr lang="en-US" altLang="zh-CN" dirty="0"/>
              <a:t>,     </a:t>
            </a:r>
            <a:r>
              <a:rPr lang="en-US" altLang="zh-CN" dirty="0">
                <a:solidFill>
                  <a:srgbClr val="FF0000"/>
                </a:solidFill>
              </a:rPr>
              <a:t>2</a:t>
            </a:r>
            <a:r>
              <a:rPr lang="en-US" altLang="zh-CN" dirty="0"/>
              <a:t>,     </a:t>
            </a:r>
            <a:r>
              <a:rPr lang="en-US" altLang="zh-CN" dirty="0">
                <a:solidFill>
                  <a:srgbClr val="FF0000"/>
                </a:solidFill>
              </a:rPr>
              <a:t>0</a:t>
            </a:r>
            <a:r>
              <a:rPr lang="en-US" altLang="zh-CN" dirty="0"/>
              <a:t>,     ?,     ?      ?)</a:t>
            </a:r>
          </a:p>
          <a:p>
            <a:pPr eaLnBrk="1" hangingPunct="1">
              <a:buFontTx/>
              <a:buNone/>
            </a:pPr>
            <a:r>
              <a:rPr lang="zh-CN" altLang="en-US" dirty="0"/>
              <a:t>       按照贪心策略，选择</a:t>
            </a:r>
            <a:r>
              <a:rPr lang="en-US" altLang="zh-CN" dirty="0">
                <a:solidFill>
                  <a:srgbClr val="000066"/>
                </a:solidFill>
              </a:rPr>
              <a:t>x</a:t>
            </a:r>
            <a:r>
              <a:rPr lang="en-US" altLang="zh-CN" baseline="-25000" dirty="0">
                <a:solidFill>
                  <a:srgbClr val="000066"/>
                </a:solidFill>
              </a:rPr>
              <a:t>5</a:t>
            </a:r>
            <a:r>
              <a:rPr lang="zh-CN" altLang="en-US" baseline="-25000" dirty="0">
                <a:solidFill>
                  <a:srgbClr val="000066"/>
                </a:solidFill>
              </a:rPr>
              <a:t>角</a:t>
            </a:r>
            <a:r>
              <a:rPr lang="en-US" altLang="zh-CN" dirty="0">
                <a:solidFill>
                  <a:srgbClr val="000066"/>
                </a:solidFill>
              </a:rPr>
              <a:t> =1</a:t>
            </a:r>
            <a:r>
              <a:rPr lang="zh-CN" altLang="en-US" dirty="0"/>
              <a:t>，扩展了局部解</a:t>
            </a:r>
          </a:p>
          <a:p>
            <a:pPr eaLnBrk="1" hangingPunct="1">
              <a:buFontTx/>
              <a:buNone/>
            </a:pPr>
            <a:r>
              <a:rPr lang="zh-CN" altLang="en-US" dirty="0"/>
              <a:t>      可行性要求：已付出的货币和选择的货币之和不超过应付款总数</a:t>
            </a:r>
            <a:r>
              <a:rPr lang="en-US" altLang="zh-CN" dirty="0"/>
              <a:t>4</a:t>
            </a:r>
            <a:r>
              <a:rPr lang="zh-CN" altLang="en-US" dirty="0"/>
              <a:t>元</a:t>
            </a:r>
            <a:r>
              <a:rPr lang="en-US" altLang="zh-CN" dirty="0"/>
              <a:t>6</a:t>
            </a:r>
            <a:r>
              <a:rPr lang="zh-CN" altLang="en-US" dirty="0"/>
              <a:t>角：</a:t>
            </a:r>
          </a:p>
          <a:p>
            <a:pPr eaLnBrk="1" hangingPunct="1">
              <a:buFontTx/>
              <a:buNone/>
            </a:pPr>
            <a:r>
              <a:rPr lang="zh-CN" altLang="en-US" dirty="0"/>
              <a:t>       </a:t>
            </a:r>
            <a:r>
              <a:rPr lang="en-US" altLang="zh-CN" dirty="0">
                <a:solidFill>
                  <a:srgbClr val="FF0000"/>
                </a:solidFill>
              </a:rPr>
              <a:t>5*x</a:t>
            </a:r>
            <a:r>
              <a:rPr lang="en-US" altLang="zh-CN" baseline="-25000" dirty="0">
                <a:solidFill>
                  <a:srgbClr val="FF0000"/>
                </a:solidFill>
              </a:rPr>
              <a:t>5</a:t>
            </a:r>
            <a:r>
              <a:rPr lang="zh-CN" altLang="en-US" baseline="-25000" dirty="0">
                <a:solidFill>
                  <a:srgbClr val="FF0000"/>
                </a:solidFill>
              </a:rPr>
              <a:t>元</a:t>
            </a:r>
            <a:r>
              <a:rPr lang="en-US" altLang="zh-CN" dirty="0">
                <a:solidFill>
                  <a:srgbClr val="FF0000"/>
                </a:solidFill>
              </a:rPr>
              <a:t> + 2* x</a:t>
            </a:r>
            <a:r>
              <a:rPr lang="en-US" altLang="zh-CN" baseline="-25000" dirty="0">
                <a:solidFill>
                  <a:srgbClr val="FF0000"/>
                </a:solidFill>
              </a:rPr>
              <a:t>2</a:t>
            </a:r>
            <a:r>
              <a:rPr lang="zh-CN" altLang="en-US" baseline="-25000" dirty="0">
                <a:solidFill>
                  <a:srgbClr val="FF0000"/>
                </a:solidFill>
              </a:rPr>
              <a:t>元</a:t>
            </a:r>
            <a:r>
              <a:rPr lang="en-US" altLang="zh-CN" dirty="0">
                <a:solidFill>
                  <a:srgbClr val="FF0000"/>
                </a:solidFill>
              </a:rPr>
              <a:t> + 1* x</a:t>
            </a:r>
            <a:r>
              <a:rPr lang="en-US" altLang="zh-CN" baseline="-25000" dirty="0">
                <a:solidFill>
                  <a:srgbClr val="FF0000"/>
                </a:solidFill>
              </a:rPr>
              <a:t>1</a:t>
            </a:r>
            <a:r>
              <a:rPr lang="zh-CN" altLang="en-US" baseline="-25000" dirty="0">
                <a:solidFill>
                  <a:srgbClr val="FF0000"/>
                </a:solidFill>
              </a:rPr>
              <a:t>元</a:t>
            </a:r>
            <a:r>
              <a:rPr lang="en-US" altLang="zh-CN" dirty="0"/>
              <a:t> + </a:t>
            </a:r>
            <a:r>
              <a:rPr lang="en-US" altLang="zh-CN" dirty="0">
                <a:solidFill>
                  <a:srgbClr val="000066"/>
                </a:solidFill>
              </a:rPr>
              <a:t>0.5*x</a:t>
            </a:r>
            <a:r>
              <a:rPr lang="en-US" altLang="zh-CN" baseline="-25000" dirty="0">
                <a:solidFill>
                  <a:srgbClr val="000066"/>
                </a:solidFill>
              </a:rPr>
              <a:t>5</a:t>
            </a:r>
            <a:r>
              <a:rPr lang="zh-CN" altLang="en-US" baseline="-25000" dirty="0">
                <a:solidFill>
                  <a:srgbClr val="000066"/>
                </a:solidFill>
              </a:rPr>
              <a:t>角</a:t>
            </a:r>
            <a:r>
              <a:rPr lang="zh-CN" altLang="en-US" dirty="0"/>
              <a:t> ≤ </a:t>
            </a:r>
            <a:r>
              <a:rPr lang="en-US" altLang="zh-CN" dirty="0"/>
              <a:t>4.6</a:t>
            </a:r>
          </a:p>
          <a:p>
            <a:endParaRPr lang="zh-CN" altLang="en-US" dirty="0"/>
          </a:p>
        </p:txBody>
      </p:sp>
      <p:sp>
        <p:nvSpPr>
          <p:cNvPr id="4" name="日期占位符 3">
            <a:extLst>
              <a:ext uri="{FF2B5EF4-FFF2-40B4-BE49-F238E27FC236}">
                <a16:creationId xmlns:a16="http://schemas.microsoft.com/office/drawing/2014/main" id="{59C05228-09B1-4324-9BCC-75A1B2DB9766}"/>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5A41E92E-AD20-45FE-97F8-5A56973529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970838-0FDC-425E-ACB9-498BC7B4D1B8}"/>
              </a:ext>
            </a:extLst>
          </p:cNvPr>
          <p:cNvSpPr>
            <a:spLocks noGrp="1"/>
          </p:cNvSpPr>
          <p:nvPr>
            <p:ph type="sldNum" sz="quarter" idx="12"/>
          </p:nvPr>
        </p:nvSpPr>
        <p:spPr/>
        <p:txBody>
          <a:bodyPr/>
          <a:lstStyle/>
          <a:p>
            <a:fld id="{EEA58A3B-43CE-4AA0-90B5-EB47AFAFEB34}" type="slidenum">
              <a:rPr lang="zh-CN" altLang="en-US" smtClean="0"/>
              <a:pPr/>
              <a:t>17</a:t>
            </a:fld>
            <a:endParaRPr lang="zh-CN" altLang="en-US" dirty="0"/>
          </a:p>
        </p:txBody>
      </p:sp>
    </p:spTree>
    <p:extLst>
      <p:ext uri="{BB962C8B-B14F-4D97-AF65-F5344CB8AC3E}">
        <p14:creationId xmlns:p14="http://schemas.microsoft.com/office/powerpoint/2010/main" val="236986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6D786-7939-49C8-A8D1-7C0A6A43B82B}"/>
              </a:ext>
            </a:extLst>
          </p:cNvPr>
          <p:cNvSpPr>
            <a:spLocks noGrp="1"/>
          </p:cNvSpPr>
          <p:nvPr>
            <p:ph type="title"/>
          </p:nvPr>
        </p:nvSpPr>
        <p:spPr/>
        <p:txBody>
          <a:bodyPr/>
          <a:lstStyle/>
          <a:p>
            <a:r>
              <a:rPr lang="zh-CN" altLang="en-US" dirty="0"/>
              <a:t>贪心算法步骤</a:t>
            </a:r>
          </a:p>
        </p:txBody>
      </p:sp>
      <p:sp>
        <p:nvSpPr>
          <p:cNvPr id="3" name="内容占位符 2">
            <a:extLst>
              <a:ext uri="{FF2B5EF4-FFF2-40B4-BE49-F238E27FC236}">
                <a16:creationId xmlns:a16="http://schemas.microsoft.com/office/drawing/2014/main" id="{B85C7BCA-22DE-4BB3-8D8B-25CE24289322}"/>
              </a:ext>
            </a:extLst>
          </p:cNvPr>
          <p:cNvSpPr>
            <a:spLocks noGrp="1"/>
          </p:cNvSpPr>
          <p:nvPr>
            <p:ph idx="1"/>
          </p:nvPr>
        </p:nvSpPr>
        <p:spPr>
          <a:xfrm>
            <a:off x="123432" y="764364"/>
            <a:ext cx="8897136" cy="5768409"/>
          </a:xfrm>
        </p:spPr>
        <p:txBody>
          <a:bodyPr/>
          <a:lstStyle/>
          <a:p>
            <a:pPr eaLnBrk="1" hangingPunct="1">
              <a:lnSpc>
                <a:spcPct val="90000"/>
              </a:lnSpc>
              <a:buFontTx/>
              <a:buNone/>
            </a:pPr>
            <a:r>
              <a:rPr lang="en-US" altLang="zh-CN" sz="2400" dirty="0"/>
              <a:t>Greedy(C)</a:t>
            </a:r>
          </a:p>
          <a:p>
            <a:pPr eaLnBrk="1" hangingPunct="1">
              <a:lnSpc>
                <a:spcPct val="90000"/>
              </a:lnSpc>
              <a:buFontTx/>
              <a:buNone/>
            </a:pPr>
            <a:r>
              <a:rPr lang="en-US" altLang="zh-CN" sz="2400" dirty="0"/>
              <a:t>{</a:t>
            </a:r>
          </a:p>
          <a:p>
            <a:pPr eaLnBrk="1" hangingPunct="1">
              <a:lnSpc>
                <a:spcPct val="90000"/>
              </a:lnSpc>
              <a:buFontTx/>
              <a:buNone/>
            </a:pPr>
            <a:r>
              <a:rPr lang="en-US" altLang="zh-CN" sz="2400" dirty="0"/>
              <a:t>  S={ };                          //*</a:t>
            </a:r>
            <a:r>
              <a:rPr lang="zh-CN" altLang="en-US" sz="2400" dirty="0"/>
              <a:t>初始解集合为空</a:t>
            </a:r>
          </a:p>
          <a:p>
            <a:pPr>
              <a:lnSpc>
                <a:spcPct val="90000"/>
              </a:lnSpc>
              <a:buNone/>
            </a:pPr>
            <a:r>
              <a:rPr lang="zh-CN" altLang="en-US" sz="2400" dirty="0"/>
              <a:t>  </a:t>
            </a:r>
            <a:r>
              <a:rPr lang="en-US" altLang="zh-CN" sz="2400" dirty="0"/>
              <a:t>while not solution(S)  //*S</a:t>
            </a:r>
            <a:r>
              <a:rPr lang="zh-CN" altLang="en-US" sz="2400" dirty="0"/>
              <a:t>中的局部解没有构成完整</a:t>
            </a:r>
            <a:r>
              <a:rPr lang="zh-CN" altLang="en-US" dirty="0"/>
              <a:t>全局解</a:t>
            </a:r>
            <a:endParaRPr lang="zh-CN" altLang="en-US" sz="2400" dirty="0"/>
          </a:p>
          <a:p>
            <a:pPr eaLnBrk="1" hangingPunct="1">
              <a:lnSpc>
                <a:spcPct val="90000"/>
              </a:lnSpc>
              <a:buFontTx/>
              <a:buNone/>
            </a:pPr>
            <a:r>
              <a:rPr lang="zh-CN" altLang="en-US" sz="2400" dirty="0"/>
              <a:t>  </a:t>
            </a:r>
            <a:r>
              <a:rPr lang="en-US" altLang="zh-CN" sz="2400" dirty="0"/>
              <a:t>{                                       </a:t>
            </a:r>
            <a:endParaRPr lang="zh-CN" altLang="en-US" sz="2400" dirty="0"/>
          </a:p>
          <a:p>
            <a:pPr eaLnBrk="1" hangingPunct="1">
              <a:lnSpc>
                <a:spcPct val="90000"/>
              </a:lnSpc>
              <a:buFontTx/>
              <a:buNone/>
            </a:pPr>
            <a:r>
              <a:rPr lang="zh-CN" altLang="en-US" sz="2400" dirty="0"/>
              <a:t>    </a:t>
            </a:r>
            <a:r>
              <a:rPr lang="en-US" altLang="zh-CN" sz="2400" dirty="0"/>
              <a:t>x= select(C);          //*</a:t>
            </a:r>
            <a:r>
              <a:rPr lang="zh-CN" altLang="en-US" sz="2400" dirty="0"/>
              <a:t>在候选集合</a:t>
            </a:r>
            <a:r>
              <a:rPr lang="en-US" altLang="zh-CN" sz="2400" dirty="0"/>
              <a:t>C</a:t>
            </a:r>
            <a:r>
              <a:rPr lang="zh-CN" altLang="en-US" sz="2400" dirty="0"/>
              <a:t>中贪心选择</a:t>
            </a:r>
            <a:r>
              <a:rPr lang="en-US" altLang="zh-CN" sz="2400" dirty="0"/>
              <a:t>x</a:t>
            </a:r>
            <a:endParaRPr lang="zh-CN" altLang="en-US" sz="2400" dirty="0"/>
          </a:p>
          <a:p>
            <a:pPr>
              <a:lnSpc>
                <a:spcPct val="90000"/>
              </a:lnSpc>
              <a:buNone/>
            </a:pPr>
            <a:r>
              <a:rPr lang="zh-CN" altLang="en-US" sz="2400" dirty="0"/>
              <a:t>    </a:t>
            </a:r>
            <a:r>
              <a:rPr lang="en-US" altLang="zh-CN" sz="2400" dirty="0"/>
              <a:t>if  feasible(S, x)      //*</a:t>
            </a:r>
            <a:r>
              <a:rPr lang="zh-CN" altLang="en-US" sz="2400" dirty="0"/>
              <a:t>用</a:t>
            </a:r>
            <a:r>
              <a:rPr lang="en-US" altLang="zh-CN" sz="2400" dirty="0"/>
              <a:t>x</a:t>
            </a:r>
            <a:r>
              <a:rPr lang="zh-CN" altLang="en-US" sz="2400" dirty="0"/>
              <a:t>扩展局部解后，是否可行</a:t>
            </a:r>
            <a:r>
              <a:rPr lang="zh-CN" altLang="en-US" dirty="0"/>
              <a:t>、满足约束</a:t>
            </a:r>
            <a:endParaRPr lang="zh-CN" altLang="en-US" sz="2400" dirty="0"/>
          </a:p>
          <a:p>
            <a:pPr eaLnBrk="1" hangingPunct="1">
              <a:lnSpc>
                <a:spcPct val="90000"/>
              </a:lnSpc>
              <a:buFontTx/>
              <a:buNone/>
            </a:pPr>
            <a:r>
              <a:rPr lang="zh-CN" altLang="en-US" sz="2400" dirty="0"/>
              <a:t>                          </a:t>
            </a:r>
          </a:p>
          <a:p>
            <a:pPr eaLnBrk="1" hangingPunct="1">
              <a:lnSpc>
                <a:spcPct val="90000"/>
              </a:lnSpc>
              <a:buFontTx/>
              <a:buNone/>
            </a:pPr>
            <a:r>
              <a:rPr lang="zh-CN" altLang="en-US" sz="2400" dirty="0"/>
              <a:t>        </a:t>
            </a:r>
            <a:r>
              <a:rPr lang="en-US" altLang="zh-CN" sz="2400" dirty="0"/>
              <a:t>S=S+{x};       //*</a:t>
            </a:r>
            <a:r>
              <a:rPr lang="zh-CN" altLang="en-US" sz="2400" dirty="0"/>
              <a:t>用</a:t>
            </a:r>
            <a:r>
              <a:rPr lang="en-US" altLang="zh-CN" sz="2400" dirty="0"/>
              <a:t>x</a:t>
            </a:r>
            <a:r>
              <a:rPr lang="zh-CN" altLang="en-US" sz="2400" dirty="0"/>
              <a:t>扩展局部解</a:t>
            </a:r>
          </a:p>
          <a:p>
            <a:pPr eaLnBrk="1" hangingPunct="1">
              <a:lnSpc>
                <a:spcPct val="90000"/>
              </a:lnSpc>
              <a:buFontTx/>
              <a:buNone/>
            </a:pPr>
            <a:r>
              <a:rPr lang="en-US" altLang="zh-CN" sz="2400" dirty="0"/>
              <a:t>       </a:t>
            </a:r>
          </a:p>
          <a:p>
            <a:pPr eaLnBrk="1" hangingPunct="1">
              <a:lnSpc>
                <a:spcPct val="90000"/>
              </a:lnSpc>
              <a:buFontTx/>
              <a:buNone/>
            </a:pPr>
            <a:r>
              <a:rPr lang="en-US" altLang="zh-CN" dirty="0"/>
              <a:t>        </a:t>
            </a:r>
            <a:r>
              <a:rPr lang="en-US" altLang="zh-CN" sz="2400" dirty="0"/>
              <a:t>C=C-{x}            //*</a:t>
            </a:r>
            <a:r>
              <a:rPr lang="zh-CN" altLang="en-US" sz="2400" dirty="0"/>
              <a:t>今后扩展局部解时，不再考虑</a:t>
            </a:r>
            <a:r>
              <a:rPr lang="en-US" altLang="zh-CN" sz="2400" dirty="0"/>
              <a:t>x</a:t>
            </a:r>
          </a:p>
          <a:p>
            <a:pPr eaLnBrk="1" hangingPunct="1">
              <a:lnSpc>
                <a:spcPct val="90000"/>
              </a:lnSpc>
              <a:buFontTx/>
              <a:buNone/>
            </a:pPr>
            <a:r>
              <a:rPr lang="en-US" altLang="zh-CN" sz="2400" dirty="0"/>
              <a:t>   }</a:t>
            </a:r>
          </a:p>
          <a:p>
            <a:pPr eaLnBrk="1" hangingPunct="1">
              <a:lnSpc>
                <a:spcPct val="90000"/>
              </a:lnSpc>
              <a:buFontTx/>
              <a:buNone/>
            </a:pPr>
            <a:r>
              <a:rPr lang="en-US" altLang="zh-CN" sz="2400" dirty="0"/>
              <a:t>  return  S</a:t>
            </a:r>
          </a:p>
          <a:p>
            <a:pPr eaLnBrk="1" hangingPunct="1">
              <a:lnSpc>
                <a:spcPct val="90000"/>
              </a:lnSpc>
              <a:buFontTx/>
              <a:buNone/>
            </a:pPr>
            <a:r>
              <a:rPr lang="en-US" altLang="zh-CN" sz="2400" dirty="0"/>
              <a:t>}</a:t>
            </a:r>
            <a:endParaRPr lang="zh-CN" altLang="en-US" dirty="0"/>
          </a:p>
        </p:txBody>
      </p:sp>
      <p:sp>
        <p:nvSpPr>
          <p:cNvPr id="4" name="日期占位符 3">
            <a:extLst>
              <a:ext uri="{FF2B5EF4-FFF2-40B4-BE49-F238E27FC236}">
                <a16:creationId xmlns:a16="http://schemas.microsoft.com/office/drawing/2014/main" id="{802B3798-A005-4F6A-B9FD-EA625910E040}"/>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2CD2AB41-EA18-431C-BBAF-5F2382B679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474C52-9BAC-4FD9-8AB2-C5BE80AC745C}"/>
              </a:ext>
            </a:extLst>
          </p:cNvPr>
          <p:cNvSpPr>
            <a:spLocks noGrp="1"/>
          </p:cNvSpPr>
          <p:nvPr>
            <p:ph type="sldNum" sz="quarter" idx="12"/>
          </p:nvPr>
        </p:nvSpPr>
        <p:spPr/>
        <p:txBody>
          <a:bodyPr/>
          <a:lstStyle/>
          <a:p>
            <a:fld id="{EEA58A3B-43CE-4AA0-90B5-EB47AFAFEB34}" type="slidenum">
              <a:rPr lang="zh-CN" altLang="en-US" smtClean="0"/>
              <a:pPr/>
              <a:t>18</a:t>
            </a:fld>
            <a:endParaRPr lang="zh-CN" altLang="en-US" dirty="0"/>
          </a:p>
        </p:txBody>
      </p:sp>
    </p:spTree>
    <p:extLst>
      <p:ext uri="{BB962C8B-B14F-4D97-AF65-F5344CB8AC3E}">
        <p14:creationId xmlns:p14="http://schemas.microsoft.com/office/powerpoint/2010/main" val="537477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6128D-5A7B-446D-B527-125CBEA43634}"/>
              </a:ext>
            </a:extLst>
          </p:cNvPr>
          <p:cNvSpPr>
            <a:spLocks noGrp="1"/>
          </p:cNvSpPr>
          <p:nvPr>
            <p:ph type="title"/>
          </p:nvPr>
        </p:nvSpPr>
        <p:spPr/>
        <p:txBody>
          <a:bodyPr/>
          <a:lstStyle/>
          <a:p>
            <a:r>
              <a:rPr lang="en-US" altLang="zh-CN" dirty="0"/>
              <a:t>4.2 </a:t>
            </a:r>
            <a:r>
              <a:rPr lang="zh-CN" altLang="en-US" dirty="0"/>
              <a:t>活动安排问题</a:t>
            </a:r>
          </a:p>
        </p:txBody>
      </p:sp>
      <p:sp>
        <p:nvSpPr>
          <p:cNvPr id="3" name="内容占位符 2">
            <a:extLst>
              <a:ext uri="{FF2B5EF4-FFF2-40B4-BE49-F238E27FC236}">
                <a16:creationId xmlns:a16="http://schemas.microsoft.com/office/drawing/2014/main" id="{F2218B52-5B62-47A4-BFBE-349AD43E32D0}"/>
              </a:ext>
            </a:extLst>
          </p:cNvPr>
          <p:cNvSpPr>
            <a:spLocks noGrp="1"/>
          </p:cNvSpPr>
          <p:nvPr>
            <p:ph idx="1"/>
          </p:nvPr>
        </p:nvSpPr>
        <p:spPr/>
        <p:txBody>
          <a:bodyPr>
            <a:normAutofit/>
          </a:bodyPr>
          <a:lstStyle/>
          <a:p>
            <a:r>
              <a:rPr lang="zh-CN" altLang="en-US" sz="2400" dirty="0">
                <a:solidFill>
                  <a:srgbClr val="000000"/>
                </a:solidFill>
              </a:rPr>
              <a:t>活动安排问题</a:t>
            </a:r>
            <a:endParaRPr lang="en-US" altLang="zh-CN" sz="2400" dirty="0">
              <a:solidFill>
                <a:srgbClr val="000000"/>
              </a:solidFill>
            </a:endParaRPr>
          </a:p>
          <a:p>
            <a:pPr lvl="1"/>
            <a:r>
              <a:rPr lang="zh-CN" altLang="en-US" dirty="0">
                <a:solidFill>
                  <a:srgbClr val="000000"/>
                </a:solidFill>
              </a:rPr>
              <a:t>多个（</a:t>
            </a:r>
            <a:r>
              <a:rPr lang="en-US" altLang="zh-CN" dirty="0">
                <a:solidFill>
                  <a:srgbClr val="000000"/>
                </a:solidFill>
              </a:rPr>
              <a:t> n</a:t>
            </a:r>
            <a:r>
              <a:rPr lang="zh-CN" altLang="en-US" dirty="0">
                <a:solidFill>
                  <a:srgbClr val="000000"/>
                </a:solidFill>
              </a:rPr>
              <a:t>个）活动组成</a:t>
            </a:r>
            <a:r>
              <a:rPr lang="zh-CN" altLang="en-US" b="1" dirty="0">
                <a:solidFill>
                  <a:srgbClr val="FF0000"/>
                </a:solidFill>
              </a:rPr>
              <a:t>活动集</a:t>
            </a:r>
            <a:r>
              <a:rPr lang="en-US" altLang="zh-CN" b="1" dirty="0">
                <a:solidFill>
                  <a:srgbClr val="FF0000"/>
                </a:solidFill>
              </a:rPr>
              <a:t>(</a:t>
            </a:r>
            <a:r>
              <a:rPr lang="en-US" altLang="zh-CN" dirty="0"/>
              <a:t>Activity Set) E={1,2,…,n}</a:t>
            </a:r>
            <a:r>
              <a:rPr lang="zh-CN" altLang="en-US" dirty="0">
                <a:solidFill>
                  <a:srgbClr val="000000"/>
                </a:solidFill>
              </a:rPr>
              <a:t>，争用某一公共资源，从活动集中选出</a:t>
            </a:r>
            <a:r>
              <a:rPr lang="zh-CN" altLang="en-US" dirty="0">
                <a:solidFill>
                  <a:srgbClr val="FF0000"/>
                </a:solidFill>
              </a:rPr>
              <a:t>最大</a:t>
            </a:r>
            <a:r>
              <a:rPr lang="zh-CN" altLang="en-US" dirty="0">
                <a:solidFill>
                  <a:srgbClr val="000000"/>
                </a:solidFill>
              </a:rPr>
              <a:t>的</a:t>
            </a:r>
            <a:r>
              <a:rPr lang="zh-CN" altLang="en-US" dirty="0">
                <a:solidFill>
                  <a:srgbClr val="0000FF"/>
                </a:solidFill>
              </a:rPr>
              <a:t>相容</a:t>
            </a:r>
            <a:r>
              <a:rPr lang="zh-CN" altLang="en-US" dirty="0">
                <a:solidFill>
                  <a:srgbClr val="000000"/>
                </a:solidFill>
              </a:rPr>
              <a:t>活动子集合</a:t>
            </a:r>
            <a:endParaRPr lang="en-US" altLang="zh-CN" dirty="0">
              <a:solidFill>
                <a:srgbClr val="000000"/>
              </a:solidFill>
            </a:endParaRPr>
          </a:p>
          <a:p>
            <a:pPr lvl="1"/>
            <a:r>
              <a:rPr lang="zh-CN" altLang="en-US" sz="2400" dirty="0">
                <a:solidFill>
                  <a:srgbClr val="000000"/>
                </a:solidFill>
              </a:rPr>
              <a:t>同一时间内只</a:t>
            </a:r>
            <a:r>
              <a:rPr lang="zh-CN" altLang="en-US" dirty="0">
                <a:solidFill>
                  <a:srgbClr val="000000"/>
                </a:solidFill>
              </a:rPr>
              <a:t>允许</a:t>
            </a:r>
            <a:r>
              <a:rPr lang="zh-CN" altLang="en-US" sz="2400" dirty="0">
                <a:solidFill>
                  <a:srgbClr val="000000"/>
                </a:solidFill>
              </a:rPr>
              <a:t>一个活动使用这一公共资源</a:t>
            </a:r>
            <a:endParaRPr lang="en-US" altLang="zh-CN" sz="2400" dirty="0">
              <a:solidFill>
                <a:srgbClr val="000000"/>
              </a:solidFill>
            </a:endParaRPr>
          </a:p>
          <a:p>
            <a:pPr lvl="2"/>
            <a:r>
              <a:rPr lang="en-US" altLang="zh-CN" dirty="0">
                <a:solidFill>
                  <a:srgbClr val="000000"/>
                </a:solidFill>
              </a:rPr>
              <a:t>e.g. </a:t>
            </a:r>
            <a:r>
              <a:rPr lang="zh-CN" altLang="en-US" dirty="0">
                <a:solidFill>
                  <a:srgbClr val="000000"/>
                </a:solidFill>
              </a:rPr>
              <a:t>多场考试，需占用同一个教室</a:t>
            </a:r>
          </a:p>
          <a:p>
            <a:r>
              <a:rPr lang="zh-CN" altLang="en-US" dirty="0">
                <a:solidFill>
                  <a:srgbClr val="000000"/>
                </a:solidFill>
              </a:rPr>
              <a:t>贪心算法</a:t>
            </a:r>
            <a:r>
              <a:rPr lang="zh-CN" altLang="en-US" sz="2400" dirty="0">
                <a:solidFill>
                  <a:srgbClr val="000000"/>
                </a:solidFill>
              </a:rPr>
              <a:t>提供了一个简单、漂亮活动安排求解方法，使得尽可能多的活动能兼容地使用公共资源</a:t>
            </a:r>
          </a:p>
          <a:p>
            <a:endParaRPr lang="zh-CN" altLang="en-US" dirty="0"/>
          </a:p>
        </p:txBody>
      </p:sp>
      <p:sp>
        <p:nvSpPr>
          <p:cNvPr id="4" name="日期占位符 3">
            <a:extLst>
              <a:ext uri="{FF2B5EF4-FFF2-40B4-BE49-F238E27FC236}">
                <a16:creationId xmlns:a16="http://schemas.microsoft.com/office/drawing/2014/main" id="{F7E61D59-DE82-462B-98E8-B6A0B3943FBA}"/>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63CABB2D-2E64-489C-A44F-004F37F4B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A77E0F-7D19-4345-9CBF-3F573970F0D2}"/>
              </a:ext>
            </a:extLst>
          </p:cNvPr>
          <p:cNvSpPr>
            <a:spLocks noGrp="1"/>
          </p:cNvSpPr>
          <p:nvPr>
            <p:ph type="sldNum" sz="quarter" idx="12"/>
          </p:nvPr>
        </p:nvSpPr>
        <p:spPr/>
        <p:txBody>
          <a:bodyPr/>
          <a:lstStyle/>
          <a:p>
            <a:fld id="{EEA58A3B-43CE-4AA0-90B5-EB47AFAFEB34}" type="slidenum">
              <a:rPr lang="zh-CN" altLang="en-US" smtClean="0"/>
              <a:pPr/>
              <a:t>19</a:t>
            </a:fld>
            <a:endParaRPr lang="zh-CN" altLang="en-US" dirty="0"/>
          </a:p>
        </p:txBody>
      </p:sp>
    </p:spTree>
    <p:extLst>
      <p:ext uri="{BB962C8B-B14F-4D97-AF65-F5344CB8AC3E}">
        <p14:creationId xmlns:p14="http://schemas.microsoft.com/office/powerpoint/2010/main" val="427446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1C954-5F00-4DFC-A432-EB2AFFBFC78B}"/>
              </a:ext>
            </a:extLst>
          </p:cNvPr>
          <p:cNvSpPr>
            <a:spLocks noGrp="1"/>
          </p:cNvSpPr>
          <p:nvPr>
            <p:ph type="title"/>
          </p:nvPr>
        </p:nvSpPr>
        <p:spPr/>
        <p:txBody>
          <a:bodyPr/>
          <a:lstStyle/>
          <a:p>
            <a:r>
              <a:rPr lang="zh-CN" altLang="en-US" dirty="0">
                <a:solidFill>
                  <a:srgbClr val="CC6600"/>
                </a:solidFill>
              </a:rPr>
              <a:t>内容</a:t>
            </a:r>
          </a:p>
        </p:txBody>
      </p:sp>
      <p:sp>
        <p:nvSpPr>
          <p:cNvPr id="3" name="内容占位符 2">
            <a:extLst>
              <a:ext uri="{FF2B5EF4-FFF2-40B4-BE49-F238E27FC236}">
                <a16:creationId xmlns:a16="http://schemas.microsoft.com/office/drawing/2014/main" id="{2845A570-F3A7-47D6-822C-06305E43479A}"/>
              </a:ext>
            </a:extLst>
          </p:cNvPr>
          <p:cNvSpPr>
            <a:spLocks noGrp="1"/>
          </p:cNvSpPr>
          <p:nvPr>
            <p:ph idx="1"/>
          </p:nvPr>
        </p:nvSpPr>
        <p:spPr>
          <a:xfrm>
            <a:off x="155984" y="758709"/>
            <a:ext cx="4374776" cy="5962767"/>
          </a:xfrm>
        </p:spPr>
        <p:txBody>
          <a:bodyPr>
            <a:normAutofit/>
          </a:bodyPr>
          <a:lstStyle/>
          <a:p>
            <a:r>
              <a:rPr lang="en-US" altLang="zh-CN" dirty="0">
                <a:latin typeface="Times New Roman" pitchFamily="18" charset="0"/>
              </a:rPr>
              <a:t>4.0 </a:t>
            </a:r>
            <a:r>
              <a:rPr lang="zh-CN" altLang="en-US" dirty="0">
                <a:latin typeface="Times New Roman" pitchFamily="18" charset="0"/>
              </a:rPr>
              <a:t>贪心算法概念及原理</a:t>
            </a:r>
            <a:endParaRPr lang="en-US" altLang="zh-CN" dirty="0">
              <a:latin typeface="Times New Roman" pitchFamily="18" charset="0"/>
            </a:endParaRPr>
          </a:p>
          <a:p>
            <a:pPr lvl="1"/>
            <a:r>
              <a:rPr lang="zh-CN" altLang="en-US" dirty="0">
                <a:latin typeface="Times New Roman" pitchFamily="18" charset="0"/>
              </a:rPr>
              <a:t>以付款问题为例</a:t>
            </a:r>
            <a:endParaRPr lang="en-US" altLang="zh-CN" dirty="0">
              <a:latin typeface="Times New Roman" pitchFamily="18" charset="0"/>
            </a:endParaRPr>
          </a:p>
          <a:p>
            <a:pPr lvl="1"/>
            <a:r>
              <a:rPr lang="zh-CN" altLang="en-US" sz="2400" dirty="0">
                <a:solidFill>
                  <a:srgbClr val="000000"/>
                </a:solidFill>
              </a:rPr>
              <a:t>贪心算法与动态规划算法的差异</a:t>
            </a:r>
            <a:endParaRPr lang="zh-CN" altLang="en-US" sz="2400" dirty="0">
              <a:solidFill>
                <a:srgbClr val="000000"/>
              </a:solidFill>
              <a:sym typeface="Symbol" pitchFamily="18" charset="2"/>
            </a:endParaRPr>
          </a:p>
          <a:p>
            <a:pPr lvl="1"/>
            <a:endParaRPr lang="en-US" altLang="zh-CN" dirty="0">
              <a:latin typeface="Times New Roman" pitchFamily="18" charset="0"/>
            </a:endParaRPr>
          </a:p>
          <a:p>
            <a:r>
              <a:rPr lang="en-US" altLang="zh-CN" dirty="0">
                <a:latin typeface="Times New Roman" pitchFamily="18" charset="0"/>
              </a:rPr>
              <a:t>4.2 </a:t>
            </a:r>
            <a:r>
              <a:rPr lang="zh-CN" altLang="en-US" dirty="0">
                <a:latin typeface="Times New Roman" pitchFamily="18" charset="0"/>
              </a:rPr>
              <a:t>贪心算法要素</a:t>
            </a:r>
            <a:endParaRPr lang="en-US" altLang="zh-CN" dirty="0">
              <a:latin typeface="Times New Roman" pitchFamily="18" charset="0"/>
            </a:endParaRPr>
          </a:p>
          <a:p>
            <a:pPr lvl="1"/>
            <a:r>
              <a:rPr lang="zh-CN" altLang="en-US" dirty="0">
                <a:latin typeface="Times New Roman" pitchFamily="18" charset="0"/>
              </a:rPr>
              <a:t>最优子结构</a:t>
            </a:r>
            <a:endParaRPr lang="en-US" altLang="zh-CN" dirty="0">
              <a:latin typeface="Times New Roman" pitchFamily="18" charset="0"/>
            </a:endParaRPr>
          </a:p>
          <a:p>
            <a:pPr lvl="1"/>
            <a:r>
              <a:rPr lang="zh-CN" altLang="en-US" dirty="0">
                <a:latin typeface="Times New Roman" pitchFamily="18" charset="0"/>
              </a:rPr>
              <a:t>贪心选择</a:t>
            </a:r>
            <a:endParaRPr lang="en-US" altLang="zh-CN" dirty="0">
              <a:latin typeface="Times New Roman" pitchFamily="18" charset="0"/>
            </a:endParaRPr>
          </a:p>
          <a:p>
            <a:pPr lvl="2"/>
            <a:endParaRPr lang="zh-CN" altLang="en-US" dirty="0"/>
          </a:p>
        </p:txBody>
      </p:sp>
      <p:sp>
        <p:nvSpPr>
          <p:cNvPr id="4" name="日期占位符 3">
            <a:extLst>
              <a:ext uri="{FF2B5EF4-FFF2-40B4-BE49-F238E27FC236}">
                <a16:creationId xmlns:a16="http://schemas.microsoft.com/office/drawing/2014/main" id="{24B379B6-A72D-4428-9A83-A9786E75C2F3}"/>
              </a:ext>
            </a:extLst>
          </p:cNvPr>
          <p:cNvSpPr>
            <a:spLocks noGrp="1"/>
          </p:cNvSpPr>
          <p:nvPr>
            <p:ph type="dt" sz="half" idx="10"/>
          </p:nvPr>
        </p:nvSpPr>
        <p:spPr/>
        <p:txBody>
          <a:bodyPr/>
          <a:lstStyle/>
          <a:p>
            <a:fld id="{C0F91C6F-6F4E-4C90-897A-D568591FD63E}"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15F616CA-D282-4253-B70E-A873EFBD8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C31E0-E4E2-4166-A38B-16F7E7760DF9}"/>
              </a:ext>
            </a:extLst>
          </p:cNvPr>
          <p:cNvSpPr>
            <a:spLocks noGrp="1"/>
          </p:cNvSpPr>
          <p:nvPr>
            <p:ph type="sldNum" sz="quarter" idx="12"/>
          </p:nvPr>
        </p:nvSpPr>
        <p:spPr/>
        <p:txBody>
          <a:bodyPr/>
          <a:lstStyle/>
          <a:p>
            <a:fld id="{EEA58A3B-43CE-4AA0-90B5-EB47AFAFEB34}" type="slidenum">
              <a:rPr lang="zh-CN" altLang="en-US" smtClean="0"/>
              <a:pPr/>
              <a:t>2</a:t>
            </a:fld>
            <a:endParaRPr lang="zh-CN" altLang="en-US" dirty="0"/>
          </a:p>
        </p:txBody>
      </p:sp>
      <p:sp>
        <p:nvSpPr>
          <p:cNvPr id="7" name="内容占位符 2">
            <a:extLst>
              <a:ext uri="{FF2B5EF4-FFF2-40B4-BE49-F238E27FC236}">
                <a16:creationId xmlns:a16="http://schemas.microsoft.com/office/drawing/2014/main" id="{AE2733F1-404A-44F2-AFA0-546D020D5E00}"/>
              </a:ext>
            </a:extLst>
          </p:cNvPr>
          <p:cNvSpPr txBox="1">
            <a:spLocks/>
          </p:cNvSpPr>
          <p:nvPr/>
        </p:nvSpPr>
        <p:spPr>
          <a:xfrm>
            <a:off x="4572000" y="758706"/>
            <a:ext cx="4374776" cy="58267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1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4.1</a:t>
            </a:r>
            <a:r>
              <a:rPr lang="zh-CN" altLang="en-US" dirty="0"/>
              <a:t>、</a:t>
            </a:r>
            <a:r>
              <a:rPr lang="en-US" altLang="zh-CN" dirty="0"/>
              <a:t>4.3-4.6 </a:t>
            </a:r>
            <a:r>
              <a:rPr lang="zh-CN" altLang="en-US" dirty="0"/>
              <a:t>面向特定问题的贪心算法</a:t>
            </a:r>
            <a:endParaRPr lang="en-US" altLang="zh-CN" dirty="0"/>
          </a:p>
          <a:p>
            <a:pPr lvl="1"/>
            <a:r>
              <a:rPr lang="zh-CN" altLang="en-US" sz="2400" dirty="0">
                <a:solidFill>
                  <a:srgbClr val="000000"/>
                </a:solidFill>
              </a:rPr>
              <a:t>活动安排问题</a:t>
            </a:r>
          </a:p>
          <a:p>
            <a:pPr lvl="1"/>
            <a:r>
              <a:rPr lang="zh-CN" altLang="en-US" dirty="0"/>
              <a:t>哈夫曼编码</a:t>
            </a:r>
          </a:p>
          <a:p>
            <a:pPr lvl="1"/>
            <a:r>
              <a:rPr lang="zh-CN" altLang="en-US" dirty="0"/>
              <a:t>最优装载问题</a:t>
            </a:r>
          </a:p>
          <a:p>
            <a:pPr lvl="1"/>
            <a:r>
              <a:rPr lang="zh-CN" altLang="en-US" dirty="0"/>
              <a:t>单源最短路径</a:t>
            </a:r>
          </a:p>
          <a:p>
            <a:pPr lvl="1"/>
            <a:r>
              <a:rPr lang="zh-CN" altLang="en-US" dirty="0"/>
              <a:t>最小生成树</a:t>
            </a:r>
          </a:p>
          <a:p>
            <a:pPr lvl="2"/>
            <a:endParaRPr lang="zh-CN" altLang="en-US" dirty="0"/>
          </a:p>
        </p:txBody>
      </p:sp>
    </p:spTree>
    <p:extLst>
      <p:ext uri="{BB962C8B-B14F-4D97-AF65-F5344CB8AC3E}">
        <p14:creationId xmlns:p14="http://schemas.microsoft.com/office/powerpoint/2010/main" val="176030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6128D-5A7B-446D-B527-125CBEA43634}"/>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F2218B52-5B62-47A4-BFBE-349AD43E32D0}"/>
              </a:ext>
            </a:extLst>
          </p:cNvPr>
          <p:cNvSpPr>
            <a:spLocks noGrp="1"/>
          </p:cNvSpPr>
          <p:nvPr>
            <p:ph idx="1"/>
          </p:nvPr>
        </p:nvSpPr>
        <p:spPr/>
        <p:txBody>
          <a:bodyPr>
            <a:normAutofit/>
          </a:bodyPr>
          <a:lstStyle/>
          <a:p>
            <a:r>
              <a:rPr lang="en-US" altLang="zh-CN" dirty="0">
                <a:solidFill>
                  <a:srgbClr val="000000"/>
                </a:solidFill>
              </a:rPr>
              <a:t>n</a:t>
            </a:r>
            <a:r>
              <a:rPr lang="zh-CN" altLang="en-US" dirty="0">
                <a:solidFill>
                  <a:srgbClr val="000000"/>
                </a:solidFill>
              </a:rPr>
              <a:t>个活动组成</a:t>
            </a:r>
            <a:r>
              <a:rPr lang="zh-CN" altLang="en-US" b="1" dirty="0">
                <a:solidFill>
                  <a:srgbClr val="FF0000"/>
                </a:solidFill>
              </a:rPr>
              <a:t>活动集</a:t>
            </a:r>
            <a:r>
              <a:rPr lang="en-US" altLang="zh-CN" b="1" dirty="0">
                <a:solidFill>
                  <a:srgbClr val="FF0000"/>
                </a:solidFill>
              </a:rPr>
              <a:t>(</a:t>
            </a:r>
            <a:r>
              <a:rPr lang="en-US" altLang="zh-CN" dirty="0"/>
              <a:t>Activity Set) E={1,2,…,n}</a:t>
            </a:r>
            <a:r>
              <a:rPr lang="zh-CN" altLang="en-US" dirty="0">
                <a:solidFill>
                  <a:srgbClr val="000000"/>
                </a:solidFill>
              </a:rPr>
              <a:t>，</a:t>
            </a:r>
            <a:r>
              <a:rPr lang="zh-CN" altLang="en-US" sz="2400" dirty="0">
                <a:solidFill>
                  <a:srgbClr val="000000"/>
                </a:solidFill>
              </a:rPr>
              <a:t>每个活动</a:t>
            </a:r>
            <a:r>
              <a:rPr lang="en-US" altLang="zh-CN" sz="2400" dirty="0" err="1">
                <a:solidFill>
                  <a:srgbClr val="000000"/>
                </a:solidFill>
              </a:rPr>
              <a:t>i</a:t>
            </a:r>
            <a:r>
              <a:rPr lang="zh-CN" altLang="en-US" sz="2400" dirty="0">
                <a:solidFill>
                  <a:srgbClr val="000000"/>
                </a:solidFill>
              </a:rPr>
              <a:t>，要求使用公共资源的起始时间</a:t>
            </a:r>
            <a:r>
              <a:rPr lang="en-US" altLang="zh-CN" sz="2400" dirty="0" err="1">
                <a:solidFill>
                  <a:srgbClr val="000000"/>
                </a:solidFill>
              </a:rPr>
              <a:t>s</a:t>
            </a:r>
            <a:r>
              <a:rPr lang="en-US" altLang="zh-CN" sz="2400" baseline="-25000" dirty="0" err="1">
                <a:solidFill>
                  <a:srgbClr val="000000"/>
                </a:solidFill>
              </a:rPr>
              <a:t>i</a:t>
            </a:r>
            <a:r>
              <a:rPr lang="zh-CN" altLang="en-US" sz="2400" dirty="0">
                <a:solidFill>
                  <a:srgbClr val="000000"/>
                </a:solidFill>
              </a:rPr>
              <a:t>，结束时间</a:t>
            </a:r>
            <a:r>
              <a:rPr lang="en-US" altLang="zh-CN" sz="2400" dirty="0">
                <a:solidFill>
                  <a:srgbClr val="000000"/>
                </a:solidFill>
              </a:rPr>
              <a:t>f</a:t>
            </a:r>
            <a:r>
              <a:rPr lang="en-US" altLang="zh-CN" sz="2400" baseline="-25000" dirty="0">
                <a:solidFill>
                  <a:srgbClr val="000000"/>
                </a:solidFill>
              </a:rPr>
              <a:t>i</a:t>
            </a:r>
            <a:r>
              <a:rPr lang="zh-CN" altLang="en-US" sz="2400" dirty="0">
                <a:solidFill>
                  <a:srgbClr val="000000"/>
                </a:solidFill>
              </a:rPr>
              <a:t>，且</a:t>
            </a:r>
            <a:r>
              <a:rPr lang="en-US" altLang="zh-CN" sz="2400" dirty="0" err="1">
                <a:solidFill>
                  <a:srgbClr val="000000"/>
                </a:solidFill>
              </a:rPr>
              <a:t>s</a:t>
            </a:r>
            <a:r>
              <a:rPr lang="en-US" altLang="zh-CN" sz="2400" baseline="-25000" dirty="0" err="1">
                <a:solidFill>
                  <a:srgbClr val="000000"/>
                </a:solidFill>
              </a:rPr>
              <a:t>i</a:t>
            </a:r>
            <a:r>
              <a:rPr lang="en-US" altLang="zh-CN" sz="2400" baseline="-25000" dirty="0">
                <a:solidFill>
                  <a:srgbClr val="000000"/>
                </a:solidFill>
              </a:rPr>
              <a:t> </a:t>
            </a:r>
            <a:r>
              <a:rPr lang="en-US" altLang="zh-CN" sz="2400" dirty="0">
                <a:solidFill>
                  <a:srgbClr val="000000"/>
                </a:solidFill>
              </a:rPr>
              <a:t>&lt;f</a:t>
            </a:r>
            <a:r>
              <a:rPr lang="en-US" altLang="zh-CN" sz="2400" baseline="-25000" dirty="0">
                <a:solidFill>
                  <a:srgbClr val="000000"/>
                </a:solidFill>
              </a:rPr>
              <a:t>i</a:t>
            </a:r>
            <a:r>
              <a:rPr lang="zh-CN" altLang="en-US" sz="2400" baseline="-25000" dirty="0">
                <a:solidFill>
                  <a:srgbClr val="000000"/>
                </a:solidFill>
              </a:rPr>
              <a:t> </a:t>
            </a:r>
            <a:endParaRPr lang="en-US" altLang="zh-CN" sz="2400" dirty="0">
              <a:solidFill>
                <a:srgbClr val="000000"/>
              </a:solidFill>
              <a:latin typeface="Times New Roman" pitchFamily="18" charset="0"/>
            </a:endParaRPr>
          </a:p>
          <a:p>
            <a:pPr eaLnBrk="1" hangingPunct="1">
              <a:spcBef>
                <a:spcPct val="50000"/>
              </a:spcBef>
            </a:pPr>
            <a:r>
              <a:rPr lang="zh-CN" altLang="en-US" sz="2400" dirty="0">
                <a:solidFill>
                  <a:srgbClr val="000000"/>
                </a:solidFill>
                <a:latin typeface="Times New Roman" pitchFamily="18" charset="0"/>
              </a:rPr>
              <a:t>如果选择活动</a:t>
            </a:r>
            <a:r>
              <a:rPr lang="en-US" altLang="zh-CN" sz="2400" dirty="0" err="1">
                <a:solidFill>
                  <a:srgbClr val="000000"/>
                </a:solidFill>
                <a:latin typeface="Times New Roman" pitchFamily="18" charset="0"/>
              </a:rPr>
              <a:t>i</a:t>
            </a:r>
            <a:r>
              <a:rPr lang="zh-CN" altLang="en-US" sz="2400" dirty="0">
                <a:solidFill>
                  <a:srgbClr val="000000"/>
                </a:solidFill>
                <a:latin typeface="Times New Roman" pitchFamily="18" charset="0"/>
              </a:rPr>
              <a:t>占用公共资源，则它在半开时间区间</a:t>
            </a:r>
            <a:r>
              <a:rPr lang="en-US" altLang="zh-CN" sz="2400" dirty="0">
                <a:solidFill>
                  <a:srgbClr val="000000"/>
                </a:solidFill>
                <a:latin typeface="Times New Roman" pitchFamily="18" charset="0"/>
              </a:rPr>
              <a:t>[</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i</a:t>
            </a:r>
            <a:r>
              <a:rPr lang="en-US" altLang="zh-CN" sz="2400" dirty="0">
                <a:solidFill>
                  <a:srgbClr val="000000"/>
                </a:solidFill>
                <a:latin typeface="Times New Roman" pitchFamily="18" charset="0"/>
              </a:rPr>
              <a:t>, f</a:t>
            </a:r>
            <a:r>
              <a:rPr lang="en-US" altLang="zh-CN" sz="2400" baseline="-25000" dirty="0">
                <a:solidFill>
                  <a:srgbClr val="000000"/>
                </a:solidFill>
                <a:latin typeface="Times New Roman" pitchFamily="18" charset="0"/>
              </a:rPr>
              <a:t>i</a:t>
            </a:r>
            <a:r>
              <a:rPr lang="en-US" altLang="zh-CN" sz="2400" dirty="0">
                <a:solidFill>
                  <a:srgbClr val="000000"/>
                </a:solidFill>
                <a:latin typeface="Times New Roman" pitchFamily="18" charset="0"/>
              </a:rPr>
              <a:t>)</a:t>
            </a:r>
            <a:r>
              <a:rPr lang="zh-CN" altLang="en-US" sz="2400" dirty="0">
                <a:solidFill>
                  <a:srgbClr val="000000"/>
                </a:solidFill>
                <a:latin typeface="Times New Roman" pitchFamily="18" charset="0"/>
              </a:rPr>
              <a:t>内占用资源。对活动</a:t>
            </a:r>
            <a:r>
              <a:rPr lang="en-US" altLang="zh-CN" sz="2400" dirty="0">
                <a:solidFill>
                  <a:srgbClr val="000000"/>
                </a:solidFill>
                <a:latin typeface="Times New Roman" pitchFamily="18" charset="0"/>
              </a:rPr>
              <a:t>j</a:t>
            </a:r>
            <a:r>
              <a:rPr lang="zh-CN" altLang="en-US" sz="2400" dirty="0">
                <a:solidFill>
                  <a:srgbClr val="000000"/>
                </a:solidFill>
                <a:latin typeface="Times New Roman" pitchFamily="18" charset="0"/>
              </a:rPr>
              <a:t>，如果区间</a:t>
            </a:r>
            <a:r>
              <a:rPr lang="en-US" altLang="zh-CN" sz="2400" dirty="0">
                <a:solidFill>
                  <a:srgbClr val="000000"/>
                </a:solidFill>
                <a:latin typeface="Times New Roman" pitchFamily="18" charset="0"/>
              </a:rPr>
              <a:t>[</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i</a:t>
            </a:r>
            <a:r>
              <a:rPr lang="en-US" altLang="zh-CN" sz="2400" dirty="0">
                <a:solidFill>
                  <a:srgbClr val="000000"/>
                </a:solidFill>
                <a:latin typeface="Times New Roman" pitchFamily="18" charset="0"/>
              </a:rPr>
              <a:t>, f</a:t>
            </a:r>
            <a:r>
              <a:rPr lang="en-US" altLang="zh-CN" sz="2400" baseline="-25000" dirty="0">
                <a:solidFill>
                  <a:srgbClr val="000000"/>
                </a:solidFill>
                <a:latin typeface="Times New Roman" pitchFamily="18" charset="0"/>
              </a:rPr>
              <a:t>i</a:t>
            </a:r>
            <a:r>
              <a:rPr lang="en-US" altLang="zh-CN" sz="2400" dirty="0">
                <a:solidFill>
                  <a:srgbClr val="000000"/>
                </a:solidFill>
                <a:latin typeface="Times New Roman" pitchFamily="18" charset="0"/>
              </a:rPr>
              <a:t>)</a:t>
            </a:r>
            <a:r>
              <a:rPr lang="zh-CN" altLang="en-US" sz="2400" dirty="0">
                <a:solidFill>
                  <a:srgbClr val="000000"/>
                </a:solidFill>
                <a:latin typeface="Times New Roman" pitchFamily="18" charset="0"/>
              </a:rPr>
              <a:t>与区间</a:t>
            </a:r>
            <a:r>
              <a:rPr lang="en-US" altLang="zh-CN" sz="2400" dirty="0">
                <a:solidFill>
                  <a:srgbClr val="000000"/>
                </a:solidFill>
                <a:latin typeface="Times New Roman" pitchFamily="18" charset="0"/>
              </a:rPr>
              <a:t>[</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j</a:t>
            </a:r>
            <a:r>
              <a:rPr lang="en-US" altLang="zh-CN" sz="2400" dirty="0">
                <a:solidFill>
                  <a:srgbClr val="000000"/>
                </a:solidFill>
                <a:latin typeface="Times New Roman" pitchFamily="18" charset="0"/>
              </a:rPr>
              <a:t>, f</a:t>
            </a:r>
            <a:r>
              <a:rPr lang="en-US" altLang="zh-CN" sz="2400" baseline="-25000" dirty="0">
                <a:solidFill>
                  <a:srgbClr val="000000"/>
                </a:solidFill>
                <a:latin typeface="Times New Roman" pitchFamily="18" charset="0"/>
              </a:rPr>
              <a:t>j</a:t>
            </a:r>
            <a:r>
              <a:rPr lang="en-US" altLang="zh-CN" sz="2400" dirty="0">
                <a:solidFill>
                  <a:srgbClr val="000000"/>
                </a:solidFill>
                <a:latin typeface="Times New Roman" pitchFamily="18" charset="0"/>
              </a:rPr>
              <a:t>)</a:t>
            </a:r>
            <a:r>
              <a:rPr lang="zh-CN" altLang="en-US" sz="2400" dirty="0">
                <a:solidFill>
                  <a:srgbClr val="000000"/>
                </a:solidFill>
                <a:latin typeface="Times New Roman" pitchFamily="18" charset="0"/>
              </a:rPr>
              <a:t>不相交，则称活动</a:t>
            </a:r>
            <a:r>
              <a:rPr lang="en-US" altLang="zh-CN" sz="2400" dirty="0" err="1">
                <a:solidFill>
                  <a:srgbClr val="000000"/>
                </a:solidFill>
                <a:latin typeface="Times New Roman" pitchFamily="18" charset="0"/>
              </a:rPr>
              <a:t>i</a:t>
            </a:r>
            <a:r>
              <a:rPr lang="zh-CN" altLang="en-US" sz="2400" dirty="0">
                <a:solidFill>
                  <a:srgbClr val="000000"/>
                </a:solidFill>
                <a:latin typeface="Times New Roman" pitchFamily="18" charset="0"/>
              </a:rPr>
              <a:t>与活动</a:t>
            </a:r>
            <a:r>
              <a:rPr lang="en-US" altLang="zh-CN" sz="2400" dirty="0">
                <a:solidFill>
                  <a:srgbClr val="000000"/>
                </a:solidFill>
                <a:latin typeface="Times New Roman" pitchFamily="18" charset="0"/>
              </a:rPr>
              <a:t>j</a:t>
            </a:r>
            <a:r>
              <a:rPr lang="zh-CN" altLang="en-US" sz="2400" dirty="0">
                <a:solidFill>
                  <a:srgbClr val="000000"/>
                </a:solidFill>
                <a:latin typeface="Times New Roman" pitchFamily="18" charset="0"/>
              </a:rPr>
              <a:t>相容</a:t>
            </a:r>
          </a:p>
          <a:p>
            <a:pPr eaLnBrk="1" hangingPunct="1">
              <a:spcBef>
                <a:spcPct val="50000"/>
              </a:spcBef>
            </a:pPr>
            <a:r>
              <a:rPr lang="zh-CN" altLang="en-US" sz="2400" dirty="0">
                <a:solidFill>
                  <a:srgbClr val="000000"/>
                </a:solidFill>
                <a:latin typeface="Times New Roman" pitchFamily="18" charset="0"/>
              </a:rPr>
              <a:t>当</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i</a:t>
            </a:r>
            <a:r>
              <a:rPr lang="en-US" altLang="zh-CN" sz="2400" dirty="0" err="1">
                <a:solidFill>
                  <a:srgbClr val="000000"/>
                </a:solidFill>
                <a:latin typeface="Times New Roman" pitchFamily="18" charset="0"/>
              </a:rPr>
              <a:t>≥f</a:t>
            </a:r>
            <a:r>
              <a:rPr lang="en-US" altLang="zh-CN" sz="2400" baseline="-25000" dirty="0" err="1">
                <a:solidFill>
                  <a:srgbClr val="000000"/>
                </a:solidFill>
                <a:latin typeface="Times New Roman" pitchFamily="18" charset="0"/>
              </a:rPr>
              <a:t>j</a:t>
            </a:r>
            <a:r>
              <a:rPr lang="zh-CN" altLang="en-US" sz="2400" dirty="0">
                <a:solidFill>
                  <a:srgbClr val="000000"/>
                </a:solidFill>
                <a:latin typeface="Times New Roman" pitchFamily="18" charset="0"/>
              </a:rPr>
              <a:t>或</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j</a:t>
            </a:r>
            <a:r>
              <a:rPr lang="en-US" altLang="zh-CN" sz="2400" dirty="0" err="1">
                <a:solidFill>
                  <a:srgbClr val="000000"/>
                </a:solidFill>
                <a:latin typeface="Times New Roman" pitchFamily="18" charset="0"/>
              </a:rPr>
              <a:t>≥f</a:t>
            </a:r>
            <a:r>
              <a:rPr lang="en-US" altLang="zh-CN" sz="2400" baseline="-25000" dirty="0" err="1">
                <a:solidFill>
                  <a:srgbClr val="000000"/>
                </a:solidFill>
                <a:latin typeface="Times New Roman" pitchFamily="18" charset="0"/>
              </a:rPr>
              <a:t>i</a:t>
            </a:r>
            <a:r>
              <a:rPr lang="zh-CN" altLang="en-US" sz="2400" dirty="0">
                <a:solidFill>
                  <a:srgbClr val="000000"/>
                </a:solidFill>
                <a:latin typeface="Times New Roman" pitchFamily="18" charset="0"/>
              </a:rPr>
              <a:t>时，活动</a:t>
            </a:r>
            <a:r>
              <a:rPr lang="en-US" altLang="zh-CN" sz="2400" dirty="0" err="1">
                <a:solidFill>
                  <a:srgbClr val="000000"/>
                </a:solidFill>
                <a:latin typeface="Times New Roman" pitchFamily="18" charset="0"/>
              </a:rPr>
              <a:t>i</a:t>
            </a:r>
            <a:r>
              <a:rPr lang="zh-CN" altLang="en-US" sz="2400" dirty="0">
                <a:solidFill>
                  <a:srgbClr val="000000"/>
                </a:solidFill>
                <a:latin typeface="Times New Roman" pitchFamily="18" charset="0"/>
              </a:rPr>
              <a:t>与活动</a:t>
            </a:r>
            <a:r>
              <a:rPr lang="en-US" altLang="zh-CN" sz="2400" dirty="0">
                <a:solidFill>
                  <a:srgbClr val="000000"/>
                </a:solidFill>
                <a:latin typeface="Times New Roman" pitchFamily="18" charset="0"/>
              </a:rPr>
              <a:t>j</a:t>
            </a:r>
            <a:r>
              <a:rPr lang="zh-CN" altLang="en-US" sz="2400" dirty="0">
                <a:solidFill>
                  <a:srgbClr val="000000"/>
                </a:solidFill>
                <a:latin typeface="Times New Roman" pitchFamily="18" charset="0"/>
              </a:rPr>
              <a:t>相容</a:t>
            </a:r>
            <a:endParaRPr lang="zh-CN" altLang="en-US" sz="2400"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F7E61D59-DE82-462B-98E8-B6A0B3943FBA}"/>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63CABB2D-2E64-489C-A44F-004F37F4B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A77E0F-7D19-4345-9CBF-3F573970F0D2}"/>
              </a:ext>
            </a:extLst>
          </p:cNvPr>
          <p:cNvSpPr>
            <a:spLocks noGrp="1"/>
          </p:cNvSpPr>
          <p:nvPr>
            <p:ph type="sldNum" sz="quarter" idx="12"/>
          </p:nvPr>
        </p:nvSpPr>
        <p:spPr/>
        <p:txBody>
          <a:bodyPr/>
          <a:lstStyle/>
          <a:p>
            <a:fld id="{EEA58A3B-43CE-4AA0-90B5-EB47AFAFEB34}" type="slidenum">
              <a:rPr lang="zh-CN" altLang="en-US" smtClean="0"/>
              <a:pPr/>
              <a:t>20</a:t>
            </a:fld>
            <a:endParaRPr lang="zh-CN" altLang="en-US" dirty="0"/>
          </a:p>
        </p:txBody>
      </p:sp>
      <p:sp>
        <p:nvSpPr>
          <p:cNvPr id="7" name="Line 59">
            <a:extLst>
              <a:ext uri="{FF2B5EF4-FFF2-40B4-BE49-F238E27FC236}">
                <a16:creationId xmlns:a16="http://schemas.microsoft.com/office/drawing/2014/main" id="{57F6248D-C9D4-4836-B250-A82F29D5B125}"/>
              </a:ext>
            </a:extLst>
          </p:cNvPr>
          <p:cNvSpPr>
            <a:spLocks noChangeShapeType="1"/>
          </p:cNvSpPr>
          <p:nvPr/>
        </p:nvSpPr>
        <p:spPr bwMode="auto">
          <a:xfrm>
            <a:off x="131445" y="5866503"/>
            <a:ext cx="4500563"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Rectangle 60">
            <a:extLst>
              <a:ext uri="{FF2B5EF4-FFF2-40B4-BE49-F238E27FC236}">
                <a16:creationId xmlns:a16="http://schemas.microsoft.com/office/drawing/2014/main" id="{7B342139-B1F4-4708-A2A6-522D2A196C63}"/>
              </a:ext>
            </a:extLst>
          </p:cNvPr>
          <p:cNvSpPr>
            <a:spLocks noChangeArrowheads="1"/>
          </p:cNvSpPr>
          <p:nvPr/>
        </p:nvSpPr>
        <p:spPr bwMode="auto">
          <a:xfrm>
            <a:off x="526733" y="5722041"/>
            <a:ext cx="1296987"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9" name="Rectangle 61">
            <a:extLst>
              <a:ext uri="{FF2B5EF4-FFF2-40B4-BE49-F238E27FC236}">
                <a16:creationId xmlns:a16="http://schemas.microsoft.com/office/drawing/2014/main" id="{9FD270CD-93F9-40BB-9C5E-4AA5060F39B6}"/>
              </a:ext>
            </a:extLst>
          </p:cNvPr>
          <p:cNvSpPr>
            <a:spLocks noChangeArrowheads="1"/>
          </p:cNvSpPr>
          <p:nvPr/>
        </p:nvSpPr>
        <p:spPr bwMode="auto">
          <a:xfrm>
            <a:off x="2758758" y="5722041"/>
            <a:ext cx="1296987"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0" name="Line 66">
            <a:extLst>
              <a:ext uri="{FF2B5EF4-FFF2-40B4-BE49-F238E27FC236}">
                <a16:creationId xmlns:a16="http://schemas.microsoft.com/office/drawing/2014/main" id="{D603AFEA-F2AC-4395-AFC4-E76E3032CCE3}"/>
              </a:ext>
            </a:extLst>
          </p:cNvPr>
          <p:cNvSpPr>
            <a:spLocks noChangeShapeType="1"/>
          </p:cNvSpPr>
          <p:nvPr/>
        </p:nvSpPr>
        <p:spPr bwMode="auto">
          <a:xfrm>
            <a:off x="131445" y="4929878"/>
            <a:ext cx="4500563"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Rectangle 67">
            <a:extLst>
              <a:ext uri="{FF2B5EF4-FFF2-40B4-BE49-F238E27FC236}">
                <a16:creationId xmlns:a16="http://schemas.microsoft.com/office/drawing/2014/main" id="{2C3FE3E3-85D9-4E3A-A785-66FB32382538}"/>
              </a:ext>
            </a:extLst>
          </p:cNvPr>
          <p:cNvSpPr>
            <a:spLocks noChangeArrowheads="1"/>
          </p:cNvSpPr>
          <p:nvPr/>
        </p:nvSpPr>
        <p:spPr bwMode="auto">
          <a:xfrm>
            <a:off x="2757170" y="4785416"/>
            <a:ext cx="1296988"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2" name="Text Box 69">
            <a:extLst>
              <a:ext uri="{FF2B5EF4-FFF2-40B4-BE49-F238E27FC236}">
                <a16:creationId xmlns:a16="http://schemas.microsoft.com/office/drawing/2014/main" id="{83539B0B-B5B5-44EF-803B-A0134041D4AF}"/>
              </a:ext>
            </a:extLst>
          </p:cNvPr>
          <p:cNvSpPr txBox="1">
            <a:spLocks noChangeArrowheads="1"/>
          </p:cNvSpPr>
          <p:nvPr/>
        </p:nvSpPr>
        <p:spPr bwMode="auto">
          <a:xfrm>
            <a:off x="2685733" y="4399653"/>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13" name="Text Box 71">
            <a:extLst>
              <a:ext uri="{FF2B5EF4-FFF2-40B4-BE49-F238E27FC236}">
                <a16:creationId xmlns:a16="http://schemas.microsoft.com/office/drawing/2014/main" id="{470A91BB-ECF4-4DDA-9016-F8B9BC5561C3}"/>
              </a:ext>
            </a:extLst>
          </p:cNvPr>
          <p:cNvSpPr txBox="1">
            <a:spLocks noChangeArrowheads="1"/>
          </p:cNvSpPr>
          <p:nvPr/>
        </p:nvSpPr>
        <p:spPr bwMode="auto">
          <a:xfrm>
            <a:off x="3765233" y="4399653"/>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
        <p:nvSpPr>
          <p:cNvPr id="14" name="Rectangle 68">
            <a:extLst>
              <a:ext uri="{FF2B5EF4-FFF2-40B4-BE49-F238E27FC236}">
                <a16:creationId xmlns:a16="http://schemas.microsoft.com/office/drawing/2014/main" id="{FE05EF4D-F4B0-4292-9EBD-7A91A9729C4F}"/>
              </a:ext>
            </a:extLst>
          </p:cNvPr>
          <p:cNvSpPr>
            <a:spLocks noChangeArrowheads="1"/>
          </p:cNvSpPr>
          <p:nvPr/>
        </p:nvSpPr>
        <p:spPr bwMode="auto">
          <a:xfrm>
            <a:off x="525145" y="4785416"/>
            <a:ext cx="1296988"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5" name="Text Box 70">
            <a:extLst>
              <a:ext uri="{FF2B5EF4-FFF2-40B4-BE49-F238E27FC236}">
                <a16:creationId xmlns:a16="http://schemas.microsoft.com/office/drawing/2014/main" id="{F3FAA214-F412-4FA4-A0B5-1EA1A6315BAA}"/>
              </a:ext>
            </a:extLst>
          </p:cNvPr>
          <p:cNvSpPr txBox="1">
            <a:spLocks noChangeArrowheads="1"/>
          </p:cNvSpPr>
          <p:nvPr/>
        </p:nvSpPr>
        <p:spPr bwMode="auto">
          <a:xfrm>
            <a:off x="453708" y="439965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16" name="Text Box 72">
            <a:extLst>
              <a:ext uri="{FF2B5EF4-FFF2-40B4-BE49-F238E27FC236}">
                <a16:creationId xmlns:a16="http://schemas.microsoft.com/office/drawing/2014/main" id="{031369B4-CC8D-4304-9114-FCD63F577074}"/>
              </a:ext>
            </a:extLst>
          </p:cNvPr>
          <p:cNvSpPr txBox="1">
            <a:spLocks noChangeArrowheads="1"/>
          </p:cNvSpPr>
          <p:nvPr/>
        </p:nvSpPr>
        <p:spPr bwMode="auto">
          <a:xfrm>
            <a:off x="1533208" y="4399653"/>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17" name="Line 75">
            <a:extLst>
              <a:ext uri="{FF2B5EF4-FFF2-40B4-BE49-F238E27FC236}">
                <a16:creationId xmlns:a16="http://schemas.microsoft.com/office/drawing/2014/main" id="{2A69D263-AA66-4561-AB6E-348CAD3A573D}"/>
              </a:ext>
            </a:extLst>
          </p:cNvPr>
          <p:cNvSpPr>
            <a:spLocks noChangeShapeType="1"/>
          </p:cNvSpPr>
          <p:nvPr/>
        </p:nvSpPr>
        <p:spPr bwMode="auto">
          <a:xfrm>
            <a:off x="5206683" y="5336278"/>
            <a:ext cx="3779837"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Rectangle 77">
            <a:extLst>
              <a:ext uri="{FF2B5EF4-FFF2-40B4-BE49-F238E27FC236}">
                <a16:creationId xmlns:a16="http://schemas.microsoft.com/office/drawing/2014/main" id="{AAFB7836-5DE6-4056-8F5D-07287369C314}"/>
              </a:ext>
            </a:extLst>
          </p:cNvPr>
          <p:cNvSpPr>
            <a:spLocks noChangeArrowheads="1"/>
          </p:cNvSpPr>
          <p:nvPr/>
        </p:nvSpPr>
        <p:spPr bwMode="auto">
          <a:xfrm>
            <a:off x="6933883" y="4713978"/>
            <a:ext cx="1296987" cy="144463"/>
          </a:xfrm>
          <a:prstGeom prst="rect">
            <a:avLst/>
          </a:prstGeom>
          <a:solidFill>
            <a:srgbClr val="FFC000"/>
          </a:solidFill>
          <a:ln w="6350">
            <a:solidFill>
              <a:schemeClr val="tx1"/>
            </a:solidFill>
            <a:miter lim="800000"/>
            <a:headEnd/>
            <a:tailEnd/>
          </a:ln>
        </p:spPr>
        <p:txBody>
          <a:bodyPr wrap="none" anchor="ctr">
            <a:spAutoFit/>
          </a:bodyPr>
          <a:lstStyle/>
          <a:p>
            <a:endParaRPr lang="zh-CN" altLang="en-US"/>
          </a:p>
        </p:txBody>
      </p:sp>
      <p:sp>
        <p:nvSpPr>
          <p:cNvPr id="19" name="Rectangle 81">
            <a:extLst>
              <a:ext uri="{FF2B5EF4-FFF2-40B4-BE49-F238E27FC236}">
                <a16:creationId xmlns:a16="http://schemas.microsoft.com/office/drawing/2014/main" id="{CC4A492B-CDE1-4F5B-A5DA-16333F8D1811}"/>
              </a:ext>
            </a:extLst>
          </p:cNvPr>
          <p:cNvSpPr>
            <a:spLocks noChangeArrowheads="1"/>
          </p:cNvSpPr>
          <p:nvPr/>
        </p:nvSpPr>
        <p:spPr bwMode="auto">
          <a:xfrm>
            <a:off x="6070283" y="5217216"/>
            <a:ext cx="1296987" cy="144462"/>
          </a:xfrm>
          <a:prstGeom prst="rect">
            <a:avLst/>
          </a:prstGeom>
          <a:solidFill>
            <a:srgbClr val="FFC000"/>
          </a:solidFill>
          <a:ln w="6350">
            <a:solidFill>
              <a:schemeClr val="tx1"/>
            </a:solidFill>
            <a:miter lim="800000"/>
            <a:headEnd/>
            <a:tailEnd/>
          </a:ln>
        </p:spPr>
        <p:txBody>
          <a:bodyPr wrap="none" anchor="ctr">
            <a:spAutoFit/>
          </a:bodyPr>
          <a:lstStyle/>
          <a:p>
            <a:endParaRPr lang="zh-CN" altLang="en-US"/>
          </a:p>
        </p:txBody>
      </p:sp>
      <p:sp>
        <p:nvSpPr>
          <p:cNvPr id="20" name="Text Box 82">
            <a:extLst>
              <a:ext uri="{FF2B5EF4-FFF2-40B4-BE49-F238E27FC236}">
                <a16:creationId xmlns:a16="http://schemas.microsoft.com/office/drawing/2014/main" id="{183A4C17-A662-4B17-9B9F-6CD1B99C0FCF}"/>
              </a:ext>
            </a:extLst>
          </p:cNvPr>
          <p:cNvSpPr txBox="1">
            <a:spLocks noChangeArrowheads="1"/>
          </p:cNvSpPr>
          <p:nvPr/>
        </p:nvSpPr>
        <p:spPr bwMode="auto">
          <a:xfrm>
            <a:off x="5998845" y="483145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21" name="Text Box 83">
            <a:extLst>
              <a:ext uri="{FF2B5EF4-FFF2-40B4-BE49-F238E27FC236}">
                <a16:creationId xmlns:a16="http://schemas.microsoft.com/office/drawing/2014/main" id="{BC8916EA-C6A4-4BE4-B322-078DD9C76446}"/>
              </a:ext>
            </a:extLst>
          </p:cNvPr>
          <p:cNvSpPr txBox="1">
            <a:spLocks noChangeArrowheads="1"/>
          </p:cNvSpPr>
          <p:nvPr/>
        </p:nvSpPr>
        <p:spPr bwMode="auto">
          <a:xfrm>
            <a:off x="7078345" y="4831453"/>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22" name="Text Box 84">
            <a:extLst>
              <a:ext uri="{FF2B5EF4-FFF2-40B4-BE49-F238E27FC236}">
                <a16:creationId xmlns:a16="http://schemas.microsoft.com/office/drawing/2014/main" id="{4EFC263E-6483-494E-94E0-9A14D8D2E059}"/>
              </a:ext>
            </a:extLst>
          </p:cNvPr>
          <p:cNvSpPr txBox="1">
            <a:spLocks noChangeArrowheads="1"/>
          </p:cNvSpPr>
          <p:nvPr/>
        </p:nvSpPr>
        <p:spPr bwMode="auto">
          <a:xfrm>
            <a:off x="1606233" y="3967853"/>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solidFill>
                  <a:srgbClr val="CC0000"/>
                </a:solidFill>
              </a:rPr>
              <a:t>相容</a:t>
            </a:r>
          </a:p>
        </p:txBody>
      </p:sp>
      <p:sp>
        <p:nvSpPr>
          <p:cNvPr id="23" name="Text Box 85">
            <a:extLst>
              <a:ext uri="{FF2B5EF4-FFF2-40B4-BE49-F238E27FC236}">
                <a16:creationId xmlns:a16="http://schemas.microsoft.com/office/drawing/2014/main" id="{786F5ABD-771D-4A55-A0FC-FC98096DDFC3}"/>
              </a:ext>
            </a:extLst>
          </p:cNvPr>
          <p:cNvSpPr txBox="1">
            <a:spLocks noChangeArrowheads="1"/>
          </p:cNvSpPr>
          <p:nvPr/>
        </p:nvSpPr>
        <p:spPr bwMode="auto">
          <a:xfrm>
            <a:off x="6214745" y="4039291"/>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CC0000"/>
                </a:solidFill>
              </a:rPr>
              <a:t>不相容</a:t>
            </a:r>
          </a:p>
        </p:txBody>
      </p:sp>
      <p:sp>
        <p:nvSpPr>
          <p:cNvPr id="24" name="Text Box 69">
            <a:extLst>
              <a:ext uri="{FF2B5EF4-FFF2-40B4-BE49-F238E27FC236}">
                <a16:creationId xmlns:a16="http://schemas.microsoft.com/office/drawing/2014/main" id="{694166CA-2A05-42D6-A117-C119669A7EC0}"/>
              </a:ext>
            </a:extLst>
          </p:cNvPr>
          <p:cNvSpPr txBox="1">
            <a:spLocks noChangeArrowheads="1"/>
          </p:cNvSpPr>
          <p:nvPr/>
        </p:nvSpPr>
        <p:spPr bwMode="auto">
          <a:xfrm>
            <a:off x="2706370" y="53124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25" name="Text Box 71">
            <a:extLst>
              <a:ext uri="{FF2B5EF4-FFF2-40B4-BE49-F238E27FC236}">
                <a16:creationId xmlns:a16="http://schemas.microsoft.com/office/drawing/2014/main" id="{55244276-8185-4C71-BB43-66A5CBC22A32}"/>
              </a:ext>
            </a:extLst>
          </p:cNvPr>
          <p:cNvSpPr txBox="1">
            <a:spLocks noChangeArrowheads="1"/>
          </p:cNvSpPr>
          <p:nvPr/>
        </p:nvSpPr>
        <p:spPr bwMode="auto">
          <a:xfrm>
            <a:off x="3785870" y="5312466"/>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26" name="Text Box 70">
            <a:extLst>
              <a:ext uri="{FF2B5EF4-FFF2-40B4-BE49-F238E27FC236}">
                <a16:creationId xmlns:a16="http://schemas.microsoft.com/office/drawing/2014/main" id="{10C2D5BC-39B1-4BBE-9D54-93BB05592C29}"/>
              </a:ext>
            </a:extLst>
          </p:cNvPr>
          <p:cNvSpPr txBox="1">
            <a:spLocks noChangeArrowheads="1"/>
          </p:cNvSpPr>
          <p:nvPr/>
        </p:nvSpPr>
        <p:spPr bwMode="auto">
          <a:xfrm>
            <a:off x="474345" y="5312466"/>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27" name="Text Box 72">
            <a:extLst>
              <a:ext uri="{FF2B5EF4-FFF2-40B4-BE49-F238E27FC236}">
                <a16:creationId xmlns:a16="http://schemas.microsoft.com/office/drawing/2014/main" id="{862E6386-D434-477B-A45F-0AFD33C32D8F}"/>
              </a:ext>
            </a:extLst>
          </p:cNvPr>
          <p:cNvSpPr txBox="1">
            <a:spLocks noChangeArrowheads="1"/>
          </p:cNvSpPr>
          <p:nvPr/>
        </p:nvSpPr>
        <p:spPr bwMode="auto">
          <a:xfrm>
            <a:off x="1553845" y="5312466"/>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
        <p:nvSpPr>
          <p:cNvPr id="28" name="Text Box 70">
            <a:extLst>
              <a:ext uri="{FF2B5EF4-FFF2-40B4-BE49-F238E27FC236}">
                <a16:creationId xmlns:a16="http://schemas.microsoft.com/office/drawing/2014/main" id="{75D58CBD-3312-4A39-B540-FFCF77A8BD0E}"/>
              </a:ext>
            </a:extLst>
          </p:cNvPr>
          <p:cNvSpPr txBox="1">
            <a:spLocks noChangeArrowheads="1"/>
          </p:cNvSpPr>
          <p:nvPr/>
        </p:nvSpPr>
        <p:spPr bwMode="auto">
          <a:xfrm>
            <a:off x="6883083" y="4315516"/>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29" name="Text Box 72">
            <a:extLst>
              <a:ext uri="{FF2B5EF4-FFF2-40B4-BE49-F238E27FC236}">
                <a16:creationId xmlns:a16="http://schemas.microsoft.com/office/drawing/2014/main" id="{2EF7118A-B35B-4A42-9FD6-8BD612B28ED1}"/>
              </a:ext>
            </a:extLst>
          </p:cNvPr>
          <p:cNvSpPr txBox="1">
            <a:spLocks noChangeArrowheads="1"/>
          </p:cNvSpPr>
          <p:nvPr/>
        </p:nvSpPr>
        <p:spPr bwMode="auto">
          <a:xfrm>
            <a:off x="7962583" y="4315516"/>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Tree>
    <p:extLst>
      <p:ext uri="{BB962C8B-B14F-4D97-AF65-F5344CB8AC3E}">
        <p14:creationId xmlns:p14="http://schemas.microsoft.com/office/powerpoint/2010/main" val="3335962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A243AE-04A3-4263-B8BF-2F70B297542F}"/>
              </a:ext>
            </a:extLst>
          </p:cNvPr>
          <p:cNvSpPr>
            <a:spLocks noGrp="1"/>
          </p:cNvSpPr>
          <p:nvPr>
            <p:ph idx="1"/>
          </p:nvPr>
        </p:nvSpPr>
        <p:spPr/>
        <p:txBody>
          <a:bodyPr/>
          <a:lstStyle/>
          <a:p>
            <a:r>
              <a:rPr kumimoji="1" lang="zh-CN" altLang="en-US" sz="2400" dirty="0">
                <a:solidFill>
                  <a:srgbClr val="000000"/>
                </a:solidFill>
                <a:latin typeface="+mn-lt"/>
                <a:ea typeface="微软雅黑 Light" panose="020B0502040204020203" pitchFamily="34" charset="-122"/>
              </a:rPr>
              <a:t>活动安排问题的贪心算法</a:t>
            </a:r>
            <a:r>
              <a:rPr kumimoji="1" lang="en-US" altLang="zh-CN" sz="2400" b="1" dirty="0" err="1">
                <a:solidFill>
                  <a:srgbClr val="000000"/>
                </a:solidFill>
                <a:latin typeface="+mn-lt"/>
                <a:ea typeface="微软雅黑 Light" panose="020B0502040204020203" pitchFamily="34" charset="-122"/>
              </a:rPr>
              <a:t>GreedySelector</a:t>
            </a:r>
            <a:endParaRPr lang="zh-CN" altLang="en-US" dirty="0"/>
          </a:p>
        </p:txBody>
      </p:sp>
      <p:sp>
        <p:nvSpPr>
          <p:cNvPr id="3" name="日期占位符 2">
            <a:extLst>
              <a:ext uri="{FF2B5EF4-FFF2-40B4-BE49-F238E27FC236}">
                <a16:creationId xmlns:a16="http://schemas.microsoft.com/office/drawing/2014/main" id="{F6F5E14E-43C5-4BD9-B647-2B22AB5CD654}"/>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0A22AFF6-330A-434A-832B-76882044247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12CF87A-A148-4930-B8AD-BB2034BC34CA}"/>
              </a:ext>
            </a:extLst>
          </p:cNvPr>
          <p:cNvSpPr>
            <a:spLocks noGrp="1"/>
          </p:cNvSpPr>
          <p:nvPr>
            <p:ph type="sldNum" sz="quarter" idx="12"/>
          </p:nvPr>
        </p:nvSpPr>
        <p:spPr/>
        <p:txBody>
          <a:bodyPr/>
          <a:lstStyle/>
          <a:p>
            <a:fld id="{EEA58A3B-43CE-4AA0-90B5-EB47AFAFEB34}" type="slidenum">
              <a:rPr lang="zh-CN" altLang="en-US" smtClean="0"/>
              <a:pPr/>
              <a:t>21</a:t>
            </a:fld>
            <a:endParaRPr lang="zh-CN" altLang="en-US" dirty="0"/>
          </a:p>
        </p:txBody>
      </p:sp>
      <p:sp>
        <p:nvSpPr>
          <p:cNvPr id="6" name="Rectangle 3">
            <a:extLst>
              <a:ext uri="{FF2B5EF4-FFF2-40B4-BE49-F238E27FC236}">
                <a16:creationId xmlns:a16="http://schemas.microsoft.com/office/drawing/2014/main" id="{1C751E83-D506-46C4-9136-58DADAAEBB8A}"/>
              </a:ext>
            </a:extLst>
          </p:cNvPr>
          <p:cNvSpPr txBox="1">
            <a:spLocks noChangeArrowheads="1"/>
          </p:cNvSpPr>
          <p:nvPr/>
        </p:nvSpPr>
        <p:spPr>
          <a:xfrm>
            <a:off x="250825" y="692150"/>
            <a:ext cx="8893175" cy="6165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600"/>
              </a:spcBef>
              <a:buClr>
                <a:srgbClr val="0000FF"/>
              </a:buClr>
              <a:buSzPct val="60000"/>
              <a:buFont typeface="Wingdings" panose="05000000000000000000" pitchFamily="2" charset="2"/>
              <a:buChar char="n"/>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536575" indent="-268288"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FontTx/>
              <a:buNone/>
            </a:pPr>
            <a:r>
              <a:rPr kumimoji="1" lang="en-US" altLang="zh-CN" sz="2000" dirty="0">
                <a:solidFill>
                  <a:srgbClr val="000000"/>
                </a:solidFill>
                <a:latin typeface="+mn-lt"/>
              </a:rPr>
              <a:t>template&lt;class Type&gt;</a:t>
            </a:r>
          </a:p>
          <a:p>
            <a:pPr>
              <a:lnSpc>
                <a:spcPct val="150000"/>
              </a:lnSpc>
              <a:spcBef>
                <a:spcPct val="0"/>
              </a:spcBef>
              <a:buFontTx/>
              <a:buNone/>
            </a:pPr>
            <a:r>
              <a:rPr kumimoji="1" lang="en-US" altLang="zh-CN" sz="2000" dirty="0">
                <a:solidFill>
                  <a:srgbClr val="000000"/>
                </a:solidFill>
                <a:latin typeface="+mn-lt"/>
              </a:rPr>
              <a:t>void </a:t>
            </a:r>
            <a:r>
              <a:rPr kumimoji="1" lang="en-US" altLang="zh-CN" sz="2000" b="1" dirty="0" err="1">
                <a:solidFill>
                  <a:srgbClr val="000000"/>
                </a:solidFill>
                <a:latin typeface="+mn-lt"/>
              </a:rPr>
              <a:t>GreedySelector</a:t>
            </a:r>
            <a:r>
              <a:rPr kumimoji="1" lang="en-US" altLang="zh-CN" sz="2000" dirty="0">
                <a:solidFill>
                  <a:srgbClr val="000000"/>
                </a:solidFill>
                <a:latin typeface="+mn-lt"/>
              </a:rPr>
              <a:t>(int n, Type s[], Type f[], bool A[])</a:t>
            </a:r>
          </a:p>
          <a:p>
            <a:pPr>
              <a:lnSpc>
                <a:spcPct val="150000"/>
              </a:lnSpc>
              <a:spcBef>
                <a:spcPct val="0"/>
              </a:spcBef>
              <a:buFontTx/>
              <a:buNone/>
            </a:pPr>
            <a:r>
              <a:rPr kumimoji="1" lang="en-US" altLang="zh-CN" sz="2000" dirty="0">
                <a:solidFill>
                  <a:srgbClr val="000000"/>
                </a:solidFill>
                <a:latin typeface="+mn-lt"/>
              </a:rPr>
              <a:t>{</a:t>
            </a:r>
          </a:p>
          <a:p>
            <a:pPr>
              <a:lnSpc>
                <a:spcPct val="150000"/>
              </a:lnSpc>
              <a:spcBef>
                <a:spcPct val="0"/>
              </a:spcBef>
              <a:buFontTx/>
              <a:buNone/>
            </a:pPr>
            <a:r>
              <a:rPr kumimoji="1" lang="en-US" altLang="zh-CN" sz="2000" dirty="0">
                <a:solidFill>
                  <a:srgbClr val="000000"/>
                </a:solidFill>
                <a:latin typeface="+mn-lt"/>
              </a:rPr>
              <a:t>       A[1]=true;</a:t>
            </a:r>
          </a:p>
          <a:p>
            <a:pPr>
              <a:lnSpc>
                <a:spcPct val="150000"/>
              </a:lnSpc>
              <a:spcBef>
                <a:spcPct val="0"/>
              </a:spcBef>
              <a:buFontTx/>
              <a:buNone/>
            </a:pPr>
            <a:r>
              <a:rPr kumimoji="1" lang="en-US" altLang="zh-CN" sz="2000" dirty="0">
                <a:solidFill>
                  <a:srgbClr val="000000"/>
                </a:solidFill>
                <a:latin typeface="+mn-lt"/>
              </a:rPr>
              <a:t>       int j=1;         </a:t>
            </a:r>
            <a:r>
              <a:rPr kumimoji="1" lang="en-US" altLang="zh-CN" sz="1800" dirty="0">
                <a:solidFill>
                  <a:srgbClr val="FF0000"/>
                </a:solidFill>
                <a:latin typeface="+mn-lt"/>
              </a:rPr>
              <a:t>//</a:t>
            </a:r>
            <a:r>
              <a:rPr kumimoji="1" lang="zh-CN" altLang="en-US" sz="1800" dirty="0">
                <a:solidFill>
                  <a:srgbClr val="FF0000"/>
                </a:solidFill>
                <a:latin typeface="+mn-lt"/>
              </a:rPr>
              <a:t>当前步骤下，已安排的最后</a:t>
            </a:r>
            <a:r>
              <a:rPr kumimoji="1" lang="en-US" altLang="zh-CN" sz="1800" dirty="0">
                <a:solidFill>
                  <a:srgbClr val="FF0000"/>
                </a:solidFill>
                <a:latin typeface="+mn-lt"/>
              </a:rPr>
              <a:t>1</a:t>
            </a:r>
            <a:r>
              <a:rPr kumimoji="1" lang="zh-CN" altLang="en-US" sz="1800" dirty="0">
                <a:solidFill>
                  <a:srgbClr val="FF0000"/>
                </a:solidFill>
                <a:latin typeface="+mn-lt"/>
              </a:rPr>
              <a:t>个活动</a:t>
            </a:r>
          </a:p>
          <a:p>
            <a:pPr>
              <a:lnSpc>
                <a:spcPct val="150000"/>
              </a:lnSpc>
              <a:spcBef>
                <a:spcPct val="0"/>
              </a:spcBef>
              <a:buFontTx/>
              <a:buNone/>
            </a:pPr>
            <a:r>
              <a:rPr kumimoji="1" lang="en-US" altLang="zh-CN" sz="2000" dirty="0">
                <a:solidFill>
                  <a:srgbClr val="000000"/>
                </a:solidFill>
                <a:latin typeface="+mn-lt"/>
              </a:rPr>
              <a:t>       for (int </a:t>
            </a:r>
            <a:r>
              <a:rPr kumimoji="1" lang="en-US" altLang="zh-CN" sz="2000" dirty="0" err="1">
                <a:solidFill>
                  <a:srgbClr val="000000"/>
                </a:solidFill>
                <a:latin typeface="+mn-lt"/>
              </a:rPr>
              <a:t>i</a:t>
            </a:r>
            <a:r>
              <a:rPr kumimoji="1" lang="en-US" altLang="zh-CN" sz="2000" dirty="0">
                <a:solidFill>
                  <a:srgbClr val="000000"/>
                </a:solidFill>
                <a:latin typeface="+mn-lt"/>
              </a:rPr>
              <a:t>=2;i&lt;=n; </a:t>
            </a:r>
            <a:r>
              <a:rPr kumimoji="1" lang="en-US" altLang="zh-CN" sz="2000" dirty="0" err="1">
                <a:solidFill>
                  <a:srgbClr val="000000"/>
                </a:solidFill>
                <a:latin typeface="+mn-lt"/>
              </a:rPr>
              <a:t>i</a:t>
            </a:r>
            <a:r>
              <a:rPr kumimoji="1" lang="en-US" altLang="zh-CN" sz="2000" dirty="0">
                <a:solidFill>
                  <a:srgbClr val="000000"/>
                </a:solidFill>
                <a:latin typeface="+mn-lt"/>
              </a:rPr>
              <a:t>++) { </a:t>
            </a:r>
            <a:r>
              <a:rPr kumimoji="1" lang="en-US" altLang="zh-CN" sz="1800" dirty="0">
                <a:solidFill>
                  <a:srgbClr val="FF0000"/>
                </a:solidFill>
                <a:latin typeface="+mn-lt"/>
              </a:rPr>
              <a:t>//</a:t>
            </a:r>
            <a:r>
              <a:rPr kumimoji="1" lang="zh-CN" altLang="en-US" sz="1800" dirty="0">
                <a:solidFill>
                  <a:srgbClr val="FF0000"/>
                </a:solidFill>
                <a:latin typeface="+mn-lt"/>
              </a:rPr>
              <a:t>依次考察剩余</a:t>
            </a:r>
            <a:r>
              <a:rPr kumimoji="1" lang="en-US" altLang="zh-CN" sz="1800" dirty="0">
                <a:solidFill>
                  <a:srgbClr val="FF0000"/>
                </a:solidFill>
                <a:latin typeface="+mn-lt"/>
              </a:rPr>
              <a:t>n-1</a:t>
            </a:r>
            <a:r>
              <a:rPr kumimoji="1" lang="zh-CN" altLang="en-US" sz="1800" dirty="0">
                <a:solidFill>
                  <a:srgbClr val="FF0000"/>
                </a:solidFill>
                <a:latin typeface="+mn-lt"/>
              </a:rPr>
              <a:t>个活动</a:t>
            </a:r>
            <a:r>
              <a:rPr kumimoji="1" lang="en-US" altLang="zh-CN" sz="1800" dirty="0" err="1">
                <a:solidFill>
                  <a:srgbClr val="FF0000"/>
                </a:solidFill>
                <a:latin typeface="+mn-lt"/>
              </a:rPr>
              <a:t>i</a:t>
            </a:r>
            <a:endParaRPr kumimoji="1" lang="en-US" altLang="zh-CN" sz="1800" dirty="0">
              <a:solidFill>
                <a:srgbClr val="FF0000"/>
              </a:solidFill>
              <a:latin typeface="+mn-lt"/>
            </a:endParaRPr>
          </a:p>
          <a:p>
            <a:pPr>
              <a:lnSpc>
                <a:spcPct val="150000"/>
              </a:lnSpc>
              <a:spcBef>
                <a:spcPct val="0"/>
              </a:spcBef>
              <a:buFontTx/>
              <a:buNone/>
            </a:pPr>
            <a:r>
              <a:rPr kumimoji="1" lang="en-US" altLang="zh-CN" sz="2000" dirty="0">
                <a:solidFill>
                  <a:srgbClr val="000000"/>
                </a:solidFill>
                <a:latin typeface="+mn-lt"/>
              </a:rPr>
              <a:t>          if (s[</a:t>
            </a:r>
            <a:r>
              <a:rPr kumimoji="1" lang="en-US" altLang="zh-CN" sz="2000" dirty="0" err="1">
                <a:solidFill>
                  <a:srgbClr val="000000"/>
                </a:solidFill>
                <a:latin typeface="+mn-lt"/>
              </a:rPr>
              <a:t>i</a:t>
            </a:r>
            <a:r>
              <a:rPr kumimoji="1" lang="en-US" altLang="zh-CN" sz="2000" dirty="0">
                <a:solidFill>
                  <a:srgbClr val="000000"/>
                </a:solidFill>
                <a:latin typeface="+mn-lt"/>
              </a:rPr>
              <a:t>]&gt;=f[j])          </a:t>
            </a:r>
            <a:r>
              <a:rPr kumimoji="1" lang="en-US" altLang="zh-CN" sz="1800" dirty="0">
                <a:solidFill>
                  <a:srgbClr val="000000"/>
                </a:solidFill>
                <a:latin typeface="+mn-lt"/>
              </a:rPr>
              <a:t>//</a:t>
            </a:r>
            <a:r>
              <a:rPr kumimoji="1" lang="zh-CN" altLang="en-US" sz="1800" dirty="0">
                <a:solidFill>
                  <a:srgbClr val="FF0000"/>
                </a:solidFill>
                <a:latin typeface="+mn-lt"/>
              </a:rPr>
              <a:t>如果剩余活动中，</a:t>
            </a:r>
            <a:r>
              <a:rPr kumimoji="1" lang="zh-CN" altLang="en-US" sz="1800" b="1" u="sng" dirty="0">
                <a:solidFill>
                  <a:srgbClr val="CC0000"/>
                </a:solidFill>
                <a:latin typeface="+mn-lt"/>
              </a:rPr>
              <a:t>活动</a:t>
            </a:r>
            <a:r>
              <a:rPr kumimoji="1" lang="en-US" altLang="zh-CN" sz="1800" b="1" u="sng" dirty="0" err="1">
                <a:solidFill>
                  <a:srgbClr val="CC0000"/>
                </a:solidFill>
                <a:latin typeface="+mn-lt"/>
              </a:rPr>
              <a:t>i</a:t>
            </a:r>
            <a:r>
              <a:rPr kumimoji="1" lang="zh-CN" altLang="en-US" sz="1800" b="1" u="sng" dirty="0">
                <a:solidFill>
                  <a:srgbClr val="CC0000"/>
                </a:solidFill>
                <a:latin typeface="+mn-lt"/>
              </a:rPr>
              <a:t>结束时间最早、并与当前已安</a:t>
            </a:r>
            <a:endParaRPr kumimoji="1" lang="en-US" altLang="zh-CN" sz="1800" b="1" u="sng" dirty="0">
              <a:solidFill>
                <a:srgbClr val="CC0000"/>
              </a:solidFill>
              <a:latin typeface="+mn-lt"/>
            </a:endParaRPr>
          </a:p>
          <a:p>
            <a:pPr>
              <a:lnSpc>
                <a:spcPct val="150000"/>
              </a:lnSpc>
              <a:spcBef>
                <a:spcPct val="0"/>
              </a:spcBef>
              <a:buFontTx/>
              <a:buNone/>
            </a:pPr>
            <a:r>
              <a:rPr kumimoji="1" lang="en-US" altLang="zh-CN" sz="1800" dirty="0">
                <a:solidFill>
                  <a:srgbClr val="000000"/>
                </a:solidFill>
                <a:latin typeface="+mn-lt"/>
              </a:rPr>
              <a:t>                                                  </a:t>
            </a:r>
            <a:r>
              <a:rPr kumimoji="1" lang="zh-CN" altLang="en-US" sz="1800" b="1" u="sng" dirty="0">
                <a:solidFill>
                  <a:srgbClr val="CC0000"/>
                </a:solidFill>
                <a:latin typeface="+mn-lt"/>
              </a:rPr>
              <a:t>排的最后</a:t>
            </a:r>
            <a:r>
              <a:rPr kumimoji="1" lang="en-US" altLang="zh-CN" sz="1800" b="1" u="sng" dirty="0">
                <a:solidFill>
                  <a:srgbClr val="CC0000"/>
                </a:solidFill>
                <a:latin typeface="+mn-lt"/>
              </a:rPr>
              <a:t>1</a:t>
            </a:r>
            <a:r>
              <a:rPr kumimoji="1" lang="zh-CN" altLang="en-US" sz="1800" b="1" u="sng" dirty="0">
                <a:solidFill>
                  <a:srgbClr val="CC0000"/>
                </a:solidFill>
                <a:latin typeface="+mn-lt"/>
              </a:rPr>
              <a:t>个活动</a:t>
            </a:r>
            <a:r>
              <a:rPr kumimoji="1" lang="en-US" altLang="zh-CN" sz="1800" b="1" u="sng" dirty="0">
                <a:solidFill>
                  <a:srgbClr val="CC0000"/>
                </a:solidFill>
                <a:latin typeface="+mn-lt"/>
              </a:rPr>
              <a:t>j</a:t>
            </a:r>
            <a:r>
              <a:rPr kumimoji="1" lang="zh-CN" altLang="en-US" sz="1800" b="1" u="sng" dirty="0">
                <a:solidFill>
                  <a:srgbClr val="CC0000"/>
                </a:solidFill>
                <a:latin typeface="+mn-lt"/>
              </a:rPr>
              <a:t>相容</a:t>
            </a:r>
            <a:r>
              <a:rPr kumimoji="1" lang="zh-CN" altLang="en-US" sz="1800" dirty="0">
                <a:solidFill>
                  <a:srgbClr val="FF0000"/>
                </a:solidFill>
                <a:latin typeface="+mn-lt"/>
              </a:rPr>
              <a:t>，则安排</a:t>
            </a:r>
            <a:r>
              <a:rPr kumimoji="1" lang="en-US" altLang="zh-CN" sz="1800" dirty="0">
                <a:solidFill>
                  <a:srgbClr val="FF0000"/>
                </a:solidFill>
                <a:latin typeface="+mn-lt"/>
              </a:rPr>
              <a:t>j——</a:t>
            </a:r>
            <a:r>
              <a:rPr kumimoji="1" lang="zh-CN" altLang="en-US" sz="1800" dirty="0">
                <a:solidFill>
                  <a:srgbClr val="FF0000"/>
                </a:solidFill>
                <a:latin typeface="+mn-lt"/>
              </a:rPr>
              <a:t>贪心选择</a:t>
            </a:r>
            <a:endParaRPr kumimoji="1" lang="en-US" altLang="zh-CN" sz="2000" dirty="0">
              <a:solidFill>
                <a:srgbClr val="FF0000"/>
              </a:solidFill>
              <a:latin typeface="+mn-lt"/>
            </a:endParaRPr>
          </a:p>
          <a:p>
            <a:pPr>
              <a:lnSpc>
                <a:spcPct val="150000"/>
              </a:lnSpc>
              <a:spcBef>
                <a:spcPct val="0"/>
              </a:spcBef>
              <a:buFontTx/>
              <a:buNone/>
            </a:pPr>
            <a:r>
              <a:rPr kumimoji="1" lang="en-US" altLang="zh-CN" sz="2000" dirty="0">
                <a:solidFill>
                  <a:srgbClr val="000000"/>
                </a:solidFill>
                <a:latin typeface="+mn-lt"/>
              </a:rPr>
              <a:t>              { A[</a:t>
            </a:r>
            <a:r>
              <a:rPr kumimoji="1" lang="en-US" altLang="zh-CN" sz="2000" dirty="0" err="1">
                <a:solidFill>
                  <a:srgbClr val="000000"/>
                </a:solidFill>
                <a:latin typeface="+mn-lt"/>
              </a:rPr>
              <a:t>i</a:t>
            </a:r>
            <a:r>
              <a:rPr kumimoji="1" lang="en-US" altLang="zh-CN" sz="2000" dirty="0">
                <a:solidFill>
                  <a:srgbClr val="000000"/>
                </a:solidFill>
                <a:latin typeface="+mn-lt"/>
              </a:rPr>
              <a:t>]=true;</a:t>
            </a:r>
          </a:p>
          <a:p>
            <a:pPr>
              <a:lnSpc>
                <a:spcPct val="150000"/>
              </a:lnSpc>
              <a:spcBef>
                <a:spcPct val="0"/>
              </a:spcBef>
              <a:buFontTx/>
              <a:buNone/>
            </a:pPr>
            <a:r>
              <a:rPr kumimoji="1" lang="en-US" altLang="zh-CN" sz="2000" dirty="0">
                <a:solidFill>
                  <a:srgbClr val="000000"/>
                </a:solidFill>
                <a:latin typeface="+mn-lt"/>
              </a:rPr>
              <a:t>                  </a:t>
            </a:r>
            <a:r>
              <a:rPr kumimoji="1" lang="en-US" altLang="zh-CN" sz="2000" dirty="0">
                <a:solidFill>
                  <a:srgbClr val="FF3300"/>
                </a:solidFill>
                <a:latin typeface="+mn-lt"/>
              </a:rPr>
              <a:t>j=</a:t>
            </a:r>
            <a:r>
              <a:rPr kumimoji="1" lang="en-US" altLang="zh-CN" sz="2000" dirty="0" err="1">
                <a:solidFill>
                  <a:srgbClr val="FF3300"/>
                </a:solidFill>
                <a:latin typeface="+mn-lt"/>
              </a:rPr>
              <a:t>i</a:t>
            </a:r>
            <a:r>
              <a:rPr kumimoji="1" lang="en-US" altLang="zh-CN" sz="2000" dirty="0">
                <a:solidFill>
                  <a:srgbClr val="FF3300"/>
                </a:solidFill>
                <a:latin typeface="+mn-lt"/>
              </a:rPr>
              <a:t>; </a:t>
            </a:r>
          </a:p>
          <a:p>
            <a:pPr>
              <a:lnSpc>
                <a:spcPct val="150000"/>
              </a:lnSpc>
              <a:spcBef>
                <a:spcPct val="0"/>
              </a:spcBef>
              <a:buFontTx/>
              <a:buNone/>
            </a:pPr>
            <a:r>
              <a:rPr kumimoji="1" lang="en-US" altLang="zh-CN" sz="2000" dirty="0">
                <a:solidFill>
                  <a:srgbClr val="000000"/>
                </a:solidFill>
                <a:latin typeface="+mn-lt"/>
              </a:rPr>
              <a:t>               }</a:t>
            </a:r>
            <a:r>
              <a:rPr kumimoji="1" lang="zh-CN" altLang="en-US" sz="1800" dirty="0">
                <a:solidFill>
                  <a:srgbClr val="000000"/>
                </a:solidFill>
                <a:latin typeface="+mn-lt"/>
              </a:rPr>
              <a:t>                                                                             </a:t>
            </a:r>
            <a:endParaRPr kumimoji="1" lang="en-US" altLang="zh-CN" sz="1800" dirty="0">
              <a:solidFill>
                <a:srgbClr val="000000"/>
              </a:solidFill>
              <a:latin typeface="+mn-lt"/>
            </a:endParaRPr>
          </a:p>
          <a:p>
            <a:pPr>
              <a:lnSpc>
                <a:spcPct val="150000"/>
              </a:lnSpc>
              <a:spcBef>
                <a:spcPct val="0"/>
              </a:spcBef>
              <a:buFontTx/>
              <a:buNone/>
            </a:pPr>
            <a:r>
              <a:rPr kumimoji="1" lang="en-US" altLang="zh-CN" sz="2000" dirty="0">
                <a:solidFill>
                  <a:srgbClr val="000000"/>
                </a:solidFill>
                <a:latin typeface="+mn-lt"/>
              </a:rPr>
              <a:t>           else A[</a:t>
            </a:r>
            <a:r>
              <a:rPr kumimoji="1" lang="en-US" altLang="zh-CN" sz="2000" dirty="0" err="1">
                <a:solidFill>
                  <a:srgbClr val="000000"/>
                </a:solidFill>
                <a:latin typeface="+mn-lt"/>
              </a:rPr>
              <a:t>i</a:t>
            </a:r>
            <a:r>
              <a:rPr kumimoji="1" lang="en-US" altLang="zh-CN" sz="2000" dirty="0">
                <a:solidFill>
                  <a:srgbClr val="000000"/>
                </a:solidFill>
                <a:latin typeface="+mn-lt"/>
              </a:rPr>
              <a:t>]=false;</a:t>
            </a:r>
          </a:p>
          <a:p>
            <a:pPr>
              <a:lnSpc>
                <a:spcPct val="150000"/>
              </a:lnSpc>
              <a:spcBef>
                <a:spcPct val="0"/>
              </a:spcBef>
              <a:buFontTx/>
              <a:buNone/>
            </a:pPr>
            <a:r>
              <a:rPr kumimoji="1" lang="en-US" altLang="zh-CN" sz="2000" dirty="0">
                <a:solidFill>
                  <a:srgbClr val="000000"/>
                </a:solidFill>
                <a:latin typeface="+mn-lt"/>
              </a:rPr>
              <a:t>          }</a:t>
            </a:r>
          </a:p>
          <a:p>
            <a:pPr>
              <a:lnSpc>
                <a:spcPct val="150000"/>
              </a:lnSpc>
              <a:spcBef>
                <a:spcPct val="0"/>
              </a:spcBef>
              <a:buFontTx/>
              <a:buNone/>
            </a:pPr>
            <a:r>
              <a:rPr kumimoji="1" lang="en-US" altLang="zh-CN" sz="2000" dirty="0">
                <a:solidFill>
                  <a:srgbClr val="000000"/>
                </a:solidFill>
                <a:latin typeface="+mn-lt"/>
              </a:rPr>
              <a:t>}</a:t>
            </a:r>
          </a:p>
        </p:txBody>
      </p:sp>
      <p:sp>
        <p:nvSpPr>
          <p:cNvPr id="8" name="AutoShape 9">
            <a:extLst>
              <a:ext uri="{FF2B5EF4-FFF2-40B4-BE49-F238E27FC236}">
                <a16:creationId xmlns:a16="http://schemas.microsoft.com/office/drawing/2014/main" id="{05E913E9-EA05-455B-BBD8-ADABAE6A9629}"/>
              </a:ext>
            </a:extLst>
          </p:cNvPr>
          <p:cNvSpPr>
            <a:spLocks noChangeArrowheads="1"/>
          </p:cNvSpPr>
          <p:nvPr/>
        </p:nvSpPr>
        <p:spPr bwMode="auto">
          <a:xfrm>
            <a:off x="6427297" y="1592362"/>
            <a:ext cx="2592387" cy="1295400"/>
          </a:xfrm>
          <a:prstGeom prst="wedgeRoundRectCallout">
            <a:avLst>
              <a:gd name="adj1" fmla="val -137693"/>
              <a:gd name="adj2" fmla="val -52353"/>
              <a:gd name="adj3" fmla="val 16667"/>
            </a:avLst>
          </a:prstGeom>
          <a:noFill/>
          <a:ln w="63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z="2000" b="1" dirty="0">
                <a:solidFill>
                  <a:srgbClr val="000000"/>
                </a:solidFill>
                <a:ea typeface="微软雅黑 Light" panose="020B0502040204020203" pitchFamily="34" charset="-122"/>
              </a:rPr>
              <a:t>存储各活动的起始时间和结束时间，</a:t>
            </a:r>
            <a:r>
              <a:rPr lang="zh-CN" altLang="en-US" sz="2000" b="1" dirty="0">
                <a:ea typeface="微软雅黑 Light" panose="020B0502040204020203" pitchFamily="34" charset="-122"/>
              </a:rPr>
              <a:t>并按</a:t>
            </a:r>
            <a:r>
              <a:rPr lang="zh-CN" altLang="en-US" sz="2000" b="1" dirty="0">
                <a:solidFill>
                  <a:srgbClr val="FF0000"/>
                </a:solidFill>
                <a:ea typeface="微软雅黑 Light" panose="020B0502040204020203" pitchFamily="34" charset="-122"/>
              </a:rPr>
              <a:t>结束时间非减序</a:t>
            </a:r>
            <a:r>
              <a:rPr lang="zh-CN" altLang="en-US" sz="2000" b="1" dirty="0">
                <a:ea typeface="微软雅黑 Light" panose="020B0502040204020203" pitchFamily="34" charset="-122"/>
              </a:rPr>
              <a:t>排列</a:t>
            </a:r>
            <a:r>
              <a:rPr lang="en-US" altLang="zh-CN" sz="2000" b="1" dirty="0">
                <a:ea typeface="微软雅黑 Light" panose="020B0502040204020203" pitchFamily="34" charset="-122"/>
              </a:rPr>
              <a:t>!</a:t>
            </a:r>
            <a:r>
              <a:rPr lang="en-US" altLang="zh-CN" sz="2000" dirty="0">
                <a:ea typeface="微软雅黑 Light" panose="020B0502040204020203" pitchFamily="34" charset="-122"/>
              </a:rPr>
              <a:t> </a:t>
            </a:r>
          </a:p>
        </p:txBody>
      </p:sp>
      <p:sp>
        <p:nvSpPr>
          <p:cNvPr id="9" name="Line 12">
            <a:extLst>
              <a:ext uri="{FF2B5EF4-FFF2-40B4-BE49-F238E27FC236}">
                <a16:creationId xmlns:a16="http://schemas.microsoft.com/office/drawing/2014/main" id="{88727518-7825-4C47-8C49-CA9F9BF4D62D}"/>
              </a:ext>
            </a:extLst>
          </p:cNvPr>
          <p:cNvSpPr>
            <a:spLocks noChangeShapeType="1"/>
          </p:cNvSpPr>
          <p:nvPr/>
        </p:nvSpPr>
        <p:spPr bwMode="auto">
          <a:xfrm>
            <a:off x="3096895" y="1537653"/>
            <a:ext cx="18002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Text Box 13">
            <a:extLst>
              <a:ext uri="{FF2B5EF4-FFF2-40B4-BE49-F238E27FC236}">
                <a16:creationId xmlns:a16="http://schemas.microsoft.com/office/drawing/2014/main" id="{6F389EDB-B871-4BB9-913F-FEEEE0DCC301}"/>
              </a:ext>
            </a:extLst>
          </p:cNvPr>
          <p:cNvSpPr txBox="1">
            <a:spLocks noChangeArrowheads="1"/>
          </p:cNvSpPr>
          <p:nvPr/>
        </p:nvSpPr>
        <p:spPr bwMode="auto">
          <a:xfrm>
            <a:off x="1868170" y="1742401"/>
            <a:ext cx="3137397" cy="646331"/>
          </a:xfrm>
          <a:prstGeom prst="rect">
            <a:avLst/>
          </a:prstGeom>
          <a:solidFill>
            <a:srgbClr val="FFFF00"/>
          </a:solidFill>
          <a:ln w="9525">
            <a:solidFill>
              <a:srgbClr val="000000"/>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将结束时间最早的活动安排</a:t>
            </a:r>
          </a:p>
          <a:p>
            <a:pPr eaLnBrk="1" hangingPunct="1"/>
            <a:r>
              <a:rPr lang="zh-CN" altLang="en-US">
                <a:latin typeface="+mn-lt"/>
                <a:ea typeface="微软雅黑 Light" panose="020B0502040204020203" pitchFamily="34" charset="-122"/>
              </a:rPr>
              <a:t>为第</a:t>
            </a:r>
            <a:r>
              <a:rPr lang="en-US" altLang="zh-CN">
                <a:latin typeface="+mn-lt"/>
                <a:ea typeface="微软雅黑 Light" panose="020B0502040204020203" pitchFamily="34" charset="-122"/>
              </a:rPr>
              <a:t>1</a:t>
            </a:r>
            <a:r>
              <a:rPr lang="zh-CN" altLang="en-US">
                <a:latin typeface="+mn-lt"/>
                <a:ea typeface="微软雅黑 Light" panose="020B0502040204020203" pitchFamily="34" charset="-122"/>
              </a:rPr>
              <a:t>个活动</a:t>
            </a:r>
          </a:p>
        </p:txBody>
      </p:sp>
      <p:sp>
        <p:nvSpPr>
          <p:cNvPr id="11" name="AutoShape 14">
            <a:extLst>
              <a:ext uri="{FF2B5EF4-FFF2-40B4-BE49-F238E27FC236}">
                <a16:creationId xmlns:a16="http://schemas.microsoft.com/office/drawing/2014/main" id="{07DD23D3-67BA-45E2-88C9-DBA0B3916309}"/>
              </a:ext>
            </a:extLst>
          </p:cNvPr>
          <p:cNvSpPr>
            <a:spLocks noChangeArrowheads="1"/>
          </p:cNvSpPr>
          <p:nvPr/>
        </p:nvSpPr>
        <p:spPr bwMode="auto">
          <a:xfrm>
            <a:off x="6465250" y="248676"/>
            <a:ext cx="2534603" cy="886948"/>
          </a:xfrm>
          <a:prstGeom prst="wedgeRoundRectCallout">
            <a:avLst>
              <a:gd name="adj1" fmla="val -76056"/>
              <a:gd name="adj2" fmla="val 82042"/>
              <a:gd name="adj3" fmla="val 16667"/>
            </a:avLst>
          </a:prstGeom>
          <a:noFill/>
          <a:ln w="63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z="2000" b="1" dirty="0">
                <a:solidFill>
                  <a:srgbClr val="000000"/>
                </a:solidFill>
                <a:ea typeface="微软雅黑 Light" panose="020B0502040204020203" pitchFamily="34" charset="-122"/>
              </a:rPr>
              <a:t>存储活动安排，</a:t>
            </a:r>
            <a:r>
              <a:rPr lang="en-US" altLang="zh-CN" sz="2000" b="1" dirty="0">
                <a:solidFill>
                  <a:srgbClr val="000000"/>
                </a:solidFill>
                <a:ea typeface="微软雅黑 Light" panose="020B0502040204020203" pitchFamily="34" charset="-122"/>
              </a:rPr>
              <a:t>A[</a:t>
            </a:r>
            <a:r>
              <a:rPr lang="en-US" altLang="zh-CN" sz="2000" b="1" dirty="0" err="1">
                <a:solidFill>
                  <a:srgbClr val="000000"/>
                </a:solidFill>
                <a:ea typeface="微软雅黑 Light" panose="020B0502040204020203" pitchFamily="34" charset="-122"/>
              </a:rPr>
              <a:t>i</a:t>
            </a:r>
            <a:r>
              <a:rPr lang="en-US" altLang="zh-CN" sz="2000" b="1" dirty="0">
                <a:solidFill>
                  <a:srgbClr val="000000"/>
                </a:solidFill>
                <a:ea typeface="微软雅黑 Light" panose="020B0502040204020203" pitchFamily="34" charset="-122"/>
              </a:rPr>
              <a:t>]=true</a:t>
            </a:r>
            <a:r>
              <a:rPr lang="zh-CN" altLang="en-US" sz="2000" b="1" dirty="0">
                <a:solidFill>
                  <a:srgbClr val="000000"/>
                </a:solidFill>
                <a:ea typeface="微软雅黑 Light" panose="020B0502040204020203" pitchFamily="34" charset="-122"/>
              </a:rPr>
              <a:t>表示安排第</a:t>
            </a:r>
            <a:r>
              <a:rPr lang="en-US" altLang="zh-CN" sz="2000" b="1" dirty="0" err="1">
                <a:solidFill>
                  <a:srgbClr val="000000"/>
                </a:solidFill>
                <a:ea typeface="微软雅黑 Light" panose="020B0502040204020203" pitchFamily="34" charset="-122"/>
              </a:rPr>
              <a:t>i</a:t>
            </a:r>
            <a:r>
              <a:rPr lang="zh-CN" altLang="en-US" sz="2000" b="1" dirty="0">
                <a:solidFill>
                  <a:srgbClr val="000000"/>
                </a:solidFill>
                <a:ea typeface="微软雅黑 Light" panose="020B0502040204020203" pitchFamily="34" charset="-122"/>
              </a:rPr>
              <a:t>个活动</a:t>
            </a:r>
            <a:endParaRPr lang="zh-CN" altLang="en-US" sz="2000" dirty="0">
              <a:solidFill>
                <a:srgbClr val="000000"/>
              </a:solidFill>
              <a:ea typeface="微软雅黑 Light" panose="020B0502040204020203" pitchFamily="34" charset="-122"/>
            </a:endParaRPr>
          </a:p>
        </p:txBody>
      </p:sp>
      <p:sp>
        <p:nvSpPr>
          <p:cNvPr id="12" name="TextBox 1">
            <a:extLst>
              <a:ext uri="{FF2B5EF4-FFF2-40B4-BE49-F238E27FC236}">
                <a16:creationId xmlns:a16="http://schemas.microsoft.com/office/drawing/2014/main" id="{F95D5997-9695-491F-8325-7DD5410A0AFB}"/>
              </a:ext>
            </a:extLst>
          </p:cNvPr>
          <p:cNvSpPr txBox="1">
            <a:spLocks noChangeArrowheads="1"/>
          </p:cNvSpPr>
          <p:nvPr/>
        </p:nvSpPr>
        <p:spPr bwMode="auto">
          <a:xfrm>
            <a:off x="4476259" y="4299652"/>
            <a:ext cx="4543425" cy="646113"/>
          </a:xfrm>
          <a:prstGeom prst="rect">
            <a:avLst/>
          </a:prstGeom>
          <a:solidFill>
            <a:schemeClr val="bg1">
              <a:lumMod val="85000"/>
            </a:schemeClr>
          </a:solid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目的：</a:t>
            </a:r>
            <a:endParaRPr lang="en-US" altLang="zh-CN">
              <a:latin typeface="+mn-lt"/>
              <a:ea typeface="微软雅黑 Light" panose="020B0502040204020203" pitchFamily="34" charset="-122"/>
            </a:endParaRPr>
          </a:p>
          <a:p>
            <a:pPr eaLnBrk="1" hangingPunct="1"/>
            <a:r>
              <a:rPr lang="zh-CN" altLang="en-US">
                <a:latin typeface="+mn-lt"/>
                <a:ea typeface="微软雅黑 Light" panose="020B0502040204020203" pitchFamily="34" charset="-122"/>
              </a:rPr>
              <a:t>为剩余的未安排活动留下尽可能多的时间</a:t>
            </a:r>
          </a:p>
        </p:txBody>
      </p:sp>
    </p:spTree>
    <p:extLst>
      <p:ext uri="{BB962C8B-B14F-4D97-AF65-F5344CB8AC3E}">
        <p14:creationId xmlns:p14="http://schemas.microsoft.com/office/powerpoint/2010/main" val="644447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780F7-0424-4193-845D-3FEA39F2970C}"/>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3CF89ED0-5047-4BEB-B010-DF509DF8A87E}"/>
              </a:ext>
            </a:extLst>
          </p:cNvPr>
          <p:cNvSpPr>
            <a:spLocks noGrp="1"/>
          </p:cNvSpPr>
          <p:nvPr>
            <p:ph idx="1"/>
          </p:nvPr>
        </p:nvSpPr>
        <p:spPr/>
        <p:txBody>
          <a:bodyPr>
            <a:normAutofit fontScale="92500"/>
          </a:bodyPr>
          <a:lstStyle/>
          <a:p>
            <a:pPr>
              <a:lnSpc>
                <a:spcPct val="110000"/>
              </a:lnSpc>
            </a:pPr>
            <a:r>
              <a:rPr lang="zh-CN" altLang="en-US" sz="2400" dirty="0">
                <a:solidFill>
                  <a:srgbClr val="000000"/>
                </a:solidFill>
              </a:rPr>
              <a:t>算法特点</a:t>
            </a:r>
            <a:endParaRPr lang="en-US" altLang="zh-CN" sz="2400" dirty="0">
              <a:solidFill>
                <a:srgbClr val="000000"/>
              </a:solidFill>
            </a:endParaRPr>
          </a:p>
          <a:p>
            <a:pPr lvl="1">
              <a:lnSpc>
                <a:spcPct val="110000"/>
              </a:lnSpc>
            </a:pPr>
            <a:r>
              <a:rPr lang="en-US" altLang="zh-CN" dirty="0">
                <a:solidFill>
                  <a:srgbClr val="000000"/>
                </a:solidFill>
              </a:rPr>
              <a:t>1. </a:t>
            </a:r>
            <a:r>
              <a:rPr lang="zh-CN" altLang="en-US" dirty="0">
                <a:solidFill>
                  <a:srgbClr val="000000"/>
                </a:solidFill>
              </a:rPr>
              <a:t>输入的活动以其完成时间</a:t>
            </a:r>
            <a:r>
              <a:rPr lang="en-US" altLang="zh-CN" dirty="0">
                <a:solidFill>
                  <a:srgbClr val="A50021"/>
                </a:solidFill>
              </a:rPr>
              <a:t>f</a:t>
            </a:r>
            <a:r>
              <a:rPr lang="en-US" altLang="zh-CN" baseline="-25000" dirty="0">
                <a:solidFill>
                  <a:srgbClr val="A50021"/>
                </a:solidFill>
              </a:rPr>
              <a:t>j</a:t>
            </a:r>
            <a:r>
              <a:rPr lang="zh-CN" altLang="en-US" dirty="0">
                <a:solidFill>
                  <a:srgbClr val="000000"/>
                </a:solidFill>
              </a:rPr>
              <a:t>的非减序排列，算法每次总是选择：</a:t>
            </a:r>
            <a:endParaRPr lang="en-US" altLang="zh-CN" dirty="0">
              <a:solidFill>
                <a:srgbClr val="000000"/>
              </a:solidFill>
            </a:endParaRPr>
          </a:p>
          <a:p>
            <a:pPr lvl="2">
              <a:lnSpc>
                <a:spcPct val="110000"/>
              </a:lnSpc>
            </a:pPr>
            <a:r>
              <a:rPr lang="zh-CN" altLang="en-US" dirty="0">
                <a:solidFill>
                  <a:srgbClr val="000000"/>
                </a:solidFill>
              </a:rPr>
              <a:t>与已经安排的最后</a:t>
            </a:r>
            <a:r>
              <a:rPr lang="en-US" altLang="zh-CN" dirty="0">
                <a:solidFill>
                  <a:srgbClr val="000000"/>
                </a:solidFill>
              </a:rPr>
              <a:t>1</a:t>
            </a:r>
            <a:r>
              <a:rPr lang="zh-CN" altLang="en-US" dirty="0">
                <a:solidFill>
                  <a:srgbClr val="000000"/>
                </a:solidFill>
              </a:rPr>
              <a:t>个任务相容，且</a:t>
            </a:r>
            <a:endParaRPr lang="en-US" altLang="zh-CN" dirty="0">
              <a:solidFill>
                <a:srgbClr val="000000"/>
              </a:solidFill>
            </a:endParaRPr>
          </a:p>
          <a:p>
            <a:pPr lvl="2">
              <a:lnSpc>
                <a:spcPct val="110000"/>
              </a:lnSpc>
            </a:pPr>
            <a:r>
              <a:rPr lang="zh-CN" altLang="en-US" dirty="0">
                <a:solidFill>
                  <a:srgbClr val="000000"/>
                </a:solidFill>
              </a:rPr>
              <a:t>具有</a:t>
            </a:r>
            <a:r>
              <a:rPr lang="zh-CN" altLang="en-US" dirty="0">
                <a:solidFill>
                  <a:srgbClr val="A50021"/>
                </a:solidFill>
              </a:rPr>
              <a:t>最早完成时间</a:t>
            </a:r>
            <a:r>
              <a:rPr lang="en-US" altLang="zh-CN" dirty="0">
                <a:solidFill>
                  <a:srgbClr val="A50021"/>
                </a:solidFill>
              </a:rPr>
              <a:t>f</a:t>
            </a:r>
            <a:r>
              <a:rPr lang="en-US" altLang="zh-CN" baseline="-25000" dirty="0">
                <a:solidFill>
                  <a:srgbClr val="A50021"/>
                </a:solidFill>
              </a:rPr>
              <a:t>j</a:t>
            </a:r>
            <a:r>
              <a:rPr lang="zh-CN" altLang="en-US" dirty="0">
                <a:solidFill>
                  <a:srgbClr val="000000"/>
                </a:solidFill>
              </a:rPr>
              <a:t>的活动加入集合</a:t>
            </a:r>
            <a:r>
              <a:rPr lang="en-US" altLang="zh-CN" dirty="0">
                <a:solidFill>
                  <a:srgbClr val="000000"/>
                </a:solidFill>
              </a:rPr>
              <a:t>A</a:t>
            </a:r>
            <a:r>
              <a:rPr lang="zh-CN" altLang="en-US" dirty="0">
                <a:solidFill>
                  <a:srgbClr val="000000"/>
                </a:solidFill>
              </a:rPr>
              <a:t>中</a:t>
            </a:r>
          </a:p>
          <a:p>
            <a:pPr lvl="1">
              <a:lnSpc>
                <a:spcPct val="110000"/>
              </a:lnSpc>
            </a:pPr>
            <a:r>
              <a:rPr lang="en-US" altLang="zh-CN" dirty="0">
                <a:solidFill>
                  <a:srgbClr val="000000"/>
                </a:solidFill>
              </a:rPr>
              <a:t>2. </a:t>
            </a:r>
            <a:r>
              <a:rPr lang="zh-CN" altLang="en-US" dirty="0">
                <a:solidFill>
                  <a:srgbClr val="000000"/>
                </a:solidFill>
              </a:rPr>
              <a:t>直观上，按这种方法选择相容活动</a:t>
            </a:r>
            <a:r>
              <a:rPr lang="zh-CN" altLang="en-US" dirty="0">
                <a:solidFill>
                  <a:srgbClr val="FF0000"/>
                </a:solidFill>
              </a:rPr>
              <a:t>为剩余的未安排活动留下尽可能多的时间</a:t>
            </a:r>
          </a:p>
          <a:p>
            <a:pPr lvl="1">
              <a:lnSpc>
                <a:spcPct val="110000"/>
              </a:lnSpc>
            </a:pPr>
            <a:r>
              <a:rPr lang="en-US" altLang="zh-CN" dirty="0">
                <a:solidFill>
                  <a:srgbClr val="000000"/>
                </a:solidFill>
              </a:rPr>
              <a:t>3. </a:t>
            </a:r>
            <a:r>
              <a:rPr lang="zh-CN" altLang="en-US" dirty="0">
                <a:solidFill>
                  <a:srgbClr val="000000"/>
                </a:solidFill>
              </a:rPr>
              <a:t>贪心选择：使剩余的可安排时间段极大化</a:t>
            </a:r>
            <a:r>
              <a:rPr lang="en-US" altLang="zh-CN" dirty="0">
                <a:solidFill>
                  <a:srgbClr val="000000"/>
                </a:solidFill>
              </a:rPr>
              <a:t>——</a:t>
            </a:r>
            <a:r>
              <a:rPr lang="zh-CN" altLang="en-US" dirty="0">
                <a:solidFill>
                  <a:srgbClr val="000000"/>
                </a:solidFill>
              </a:rPr>
              <a:t>所选的</a:t>
            </a:r>
            <a:r>
              <a:rPr lang="en-US" altLang="zh-CN" dirty="0">
                <a:solidFill>
                  <a:srgbClr val="000000"/>
                </a:solidFill>
              </a:rPr>
              <a:t>f</a:t>
            </a:r>
            <a:r>
              <a:rPr lang="en-US" altLang="zh-CN" baseline="-25000" dirty="0">
                <a:solidFill>
                  <a:srgbClr val="A50021"/>
                </a:solidFill>
              </a:rPr>
              <a:t>i</a:t>
            </a:r>
            <a:r>
              <a:rPr lang="zh-CN" altLang="en-US" dirty="0">
                <a:solidFill>
                  <a:srgbClr val="000000"/>
                </a:solidFill>
              </a:rPr>
              <a:t>越小，剩余的空闲时间越多，以便后续可以安排尽可能多的相容活动</a:t>
            </a:r>
          </a:p>
          <a:p>
            <a:pPr eaLnBrk="1" hangingPunct="1">
              <a:lnSpc>
                <a:spcPct val="110000"/>
              </a:lnSpc>
              <a:buFontTx/>
              <a:buNone/>
            </a:pPr>
            <a:endParaRPr lang="zh-CN" altLang="en-US" sz="2400" dirty="0">
              <a:solidFill>
                <a:srgbClr val="000000"/>
              </a:solidFill>
            </a:endParaRPr>
          </a:p>
          <a:p>
            <a:pPr>
              <a:lnSpc>
                <a:spcPct val="110000"/>
              </a:lnSpc>
            </a:pPr>
            <a:r>
              <a:rPr lang="zh-CN" altLang="en-US" dirty="0">
                <a:solidFill>
                  <a:srgbClr val="000000"/>
                </a:solidFill>
              </a:rPr>
              <a:t>算法复杂性</a:t>
            </a:r>
            <a:endParaRPr lang="en-US" altLang="zh-CN" dirty="0">
              <a:solidFill>
                <a:srgbClr val="000000"/>
              </a:solidFill>
            </a:endParaRPr>
          </a:p>
          <a:p>
            <a:pPr lvl="1">
              <a:lnSpc>
                <a:spcPct val="110000"/>
              </a:lnSpc>
            </a:pPr>
            <a:r>
              <a:rPr lang="zh-CN" altLang="en-US" dirty="0">
                <a:solidFill>
                  <a:srgbClr val="000000"/>
                </a:solidFill>
              </a:rPr>
              <a:t>当输入中各个活动已按结束时间的非减序排列，算法需要</a:t>
            </a:r>
            <a:r>
              <a:rPr lang="en-US" altLang="zh-CN" dirty="0">
                <a:solidFill>
                  <a:srgbClr val="000000"/>
                </a:solidFill>
              </a:rPr>
              <a:t>O(n)</a:t>
            </a:r>
            <a:r>
              <a:rPr lang="zh-CN" altLang="en-US" dirty="0">
                <a:solidFill>
                  <a:srgbClr val="000000"/>
                </a:solidFill>
              </a:rPr>
              <a:t>的时间安排</a:t>
            </a:r>
            <a:r>
              <a:rPr lang="en-US" altLang="zh-CN" dirty="0">
                <a:solidFill>
                  <a:srgbClr val="000000"/>
                </a:solidFill>
              </a:rPr>
              <a:t>n</a:t>
            </a:r>
            <a:r>
              <a:rPr lang="zh-CN" altLang="en-US" dirty="0">
                <a:solidFill>
                  <a:srgbClr val="000000"/>
                </a:solidFill>
              </a:rPr>
              <a:t>个活动</a:t>
            </a:r>
            <a:endParaRPr lang="en-US" altLang="zh-CN" dirty="0">
              <a:solidFill>
                <a:srgbClr val="000000"/>
              </a:solidFill>
            </a:endParaRPr>
          </a:p>
          <a:p>
            <a:pPr lvl="1">
              <a:lnSpc>
                <a:spcPct val="110000"/>
              </a:lnSpc>
            </a:pPr>
            <a:r>
              <a:rPr lang="zh-CN" altLang="en-US" dirty="0">
                <a:solidFill>
                  <a:srgbClr val="000000"/>
                </a:solidFill>
              </a:rPr>
              <a:t>如果各个活动未按非减序排列，现用</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r>
              <a:rPr lang="zh-CN" altLang="en-US" dirty="0">
                <a:solidFill>
                  <a:srgbClr val="000000"/>
                </a:solidFill>
              </a:rPr>
              <a:t>的时间重排，然后用</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r>
              <a:rPr lang="zh-CN" altLang="en-US" dirty="0">
                <a:solidFill>
                  <a:srgbClr val="000000"/>
                </a:solidFill>
              </a:rPr>
              <a:t>时间安排活动</a:t>
            </a:r>
          </a:p>
          <a:p>
            <a:endParaRPr lang="zh-CN" altLang="en-US" dirty="0"/>
          </a:p>
        </p:txBody>
      </p:sp>
      <p:sp>
        <p:nvSpPr>
          <p:cNvPr id="4" name="日期占位符 3">
            <a:extLst>
              <a:ext uri="{FF2B5EF4-FFF2-40B4-BE49-F238E27FC236}">
                <a16:creationId xmlns:a16="http://schemas.microsoft.com/office/drawing/2014/main" id="{E1F66363-31AC-48E9-9A6D-80A07BBD0195}"/>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88ED59C8-1C1B-4A20-9DDB-E219B2A773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1B2E4D-BA31-48BB-8EF3-E279D389C63A}"/>
              </a:ext>
            </a:extLst>
          </p:cNvPr>
          <p:cNvSpPr>
            <a:spLocks noGrp="1"/>
          </p:cNvSpPr>
          <p:nvPr>
            <p:ph type="sldNum" sz="quarter" idx="12"/>
          </p:nvPr>
        </p:nvSpPr>
        <p:spPr/>
        <p:txBody>
          <a:bodyPr/>
          <a:lstStyle/>
          <a:p>
            <a:fld id="{EEA58A3B-43CE-4AA0-90B5-EB47AFAFEB34}" type="slidenum">
              <a:rPr lang="zh-CN" altLang="en-US" smtClean="0"/>
              <a:pPr/>
              <a:t>22</a:t>
            </a:fld>
            <a:endParaRPr lang="zh-CN" altLang="en-US" dirty="0"/>
          </a:p>
        </p:txBody>
      </p:sp>
    </p:spTree>
    <p:extLst>
      <p:ext uri="{BB962C8B-B14F-4D97-AF65-F5344CB8AC3E}">
        <p14:creationId xmlns:p14="http://schemas.microsoft.com/office/powerpoint/2010/main" val="99316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7C812-0646-4A51-8C0B-D99E491532E0}"/>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34312035-B511-4437-BB74-F616F1CC87AE}"/>
              </a:ext>
            </a:extLst>
          </p:cNvPr>
          <p:cNvSpPr>
            <a:spLocks noGrp="1"/>
          </p:cNvSpPr>
          <p:nvPr>
            <p:ph idx="1"/>
          </p:nvPr>
        </p:nvSpPr>
        <p:spPr/>
        <p:txBody>
          <a:bodyPr/>
          <a:lstStyle/>
          <a:p>
            <a:r>
              <a:rPr lang="zh-CN" altLang="en-US" sz="2400" dirty="0">
                <a:solidFill>
                  <a:srgbClr val="000000"/>
                </a:solidFill>
                <a:latin typeface="Times New Roman" pitchFamily="18" charset="0"/>
              </a:rPr>
              <a:t>设待安排的</a:t>
            </a:r>
            <a:r>
              <a:rPr lang="en-US" altLang="zh-CN" sz="2400" dirty="0">
                <a:solidFill>
                  <a:srgbClr val="000000"/>
                </a:solidFill>
                <a:latin typeface="Times New Roman" pitchFamily="18" charset="0"/>
              </a:rPr>
              <a:t>11</a:t>
            </a:r>
            <a:r>
              <a:rPr lang="zh-CN" altLang="en-US" sz="2400" dirty="0">
                <a:solidFill>
                  <a:srgbClr val="000000"/>
                </a:solidFill>
                <a:latin typeface="Times New Roman" pitchFamily="18" charset="0"/>
              </a:rPr>
              <a:t>个活动的开始时间和结束时间按结束时间的非减序排列如下</a:t>
            </a:r>
            <a:endParaRPr lang="zh-CN" altLang="en-US" dirty="0"/>
          </a:p>
        </p:txBody>
      </p:sp>
      <p:sp>
        <p:nvSpPr>
          <p:cNvPr id="4" name="日期占位符 3">
            <a:extLst>
              <a:ext uri="{FF2B5EF4-FFF2-40B4-BE49-F238E27FC236}">
                <a16:creationId xmlns:a16="http://schemas.microsoft.com/office/drawing/2014/main" id="{DF9FE0C7-E9B5-4FE7-B90C-A7479B3A0DE6}"/>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19272ACD-94F8-4495-9FB7-573E0E78A2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0F9F8B-B1DD-46BC-92EF-80059184CDBC}"/>
              </a:ext>
            </a:extLst>
          </p:cNvPr>
          <p:cNvSpPr>
            <a:spLocks noGrp="1"/>
          </p:cNvSpPr>
          <p:nvPr>
            <p:ph type="sldNum" sz="quarter" idx="12"/>
          </p:nvPr>
        </p:nvSpPr>
        <p:spPr/>
        <p:txBody>
          <a:bodyPr/>
          <a:lstStyle/>
          <a:p>
            <a:fld id="{EEA58A3B-43CE-4AA0-90B5-EB47AFAFEB34}" type="slidenum">
              <a:rPr lang="zh-CN" altLang="en-US" smtClean="0"/>
              <a:pPr/>
              <a:t>23</a:t>
            </a:fld>
            <a:endParaRPr lang="zh-CN" altLang="en-US" dirty="0"/>
          </a:p>
        </p:txBody>
      </p:sp>
      <p:graphicFrame>
        <p:nvGraphicFramePr>
          <p:cNvPr id="7" name="Group 127">
            <a:extLst>
              <a:ext uri="{FF2B5EF4-FFF2-40B4-BE49-F238E27FC236}">
                <a16:creationId xmlns:a16="http://schemas.microsoft.com/office/drawing/2014/main" id="{59109E64-9CB3-47F4-A802-6505271B6E7F}"/>
              </a:ext>
            </a:extLst>
          </p:cNvPr>
          <p:cNvGraphicFramePr>
            <a:graphicFrameLocks/>
          </p:cNvGraphicFramePr>
          <p:nvPr>
            <p:extLst>
              <p:ext uri="{D42A27DB-BD31-4B8C-83A1-F6EECF244321}">
                <p14:modId xmlns:p14="http://schemas.microsoft.com/office/powerpoint/2010/main" val="2888203861"/>
              </p:ext>
            </p:extLst>
          </p:nvPr>
        </p:nvGraphicFramePr>
        <p:xfrm>
          <a:off x="549766" y="2037715"/>
          <a:ext cx="7918450" cy="2160589"/>
        </p:xfrm>
        <a:graphic>
          <a:graphicData uri="http://schemas.openxmlformats.org/drawingml/2006/table">
            <a:tbl>
              <a:tblPr/>
              <a:tblGrid>
                <a:gridCol w="660400">
                  <a:extLst>
                    <a:ext uri="{9D8B030D-6E8A-4147-A177-3AD203B41FA5}">
                      <a16:colId xmlns:a16="http://schemas.microsoft.com/office/drawing/2014/main" val="20000"/>
                    </a:ext>
                  </a:extLst>
                </a:gridCol>
                <a:gridCol w="658812">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671513">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gridCol w="660400">
                  <a:extLst>
                    <a:ext uri="{9D8B030D-6E8A-4147-A177-3AD203B41FA5}">
                      <a16:colId xmlns:a16="http://schemas.microsoft.com/office/drawing/2014/main" val="20006"/>
                    </a:ext>
                  </a:extLst>
                </a:gridCol>
                <a:gridCol w="658812">
                  <a:extLst>
                    <a:ext uri="{9D8B030D-6E8A-4147-A177-3AD203B41FA5}">
                      <a16:colId xmlns:a16="http://schemas.microsoft.com/office/drawing/2014/main" val="20007"/>
                    </a:ext>
                  </a:extLst>
                </a:gridCol>
                <a:gridCol w="660400">
                  <a:extLst>
                    <a:ext uri="{9D8B030D-6E8A-4147-A177-3AD203B41FA5}">
                      <a16:colId xmlns:a16="http://schemas.microsoft.com/office/drawing/2014/main" val="20008"/>
                    </a:ext>
                  </a:extLst>
                </a:gridCol>
                <a:gridCol w="660400">
                  <a:extLst>
                    <a:ext uri="{9D8B030D-6E8A-4147-A177-3AD203B41FA5}">
                      <a16:colId xmlns:a16="http://schemas.microsoft.com/office/drawing/2014/main" val="20009"/>
                    </a:ext>
                  </a:extLst>
                </a:gridCol>
                <a:gridCol w="658813">
                  <a:extLst>
                    <a:ext uri="{9D8B030D-6E8A-4147-A177-3AD203B41FA5}">
                      <a16:colId xmlns:a16="http://schemas.microsoft.com/office/drawing/2014/main" val="20010"/>
                    </a:ext>
                  </a:extLst>
                </a:gridCol>
                <a:gridCol w="660400">
                  <a:extLst>
                    <a:ext uri="{9D8B030D-6E8A-4147-A177-3AD203B41FA5}">
                      <a16:colId xmlns:a16="http://schemas.microsoft.com/office/drawing/2014/main" val="20011"/>
                    </a:ext>
                  </a:extLst>
                </a:gridCol>
              </a:tblGrid>
              <a:tr h="719138">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2313">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S[</a:t>
                      </a:r>
                      <a:r>
                        <a:rPr kumimoji="0" lang="en-US" altLang="zh-CN" sz="2800" b="0" i="0" u="none" strike="noStrike" cap="none" normalizeH="0" baseline="0" dirty="0" err="1">
                          <a:ln>
                            <a:noFill/>
                          </a:ln>
                          <a:solidFill>
                            <a:srgbClr val="1C1C1C"/>
                          </a:solidFill>
                          <a:effectLst/>
                          <a:latin typeface="+mn-lt"/>
                          <a:ea typeface="宋体" pitchFamily="2" charset="-122"/>
                        </a:rPr>
                        <a:t>i</a:t>
                      </a:r>
                      <a:r>
                        <a:rPr kumimoji="0" lang="en-US" altLang="zh-CN" sz="2800" b="0" i="0" u="none" strike="noStrike" cap="none" normalizeH="0" baseline="0" dirty="0">
                          <a:ln>
                            <a:noFill/>
                          </a:ln>
                          <a:solidFill>
                            <a:srgbClr val="1C1C1C"/>
                          </a:solidFill>
                          <a:effectLst/>
                          <a:latin typeface="+mn-lt"/>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9138">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f[i]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Line 130">
            <a:extLst>
              <a:ext uri="{FF2B5EF4-FFF2-40B4-BE49-F238E27FC236}">
                <a16:creationId xmlns:a16="http://schemas.microsoft.com/office/drawing/2014/main" id="{1BC81F94-824E-4972-96FE-418CF91CCD80}"/>
              </a:ext>
            </a:extLst>
          </p:cNvPr>
          <p:cNvSpPr>
            <a:spLocks noChangeShapeType="1"/>
          </p:cNvSpPr>
          <p:nvPr/>
        </p:nvSpPr>
        <p:spPr bwMode="auto">
          <a:xfrm flipV="1">
            <a:off x="1700703" y="3118803"/>
            <a:ext cx="1657350" cy="6477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131">
            <a:extLst>
              <a:ext uri="{FF2B5EF4-FFF2-40B4-BE49-F238E27FC236}">
                <a16:creationId xmlns:a16="http://schemas.microsoft.com/office/drawing/2014/main" id="{5F871024-8A00-4FBF-B4C8-D4214A6574BE}"/>
              </a:ext>
            </a:extLst>
          </p:cNvPr>
          <p:cNvSpPr>
            <a:spLocks noChangeShapeType="1"/>
          </p:cNvSpPr>
          <p:nvPr/>
        </p:nvSpPr>
        <p:spPr bwMode="auto">
          <a:xfrm flipV="1">
            <a:off x="3573953" y="3118803"/>
            <a:ext cx="2519363" cy="6477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132">
            <a:extLst>
              <a:ext uri="{FF2B5EF4-FFF2-40B4-BE49-F238E27FC236}">
                <a16:creationId xmlns:a16="http://schemas.microsoft.com/office/drawing/2014/main" id="{1D853B4D-B64F-4DCC-8569-E6C6A7251C80}"/>
              </a:ext>
            </a:extLst>
          </p:cNvPr>
          <p:cNvSpPr>
            <a:spLocks noChangeShapeType="1"/>
          </p:cNvSpPr>
          <p:nvPr/>
        </p:nvSpPr>
        <p:spPr bwMode="auto">
          <a:xfrm flipV="1">
            <a:off x="6309216" y="3190240"/>
            <a:ext cx="1657350" cy="504825"/>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TextBox 1">
            <a:extLst>
              <a:ext uri="{FF2B5EF4-FFF2-40B4-BE49-F238E27FC236}">
                <a16:creationId xmlns:a16="http://schemas.microsoft.com/office/drawing/2014/main" id="{5C471CFD-92D7-4DF5-B24D-1E252B9DAFFB}"/>
              </a:ext>
            </a:extLst>
          </p:cNvPr>
          <p:cNvSpPr txBox="1"/>
          <p:nvPr/>
        </p:nvSpPr>
        <p:spPr>
          <a:xfrm>
            <a:off x="731877" y="4219091"/>
            <a:ext cx="7736339" cy="461665"/>
          </a:xfrm>
          <a:prstGeom prst="rect">
            <a:avLst/>
          </a:prstGeom>
          <a:noFill/>
        </p:spPr>
        <p:txBody>
          <a:bodyPr wrap="square" rtlCol="0">
            <a:spAutoFit/>
          </a:bodyPr>
          <a:lstStyle/>
          <a:p>
            <a:r>
              <a:rPr lang="en-US" altLang="zh-CN" sz="2400" dirty="0">
                <a:solidFill>
                  <a:srgbClr val="FF0000"/>
                </a:solidFill>
              </a:rPr>
              <a:t>j=      1                           4                                     8                        11 </a:t>
            </a:r>
            <a:endParaRPr lang="zh-CN" altLang="en-US" sz="2400" dirty="0">
              <a:solidFill>
                <a:srgbClr val="FF0000"/>
              </a:solidFill>
            </a:endParaRPr>
          </a:p>
        </p:txBody>
      </p:sp>
    </p:spTree>
    <p:extLst>
      <p:ext uri="{BB962C8B-B14F-4D97-AF65-F5344CB8AC3E}">
        <p14:creationId xmlns:p14="http://schemas.microsoft.com/office/powerpoint/2010/main" val="3991633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2F8A251-665D-4A60-B342-2BF14E08B2BA}"/>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71AC0D8F-C67C-4856-9937-E38B039C7EB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93DC517-09AD-4D6C-907D-CAF3B7E01E2F}"/>
              </a:ext>
            </a:extLst>
          </p:cNvPr>
          <p:cNvSpPr>
            <a:spLocks noGrp="1"/>
          </p:cNvSpPr>
          <p:nvPr>
            <p:ph type="sldNum" sz="quarter" idx="12"/>
          </p:nvPr>
        </p:nvSpPr>
        <p:spPr/>
        <p:txBody>
          <a:bodyPr/>
          <a:lstStyle/>
          <a:p>
            <a:fld id="{EEA58A3B-43CE-4AA0-90B5-EB47AFAFEB34}" type="slidenum">
              <a:rPr lang="zh-CN" altLang="en-US" smtClean="0"/>
              <a:pPr/>
              <a:t>24</a:t>
            </a:fld>
            <a:endParaRPr lang="zh-CN" altLang="en-US" dirty="0"/>
          </a:p>
        </p:txBody>
      </p:sp>
      <p:pic>
        <p:nvPicPr>
          <p:cNvPr id="6" name="Picture 4" descr="t41">
            <a:extLst>
              <a:ext uri="{FF2B5EF4-FFF2-40B4-BE49-F238E27FC236}">
                <a16:creationId xmlns:a16="http://schemas.microsoft.com/office/drawing/2014/main" id="{4E0A03FC-908A-4164-99B7-8A0B5AF47A3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0"/>
            <a:ext cx="5227638" cy="6858000"/>
          </a:xfrm>
          <a:noFill/>
        </p:spPr>
      </p:pic>
      <p:sp>
        <p:nvSpPr>
          <p:cNvPr id="7" name="Rectangle 8">
            <a:extLst>
              <a:ext uri="{FF2B5EF4-FFF2-40B4-BE49-F238E27FC236}">
                <a16:creationId xmlns:a16="http://schemas.microsoft.com/office/drawing/2014/main" id="{9601898A-FB85-4DE9-B566-AAE3843853A8}"/>
              </a:ext>
            </a:extLst>
          </p:cNvPr>
          <p:cNvSpPr txBox="1">
            <a:spLocks noChangeArrowheads="1"/>
          </p:cNvSpPr>
          <p:nvPr/>
        </p:nvSpPr>
        <p:spPr>
          <a:xfrm>
            <a:off x="4904581" y="908050"/>
            <a:ext cx="4119563" cy="54013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500"/>
              </a:spcBef>
              <a:buClr>
                <a:srgbClr val="0000FF"/>
              </a:buClr>
              <a:buSzPct val="60000"/>
              <a:buFont typeface="Wingdings" panose="05000000000000000000" pitchFamily="2" charset="2"/>
              <a:buChar char="n"/>
            </a:pPr>
            <a:r>
              <a:rPr lang="zh-CN" altLang="en-US" sz="2400" dirty="0">
                <a:solidFill>
                  <a:srgbClr val="000000"/>
                </a:solidFill>
                <a:latin typeface="Times New Roman" pitchFamily="18" charset="0"/>
                <a:ea typeface="微软雅黑 Light" panose="020B0502040204020203" pitchFamily="34" charset="-122"/>
              </a:rPr>
              <a:t>算法</a:t>
            </a:r>
            <a:r>
              <a:rPr lang="en-US" altLang="zh-CN" sz="2400" dirty="0" err="1">
                <a:solidFill>
                  <a:srgbClr val="000000"/>
                </a:solidFill>
                <a:latin typeface="Times New Roman" pitchFamily="18" charset="0"/>
                <a:ea typeface="微软雅黑 Light" panose="020B0502040204020203" pitchFamily="34" charset="-122"/>
              </a:rPr>
              <a:t>greedySelector</a:t>
            </a:r>
            <a:endParaRPr lang="en-US" altLang="zh-CN" sz="2400" dirty="0">
              <a:solidFill>
                <a:srgbClr val="000000"/>
              </a:solidFill>
              <a:latin typeface="Times New Roman" pitchFamily="18" charset="0"/>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每行相应于算法的一次迭代</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阴影长条表示的活动是已选入集合</a:t>
            </a:r>
            <a:r>
              <a:rPr lang="en-US" altLang="zh-CN"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的活动</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空白长条表示的活动是当前正在检查相容性的活动</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如果被检查的活动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的开始时间</a:t>
            </a:r>
            <a:r>
              <a:rPr lang="en-US" altLang="zh-CN" dirty="0">
                <a:solidFill>
                  <a:srgbClr val="000000"/>
                </a:solidFill>
                <a:ea typeface="微软雅黑 Light" panose="020B0502040204020203" pitchFamily="34" charset="-122"/>
              </a:rPr>
              <a:t>Si</a:t>
            </a:r>
            <a:r>
              <a:rPr lang="zh-CN" altLang="en-US" dirty="0">
                <a:solidFill>
                  <a:srgbClr val="000000"/>
                </a:solidFill>
                <a:ea typeface="微软雅黑 Light" panose="020B0502040204020203" pitchFamily="34" charset="-122"/>
              </a:rPr>
              <a:t>小于最近选择的活动</a:t>
            </a:r>
            <a:r>
              <a:rPr lang="en-US" altLang="zh-CN" dirty="0">
                <a:solidFill>
                  <a:srgbClr val="000000"/>
                </a:solidFill>
                <a:ea typeface="微软雅黑 Light" panose="020B0502040204020203" pitchFamily="34" charset="-122"/>
              </a:rPr>
              <a:t>j</a:t>
            </a:r>
            <a:r>
              <a:rPr lang="zh-CN" altLang="en-US" dirty="0">
                <a:solidFill>
                  <a:srgbClr val="000000"/>
                </a:solidFill>
                <a:ea typeface="微软雅黑 Light" panose="020B0502040204020203" pitchFamily="34" charset="-122"/>
              </a:rPr>
              <a:t>的结束时间</a:t>
            </a:r>
            <a:r>
              <a:rPr lang="en-US" altLang="zh-CN" dirty="0">
                <a:solidFill>
                  <a:srgbClr val="000000"/>
                </a:solidFill>
                <a:ea typeface="微软雅黑 Light" panose="020B0502040204020203" pitchFamily="34" charset="-122"/>
              </a:rPr>
              <a:t>fi</a:t>
            </a:r>
            <a:r>
              <a:rPr lang="zh-CN" altLang="en-US" dirty="0">
                <a:solidFill>
                  <a:srgbClr val="000000"/>
                </a:solidFill>
                <a:ea typeface="微软雅黑 Light" panose="020B0502040204020203" pitchFamily="34" charset="-122"/>
              </a:rPr>
              <a:t>，则不选择活动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，否则选择活动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加入集合</a:t>
            </a:r>
            <a:r>
              <a:rPr lang="en-US" altLang="zh-CN"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中</a:t>
            </a:r>
          </a:p>
        </p:txBody>
      </p:sp>
      <p:sp>
        <p:nvSpPr>
          <p:cNvPr id="8" name="AutoShape 12">
            <a:hlinkClick r:id="" action="ppaction://hlinkshowjump?jump=lastslideviewed" highlightClick="1"/>
            <a:extLst>
              <a:ext uri="{FF2B5EF4-FFF2-40B4-BE49-F238E27FC236}">
                <a16:creationId xmlns:a16="http://schemas.microsoft.com/office/drawing/2014/main" id="{2631C5FF-40D8-4486-B2F0-4E6D0C52A113}"/>
              </a:ext>
            </a:extLst>
          </p:cNvPr>
          <p:cNvSpPr>
            <a:spLocks noChangeArrowheads="1"/>
          </p:cNvSpPr>
          <p:nvPr/>
        </p:nvSpPr>
        <p:spPr bwMode="auto">
          <a:xfrm>
            <a:off x="8544560" y="6504740"/>
            <a:ext cx="479584" cy="137848"/>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ea typeface="微软雅黑 Light" panose="020B0502040204020203" pitchFamily="34" charset="-122"/>
            </a:endParaRPr>
          </a:p>
        </p:txBody>
      </p:sp>
      <p:cxnSp>
        <p:nvCxnSpPr>
          <p:cNvPr id="9" name="直接连接符 2">
            <a:extLst>
              <a:ext uri="{FF2B5EF4-FFF2-40B4-BE49-F238E27FC236}">
                <a16:creationId xmlns:a16="http://schemas.microsoft.com/office/drawing/2014/main" id="{5FBB746F-7A21-48A3-8983-4FE876A7F077}"/>
              </a:ext>
            </a:extLst>
          </p:cNvPr>
          <p:cNvCxnSpPr>
            <a:cxnSpLocks noChangeShapeType="1"/>
          </p:cNvCxnSpPr>
          <p:nvPr/>
        </p:nvCxnSpPr>
        <p:spPr bwMode="auto">
          <a:xfrm flipV="1">
            <a:off x="1403350" y="392113"/>
            <a:ext cx="360363" cy="30003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0" name="直接连接符 7">
            <a:extLst>
              <a:ext uri="{FF2B5EF4-FFF2-40B4-BE49-F238E27FC236}">
                <a16:creationId xmlns:a16="http://schemas.microsoft.com/office/drawing/2014/main" id="{28EFA546-DA92-4E41-9042-C93091E4215E}"/>
              </a:ext>
            </a:extLst>
          </p:cNvPr>
          <p:cNvCxnSpPr>
            <a:cxnSpLocks noChangeShapeType="1"/>
          </p:cNvCxnSpPr>
          <p:nvPr/>
        </p:nvCxnSpPr>
        <p:spPr bwMode="auto">
          <a:xfrm>
            <a:off x="1736725" y="392113"/>
            <a:ext cx="314325" cy="51593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1" name="直接连接符 11">
            <a:extLst>
              <a:ext uri="{FF2B5EF4-FFF2-40B4-BE49-F238E27FC236}">
                <a16:creationId xmlns:a16="http://schemas.microsoft.com/office/drawing/2014/main" id="{7051CE45-4DB6-4BFB-8870-035B02270584}"/>
              </a:ext>
            </a:extLst>
          </p:cNvPr>
          <p:cNvCxnSpPr>
            <a:cxnSpLocks noChangeShapeType="1"/>
          </p:cNvCxnSpPr>
          <p:nvPr/>
        </p:nvCxnSpPr>
        <p:spPr bwMode="auto">
          <a:xfrm flipH="1" flipV="1">
            <a:off x="2051050" y="1052513"/>
            <a:ext cx="288925" cy="44608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2" name="直接连接符 13">
            <a:extLst>
              <a:ext uri="{FF2B5EF4-FFF2-40B4-BE49-F238E27FC236}">
                <a16:creationId xmlns:a16="http://schemas.microsoft.com/office/drawing/2014/main" id="{EC07A686-197B-4F41-9178-B7E33A4D0ABC}"/>
              </a:ext>
            </a:extLst>
          </p:cNvPr>
          <p:cNvCxnSpPr>
            <a:cxnSpLocks noChangeShapeType="1"/>
          </p:cNvCxnSpPr>
          <p:nvPr/>
        </p:nvCxnSpPr>
        <p:spPr bwMode="auto">
          <a:xfrm>
            <a:off x="2373313" y="1649413"/>
            <a:ext cx="0" cy="339725"/>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3" name="直接连接符 15">
            <a:extLst>
              <a:ext uri="{FF2B5EF4-FFF2-40B4-BE49-F238E27FC236}">
                <a16:creationId xmlns:a16="http://schemas.microsoft.com/office/drawing/2014/main" id="{9E88B6F4-7C4C-47B4-9260-F246074A48D8}"/>
              </a:ext>
            </a:extLst>
          </p:cNvPr>
          <p:cNvCxnSpPr>
            <a:cxnSpLocks noChangeShapeType="1"/>
          </p:cNvCxnSpPr>
          <p:nvPr/>
        </p:nvCxnSpPr>
        <p:spPr bwMode="auto">
          <a:xfrm>
            <a:off x="2382838" y="2120900"/>
            <a:ext cx="676275" cy="587375"/>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4" name="直接连接符 17">
            <a:extLst>
              <a:ext uri="{FF2B5EF4-FFF2-40B4-BE49-F238E27FC236}">
                <a16:creationId xmlns:a16="http://schemas.microsoft.com/office/drawing/2014/main" id="{7544987E-BAE8-4756-B57A-57AE0123A4EC}"/>
              </a:ext>
            </a:extLst>
          </p:cNvPr>
          <p:cNvCxnSpPr>
            <a:cxnSpLocks noChangeShapeType="1"/>
          </p:cNvCxnSpPr>
          <p:nvPr/>
        </p:nvCxnSpPr>
        <p:spPr bwMode="auto">
          <a:xfrm>
            <a:off x="3036888" y="2859088"/>
            <a:ext cx="1679575" cy="2730500"/>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5" name="TextBox 16">
            <a:extLst>
              <a:ext uri="{FF2B5EF4-FFF2-40B4-BE49-F238E27FC236}">
                <a16:creationId xmlns:a16="http://schemas.microsoft.com/office/drawing/2014/main" id="{4C981C88-0CF8-4D5E-8D86-17D246449C0C}"/>
              </a:ext>
            </a:extLst>
          </p:cNvPr>
          <p:cNvSpPr txBox="1">
            <a:spLocks noChangeArrowheads="1"/>
          </p:cNvSpPr>
          <p:nvPr/>
        </p:nvSpPr>
        <p:spPr bwMode="auto">
          <a:xfrm>
            <a:off x="1985963" y="171204"/>
            <a:ext cx="3306763" cy="368300"/>
          </a:xfrm>
          <a:prstGeom prst="rect">
            <a:avLst/>
          </a:prstGeom>
          <a:solidFill>
            <a:srgbClr val="92D050"/>
          </a:solidFill>
          <a:ln w="9525">
            <a:solidFill>
              <a:srgbClr val="92D050"/>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活动按</a:t>
            </a:r>
            <a:r>
              <a:rPr lang="en-US" altLang="zh-CN">
                <a:latin typeface="+mn-lt"/>
                <a:ea typeface="微软雅黑 Light" panose="020B0502040204020203" pitchFamily="34" charset="-122"/>
                <a:cs typeface="Times New Roman" pitchFamily="18" charset="0"/>
              </a:rPr>
              <a:t>f</a:t>
            </a:r>
            <a:r>
              <a:rPr lang="en-US" altLang="zh-CN" baseline="-25000">
                <a:latin typeface="+mn-lt"/>
                <a:ea typeface="微软雅黑 Light" panose="020B0502040204020203" pitchFamily="34" charset="-122"/>
                <a:cs typeface="Times New Roman" pitchFamily="18" charset="0"/>
              </a:rPr>
              <a:t>j</a:t>
            </a:r>
            <a:r>
              <a:rPr lang="zh-CN" altLang="en-US">
                <a:latin typeface="+mn-lt"/>
                <a:ea typeface="微软雅黑 Light" panose="020B0502040204020203" pitchFamily="34" charset="-122"/>
              </a:rPr>
              <a:t>非递减、由小到大排序</a:t>
            </a:r>
          </a:p>
        </p:txBody>
      </p:sp>
    </p:spTree>
    <p:extLst>
      <p:ext uri="{BB962C8B-B14F-4D97-AF65-F5344CB8AC3E}">
        <p14:creationId xmlns:p14="http://schemas.microsoft.com/office/powerpoint/2010/main" val="1095186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76D35-FE23-4897-8E9D-6318B8E767AD}"/>
              </a:ext>
            </a:extLst>
          </p:cNvPr>
          <p:cNvSpPr>
            <a:spLocks noGrp="1"/>
          </p:cNvSpPr>
          <p:nvPr>
            <p:ph type="title"/>
          </p:nvPr>
        </p:nvSpPr>
        <p:spPr/>
        <p:txBody>
          <a:bodyPr/>
          <a:lstStyle/>
          <a:p>
            <a:r>
              <a:rPr lang="zh-CN" altLang="en-US" dirty="0"/>
              <a:t>活动安排问题的贪心选择性质</a:t>
            </a:r>
          </a:p>
        </p:txBody>
      </p:sp>
      <p:sp>
        <p:nvSpPr>
          <p:cNvPr id="3" name="内容占位符 2">
            <a:extLst>
              <a:ext uri="{FF2B5EF4-FFF2-40B4-BE49-F238E27FC236}">
                <a16:creationId xmlns:a16="http://schemas.microsoft.com/office/drawing/2014/main" id="{17547439-827E-42B1-A00B-EB18BAA4860E}"/>
              </a:ext>
            </a:extLst>
          </p:cNvPr>
          <p:cNvSpPr>
            <a:spLocks noGrp="1"/>
          </p:cNvSpPr>
          <p:nvPr>
            <p:ph idx="1"/>
          </p:nvPr>
        </p:nvSpPr>
        <p:spPr/>
        <p:txBody>
          <a:bodyPr>
            <a:normAutofit lnSpcReduction="10000"/>
          </a:bodyPr>
          <a:lstStyle/>
          <a:p>
            <a:r>
              <a:rPr lang="zh-CN" altLang="en-US" dirty="0">
                <a:solidFill>
                  <a:srgbClr val="000000"/>
                </a:solidFill>
              </a:rPr>
              <a:t>贪心算法不能保证对任意问题，一定求得问题的整体最优解</a:t>
            </a:r>
            <a:endParaRPr lang="en-US" altLang="zh-CN" dirty="0">
              <a:solidFill>
                <a:srgbClr val="000000"/>
              </a:solidFill>
            </a:endParaRPr>
          </a:p>
          <a:p>
            <a:r>
              <a:rPr lang="zh-CN" altLang="en-US" dirty="0">
                <a:solidFill>
                  <a:srgbClr val="000000"/>
                </a:solidFill>
              </a:rPr>
              <a:t>但活动安排问题满足贪心选择性质，算法</a:t>
            </a:r>
            <a:r>
              <a:rPr lang="en-US" altLang="zh-CN" dirty="0" err="1">
                <a:solidFill>
                  <a:srgbClr val="000000"/>
                </a:solidFill>
              </a:rPr>
              <a:t>greedySelector</a:t>
            </a:r>
            <a:r>
              <a:rPr lang="zh-CN" altLang="en-US" dirty="0">
                <a:solidFill>
                  <a:srgbClr val="000000"/>
                </a:solidFill>
              </a:rPr>
              <a:t>采用贪心选择策略，可以求得整体最优解</a:t>
            </a:r>
            <a:endParaRPr lang="en-US" altLang="zh-CN" dirty="0">
              <a:solidFill>
                <a:srgbClr val="000000"/>
              </a:solidFill>
            </a:endParaRPr>
          </a:p>
          <a:p>
            <a:r>
              <a:rPr lang="zh-CN" altLang="en-US" dirty="0">
                <a:solidFill>
                  <a:srgbClr val="FF0000"/>
                </a:solidFill>
              </a:rPr>
              <a:t>贪心选择性质</a:t>
            </a:r>
            <a:endParaRPr lang="en-US" altLang="zh-CN" dirty="0">
              <a:solidFill>
                <a:srgbClr val="FF0000"/>
              </a:solidFill>
            </a:endParaRPr>
          </a:p>
          <a:p>
            <a:pPr lvl="1"/>
            <a:r>
              <a:rPr lang="zh-CN" altLang="en-US" dirty="0">
                <a:solidFill>
                  <a:srgbClr val="000000"/>
                </a:solidFill>
              </a:rPr>
              <a:t>在每一步，按照</a:t>
            </a:r>
            <a:r>
              <a:rPr lang="zh-CN" altLang="en-US" dirty="0">
                <a:solidFill>
                  <a:srgbClr val="FF0000"/>
                </a:solidFill>
              </a:rPr>
              <a:t>最早结束时间</a:t>
            </a:r>
            <a:r>
              <a:rPr lang="en-US" altLang="zh-CN" dirty="0">
                <a:solidFill>
                  <a:srgbClr val="FF0000"/>
                </a:solidFill>
              </a:rPr>
              <a:t>f</a:t>
            </a:r>
            <a:r>
              <a:rPr lang="en-US" altLang="zh-CN" baseline="-25000" dirty="0">
                <a:solidFill>
                  <a:srgbClr val="FF0000"/>
                </a:solidFill>
              </a:rPr>
              <a:t>i</a:t>
            </a:r>
            <a:r>
              <a:rPr lang="zh-CN" altLang="en-US" dirty="0">
                <a:solidFill>
                  <a:srgbClr val="FF0000"/>
                </a:solidFill>
              </a:rPr>
              <a:t>的贪心选择策略</a:t>
            </a:r>
            <a:r>
              <a:rPr lang="zh-CN" altLang="en-US" dirty="0">
                <a:solidFill>
                  <a:srgbClr val="000000"/>
                </a:solidFill>
              </a:rPr>
              <a:t>，算法最终确定的</a:t>
            </a:r>
            <a:r>
              <a:rPr lang="zh-CN" altLang="en-US" dirty="0">
                <a:solidFill>
                  <a:srgbClr val="FF0000"/>
                </a:solidFill>
              </a:rPr>
              <a:t>相容活动集合</a:t>
            </a:r>
            <a:r>
              <a:rPr lang="en-US" altLang="zh-CN" dirty="0">
                <a:solidFill>
                  <a:srgbClr val="FF0000"/>
                </a:solidFill>
              </a:rPr>
              <a:t>A</a:t>
            </a:r>
            <a:r>
              <a:rPr lang="zh-CN" altLang="en-US" dirty="0">
                <a:solidFill>
                  <a:srgbClr val="FF0000"/>
                </a:solidFill>
              </a:rPr>
              <a:t>的规模最大，可安排的活动数最多</a:t>
            </a:r>
          </a:p>
          <a:p>
            <a:r>
              <a:rPr lang="zh-CN" altLang="en-US" dirty="0">
                <a:solidFill>
                  <a:srgbClr val="000000"/>
                </a:solidFill>
              </a:rPr>
              <a:t>证明：数学归纳法证明，分</a:t>
            </a:r>
            <a:r>
              <a:rPr lang="zh-CN" altLang="en-US" dirty="0">
                <a:solidFill>
                  <a:srgbClr val="0000FF"/>
                </a:solidFill>
              </a:rPr>
              <a:t>两步</a:t>
            </a:r>
            <a:endParaRPr lang="en-US" altLang="zh-CN" dirty="0">
              <a:solidFill>
                <a:srgbClr val="0000FF"/>
              </a:solidFill>
            </a:endParaRPr>
          </a:p>
          <a:p>
            <a:pPr lvl="1"/>
            <a:r>
              <a:rPr lang="en-US" altLang="zh-CN" dirty="0">
                <a:solidFill>
                  <a:srgbClr val="0000FF"/>
                </a:solidFill>
              </a:rPr>
              <a:t>Step1</a:t>
            </a:r>
            <a:r>
              <a:rPr lang="en-US" altLang="zh-CN" dirty="0">
                <a:solidFill>
                  <a:srgbClr val="000000"/>
                </a:solidFill>
              </a:rPr>
              <a:t>. </a:t>
            </a:r>
            <a:r>
              <a:rPr lang="zh-CN" altLang="en-US" dirty="0">
                <a:solidFill>
                  <a:srgbClr val="000000"/>
                </a:solidFill>
              </a:rPr>
              <a:t>存在以贪心选择开始的最优方案，即最早结束的活动一定在最优方案中</a:t>
            </a:r>
            <a:endParaRPr lang="en-US" altLang="zh-CN" dirty="0">
              <a:solidFill>
                <a:srgbClr val="000000"/>
              </a:solidFill>
            </a:endParaRPr>
          </a:p>
          <a:p>
            <a:pPr lvl="1"/>
            <a:r>
              <a:rPr lang="en-US" altLang="zh-CN" dirty="0">
                <a:solidFill>
                  <a:srgbClr val="0000FF"/>
                </a:solidFill>
              </a:rPr>
              <a:t>Step2</a:t>
            </a:r>
            <a:r>
              <a:rPr lang="en-US" altLang="zh-CN" dirty="0">
                <a:solidFill>
                  <a:srgbClr val="000000"/>
                </a:solidFill>
              </a:rPr>
              <a:t>. </a:t>
            </a:r>
            <a:r>
              <a:rPr lang="zh-CN" altLang="en-US" dirty="0">
                <a:solidFill>
                  <a:srgbClr val="000000"/>
                </a:solidFill>
              </a:rPr>
              <a:t>每步所做贪心选择，将问题化简为一个更小的、与原问题具有相同形式的子问题</a:t>
            </a:r>
            <a:endParaRPr lang="en-US" altLang="zh-CN" dirty="0">
              <a:solidFill>
                <a:srgbClr val="000000"/>
              </a:solidFill>
            </a:endParaRPr>
          </a:p>
          <a:p>
            <a:pPr marL="268287" lvl="1" indent="0">
              <a:buNone/>
            </a:pPr>
            <a:r>
              <a:rPr lang="zh-CN" altLang="en-US" dirty="0">
                <a:solidFill>
                  <a:srgbClr val="000000"/>
                </a:solidFill>
              </a:rPr>
              <a:t>，据此，对贪心选择次数做归纳，可以证明：贪心法产生原问题的最优解</a:t>
            </a:r>
          </a:p>
        </p:txBody>
      </p:sp>
      <p:sp>
        <p:nvSpPr>
          <p:cNvPr id="4" name="日期占位符 3">
            <a:extLst>
              <a:ext uri="{FF2B5EF4-FFF2-40B4-BE49-F238E27FC236}">
                <a16:creationId xmlns:a16="http://schemas.microsoft.com/office/drawing/2014/main" id="{19AF710F-4FF5-4F46-9643-84BF100D9449}"/>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3733928F-DF0F-4099-B65D-FE96DB7FB4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3008BA-B6D0-4E4B-B238-6E33F2382684}"/>
              </a:ext>
            </a:extLst>
          </p:cNvPr>
          <p:cNvSpPr>
            <a:spLocks noGrp="1"/>
          </p:cNvSpPr>
          <p:nvPr>
            <p:ph type="sldNum" sz="quarter" idx="12"/>
          </p:nvPr>
        </p:nvSpPr>
        <p:spPr/>
        <p:txBody>
          <a:bodyPr/>
          <a:lstStyle/>
          <a:p>
            <a:fld id="{EEA58A3B-43CE-4AA0-90B5-EB47AFAFEB34}" type="slidenum">
              <a:rPr lang="zh-CN" altLang="en-US" smtClean="0"/>
              <a:pPr/>
              <a:t>25</a:t>
            </a:fld>
            <a:endParaRPr lang="zh-CN" altLang="en-US" dirty="0"/>
          </a:p>
        </p:txBody>
      </p:sp>
    </p:spTree>
    <p:extLst>
      <p:ext uri="{BB962C8B-B14F-4D97-AF65-F5344CB8AC3E}">
        <p14:creationId xmlns:p14="http://schemas.microsoft.com/office/powerpoint/2010/main" val="215102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792F3-BB21-4A61-963F-67CED166B93A}"/>
              </a:ext>
            </a:extLst>
          </p:cNvPr>
          <p:cNvSpPr>
            <a:spLocks noGrp="1"/>
          </p:cNvSpPr>
          <p:nvPr>
            <p:ph type="title"/>
          </p:nvPr>
        </p:nvSpPr>
        <p:spPr/>
        <p:txBody>
          <a:bodyPr/>
          <a:lstStyle/>
          <a:p>
            <a:r>
              <a:rPr lang="zh-CN" altLang="en-US" dirty="0"/>
              <a:t>贪心选择性质证明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A782D2-8C4A-43A5-9297-B8C267BF3695}"/>
                  </a:ext>
                </a:extLst>
              </p:cNvPr>
              <p:cNvSpPr>
                <a:spLocks noGrp="1"/>
              </p:cNvSpPr>
              <p:nvPr>
                <p:ph idx="1"/>
              </p:nvPr>
            </p:nvSpPr>
            <p:spPr>
              <a:xfrm>
                <a:off x="123432" y="764364"/>
                <a:ext cx="8897136" cy="6077467"/>
              </a:xfrm>
            </p:spPr>
            <p:txBody>
              <a:bodyPr>
                <a:normAutofit fontScale="92500" lnSpcReduction="20000"/>
              </a:bodyPr>
              <a:lstStyle/>
              <a:p>
                <a:pPr marL="0" indent="0">
                  <a:buNone/>
                </a:pPr>
                <a:r>
                  <a:rPr lang="zh-CN" altLang="en-US" sz="2600" dirty="0">
                    <a:solidFill>
                      <a:srgbClr val="000000"/>
                    </a:solidFill>
                  </a:rPr>
                  <a:t>证明：</a:t>
                </a:r>
                <a:r>
                  <a:rPr lang="en-US" altLang="zh-CN" sz="2600" dirty="0">
                    <a:solidFill>
                      <a:srgbClr val="000000"/>
                    </a:solidFill>
                  </a:rPr>
                  <a:t>Step1. </a:t>
                </a:r>
                <a:r>
                  <a:rPr lang="zh-CN" altLang="en-US" sz="2600" dirty="0">
                    <a:solidFill>
                      <a:srgbClr val="000000"/>
                    </a:solidFill>
                  </a:rPr>
                  <a:t>存在以贪心选择开始的最优方案，该方案包括具有最早结束时间的活动</a:t>
                </a:r>
                <a:r>
                  <a:rPr lang="en-US" altLang="zh-CN" sz="2600" dirty="0">
                    <a:solidFill>
                      <a:srgbClr val="000000"/>
                    </a:solidFill>
                  </a:rPr>
                  <a:t>1</a:t>
                </a:r>
              </a:p>
              <a:p>
                <a:r>
                  <a:rPr lang="zh-CN" altLang="en-US" sz="2600" dirty="0">
                    <a:solidFill>
                      <a:srgbClr val="000000"/>
                    </a:solidFill>
                  </a:rPr>
                  <a:t>设</a:t>
                </a:r>
                <a:r>
                  <a:rPr lang="en-US" altLang="zh-CN" sz="2600" dirty="0">
                    <a:solidFill>
                      <a:srgbClr val="000000"/>
                    </a:solidFill>
                  </a:rPr>
                  <a:t>E={1, 2, 3, …,n}</a:t>
                </a:r>
                <a:r>
                  <a:rPr lang="zh-CN" altLang="en-US" sz="2600" dirty="0">
                    <a:solidFill>
                      <a:srgbClr val="000000"/>
                    </a:solidFill>
                  </a:rPr>
                  <a:t>为所给定的活动集合，且按结束时间非减序排列，活动</a:t>
                </a:r>
                <a:r>
                  <a:rPr lang="en-US" altLang="zh-CN" sz="2600" dirty="0">
                    <a:solidFill>
                      <a:srgbClr val="000000"/>
                    </a:solidFill>
                  </a:rPr>
                  <a:t>1</a:t>
                </a:r>
                <a:r>
                  <a:rPr lang="zh-CN" altLang="en-US" sz="2600" dirty="0">
                    <a:solidFill>
                      <a:srgbClr val="000000"/>
                    </a:solidFill>
                  </a:rPr>
                  <a:t>具有最早结束时间；</a:t>
                </a:r>
                <a:endParaRPr lang="en-US" altLang="zh-CN" sz="2600" dirty="0">
                  <a:solidFill>
                    <a:srgbClr val="000000"/>
                  </a:solidFill>
                </a:endParaRPr>
              </a:p>
              <a:p>
                <a:r>
                  <a:rPr lang="zh-CN" altLang="en-US" sz="2600" dirty="0">
                    <a:solidFill>
                      <a:srgbClr val="000000"/>
                    </a:solidFill>
                  </a:rPr>
                  <a:t>设</a:t>
                </a:r>
                <a:r>
                  <a:rPr lang="en-US" altLang="zh-CN" sz="2600" dirty="0">
                    <a:solidFill>
                      <a:srgbClr val="000000"/>
                    </a:solidFill>
                  </a:rPr>
                  <a:t>A={k, s, t, … }</a:t>
                </a:r>
                <a14:m>
                  <m:oMath xmlns:m="http://schemas.openxmlformats.org/officeDocument/2006/math">
                    <m:r>
                      <a:rPr lang="en-US" altLang="zh-CN" sz="2600" i="1" smtClean="0">
                        <a:solidFill>
                          <a:srgbClr val="000000"/>
                        </a:solidFill>
                        <a:latin typeface="Cambria Math" panose="02040503050406030204" pitchFamily="18" charset="0"/>
                        <a:ea typeface="Cambria Math"/>
                      </a:rPr>
                      <m:t>⊆</m:t>
                    </m:r>
                  </m:oMath>
                </a14:m>
                <a:r>
                  <a:rPr lang="en-US" altLang="zh-CN" sz="2600" dirty="0">
                    <a:solidFill>
                      <a:srgbClr val="000000"/>
                    </a:solidFill>
                  </a:rPr>
                  <a:t>E</a:t>
                </a:r>
                <a:r>
                  <a:rPr lang="zh-CN" altLang="en-US" sz="2600" dirty="0">
                    <a:solidFill>
                      <a:srgbClr val="000000"/>
                    </a:solidFill>
                  </a:rPr>
                  <a:t>是是问题的一个最优解，且</a:t>
                </a:r>
                <a:r>
                  <a:rPr lang="en-US" altLang="zh-CN" sz="2600" dirty="0">
                    <a:solidFill>
                      <a:srgbClr val="000000"/>
                    </a:solidFill>
                  </a:rPr>
                  <a:t>A</a:t>
                </a:r>
                <a:r>
                  <a:rPr lang="zh-CN" altLang="en-US" sz="2600" dirty="0">
                    <a:solidFill>
                      <a:srgbClr val="000000"/>
                    </a:solidFill>
                  </a:rPr>
                  <a:t>中的活动按照结束时间非递减排列，</a:t>
                </a:r>
                <a:r>
                  <a:rPr lang="en-US" altLang="zh-CN" sz="2600" dirty="0">
                    <a:solidFill>
                      <a:srgbClr val="000000"/>
                    </a:solidFill>
                  </a:rPr>
                  <a:t>A</a:t>
                </a:r>
                <a:r>
                  <a:rPr lang="zh-CN" altLang="en-US" sz="2600" dirty="0">
                    <a:solidFill>
                      <a:srgbClr val="000000"/>
                    </a:solidFill>
                  </a:rPr>
                  <a:t>中的第一个活动为</a:t>
                </a:r>
                <a:r>
                  <a:rPr lang="en-US" altLang="zh-CN" sz="2600" dirty="0">
                    <a:solidFill>
                      <a:srgbClr val="000000"/>
                    </a:solidFill>
                  </a:rPr>
                  <a:t>k</a:t>
                </a:r>
                <a:r>
                  <a:rPr lang="zh-CN" altLang="en-US" sz="2600" dirty="0">
                    <a:solidFill>
                      <a:srgbClr val="000000"/>
                    </a:solidFill>
                  </a:rPr>
                  <a:t>；</a:t>
                </a:r>
                <a:endParaRPr lang="en-US" altLang="zh-CN" sz="2600" dirty="0">
                  <a:solidFill>
                    <a:srgbClr val="000000"/>
                  </a:solidFill>
                </a:endParaRPr>
              </a:p>
              <a:p>
                <a:r>
                  <a:rPr lang="zh-CN" altLang="en-US" sz="2600" dirty="0">
                    <a:solidFill>
                      <a:srgbClr val="000000"/>
                    </a:solidFill>
                  </a:rPr>
                  <a:t>如果</a:t>
                </a:r>
                <a:r>
                  <a:rPr lang="en-US" altLang="zh-CN" sz="2600" dirty="0">
                    <a:solidFill>
                      <a:srgbClr val="000000"/>
                    </a:solidFill>
                  </a:rPr>
                  <a:t>k=1</a:t>
                </a:r>
                <a:r>
                  <a:rPr lang="zh-CN" altLang="en-US" sz="2600" dirty="0">
                    <a:solidFill>
                      <a:srgbClr val="000000"/>
                    </a:solidFill>
                  </a:rPr>
                  <a:t>，则</a:t>
                </a:r>
                <a:r>
                  <a:rPr lang="en-US" altLang="zh-CN" sz="2600" dirty="0">
                    <a:solidFill>
                      <a:srgbClr val="000000"/>
                    </a:solidFill>
                  </a:rPr>
                  <a:t>A</a:t>
                </a:r>
                <a:r>
                  <a:rPr lang="zh-CN" altLang="en-US" sz="2600" dirty="0">
                    <a:solidFill>
                      <a:srgbClr val="000000"/>
                    </a:solidFill>
                  </a:rPr>
                  <a:t>是一个以贪心选择开始的最优解；</a:t>
                </a:r>
                <a:endParaRPr lang="en-US" altLang="zh-CN" sz="2600" dirty="0">
                  <a:solidFill>
                    <a:srgbClr val="000000"/>
                  </a:solidFill>
                </a:endParaRPr>
              </a:p>
              <a:p>
                <a:r>
                  <a:rPr lang="zh-CN" altLang="en-US" sz="2600" dirty="0">
                    <a:solidFill>
                      <a:srgbClr val="000000"/>
                    </a:solidFill>
                  </a:rPr>
                  <a:t>如果</a:t>
                </a:r>
                <a:r>
                  <a:rPr lang="en-US" altLang="zh-CN" sz="2600" dirty="0">
                    <a:solidFill>
                      <a:srgbClr val="000000"/>
                    </a:solidFill>
                  </a:rPr>
                  <a:t>k&gt;1</a:t>
                </a:r>
                <a:r>
                  <a:rPr lang="zh-CN" altLang="en-US" sz="2600" dirty="0">
                    <a:solidFill>
                      <a:srgbClr val="000000"/>
                    </a:solidFill>
                  </a:rPr>
                  <a:t>，即</a:t>
                </a:r>
                <a:r>
                  <a:rPr lang="en-US" altLang="zh-CN" sz="2600" dirty="0">
                    <a:solidFill>
                      <a:srgbClr val="000000"/>
                    </a:solidFill>
                  </a:rPr>
                  <a:t>A</a:t>
                </a:r>
                <a:r>
                  <a:rPr lang="zh-CN" altLang="en-US" sz="2600" dirty="0">
                    <a:solidFill>
                      <a:srgbClr val="000000"/>
                    </a:solidFill>
                  </a:rPr>
                  <a:t>没有选择活动</a:t>
                </a:r>
                <a:r>
                  <a:rPr lang="en-US" altLang="zh-CN" sz="2600" dirty="0">
                    <a:solidFill>
                      <a:srgbClr val="000000"/>
                    </a:solidFill>
                  </a:rPr>
                  <a:t>1</a:t>
                </a:r>
                <a:r>
                  <a:rPr lang="zh-CN" altLang="en-US" sz="2600" dirty="0">
                    <a:solidFill>
                      <a:srgbClr val="000000"/>
                    </a:solidFill>
                  </a:rPr>
                  <a:t>，设</a:t>
                </a:r>
                <a:r>
                  <a:rPr lang="en-US" altLang="zh-CN" sz="2600" dirty="0">
                    <a:solidFill>
                      <a:srgbClr val="000000"/>
                    </a:solidFill>
                  </a:rPr>
                  <a:t>B=(A - {k}) </a:t>
                </a:r>
                <a14:m>
                  <m:oMath xmlns:m="http://schemas.openxmlformats.org/officeDocument/2006/math">
                    <m:r>
                      <a:rPr lang="en-US" altLang="zh-CN" sz="2600" i="1" smtClean="0">
                        <a:solidFill>
                          <a:srgbClr val="000000"/>
                        </a:solidFill>
                        <a:latin typeface="Cambria Math" panose="02040503050406030204" pitchFamily="18" charset="0"/>
                        <a:ea typeface="Cambria Math"/>
                      </a:rPr>
                      <m:t>∪</m:t>
                    </m:r>
                  </m:oMath>
                </a14:m>
                <a:r>
                  <a:rPr lang="en-US" altLang="zh-CN" sz="2600" dirty="0">
                    <a:solidFill>
                      <a:srgbClr val="000000"/>
                    </a:solidFill>
                  </a:rPr>
                  <a:t>{1}</a:t>
                </a:r>
                <a:r>
                  <a:rPr lang="zh-CN" altLang="en-US" sz="2600" dirty="0">
                    <a:solidFill>
                      <a:srgbClr val="000000"/>
                    </a:solidFill>
                  </a:rPr>
                  <a:t>为以活动</a:t>
                </a:r>
                <a:r>
                  <a:rPr lang="en-US" altLang="zh-CN" sz="2600" dirty="0">
                    <a:solidFill>
                      <a:srgbClr val="000000"/>
                    </a:solidFill>
                  </a:rPr>
                  <a:t>1</a:t>
                </a:r>
                <a:r>
                  <a:rPr lang="zh-CN" altLang="en-US" sz="2600" dirty="0">
                    <a:solidFill>
                      <a:srgbClr val="000000"/>
                    </a:solidFill>
                  </a:rPr>
                  <a:t>替代</a:t>
                </a:r>
                <a:r>
                  <a:rPr lang="en-US" altLang="zh-CN" sz="2600" dirty="0">
                    <a:solidFill>
                      <a:srgbClr val="000000"/>
                    </a:solidFill>
                  </a:rPr>
                  <a:t>k</a:t>
                </a:r>
                <a:r>
                  <a:rPr lang="zh-CN" altLang="en-US" sz="2600" dirty="0">
                    <a:solidFill>
                      <a:srgbClr val="000000"/>
                    </a:solidFill>
                  </a:rPr>
                  <a:t>后得到的另外一个活动安排</a:t>
                </a:r>
                <a:r>
                  <a:rPr lang="en-US" altLang="zh-CN" sz="2600" dirty="0">
                    <a:solidFill>
                      <a:srgbClr val="000000"/>
                    </a:solidFill>
                  </a:rPr>
                  <a:t>【</a:t>
                </a:r>
                <a:r>
                  <a:rPr lang="zh-CN" altLang="en-US" sz="2600" dirty="0">
                    <a:solidFill>
                      <a:srgbClr val="FF0000"/>
                    </a:solidFill>
                  </a:rPr>
                  <a:t>以</a:t>
                </a:r>
                <a:r>
                  <a:rPr lang="en-US" altLang="zh-CN" sz="2600" dirty="0">
                    <a:solidFill>
                      <a:srgbClr val="FF0000"/>
                    </a:solidFill>
                  </a:rPr>
                  <a:t>1</a:t>
                </a:r>
                <a:r>
                  <a:rPr lang="zh-CN" altLang="en-US" sz="2600" dirty="0">
                    <a:solidFill>
                      <a:srgbClr val="FF0000"/>
                    </a:solidFill>
                  </a:rPr>
                  <a:t>替换</a:t>
                </a:r>
                <a:r>
                  <a:rPr lang="en-US" altLang="zh-CN" sz="2600" dirty="0">
                    <a:solidFill>
                      <a:srgbClr val="FF0000"/>
                    </a:solidFill>
                  </a:rPr>
                  <a:t>k</a:t>
                </a:r>
                <a:r>
                  <a:rPr lang="en-US" altLang="zh-CN" sz="2600" dirty="0">
                    <a:solidFill>
                      <a:srgbClr val="000000"/>
                    </a:solidFill>
                  </a:rPr>
                  <a:t>】</a:t>
                </a:r>
              </a:p>
              <a:p>
                <a:pPr lvl="1"/>
                <a:r>
                  <a:rPr lang="zh-CN" altLang="en-US" sz="2600" dirty="0">
                    <a:solidFill>
                      <a:srgbClr val="000000"/>
                    </a:solidFill>
                  </a:rPr>
                  <a:t>由于</a:t>
                </a:r>
                <a14:m>
                  <m:oMath xmlns:m="http://schemas.openxmlformats.org/officeDocument/2006/math">
                    <m:sSub>
                      <m:sSubPr>
                        <m:ctrlPr>
                          <a:rPr lang="en-US" altLang="zh-CN" sz="2600" i="1" smtClean="0">
                            <a:solidFill>
                              <a:srgbClr val="000000"/>
                            </a:solidFill>
                            <a:latin typeface="Cambria Math" panose="02040503050406030204" pitchFamily="18" charset="0"/>
                          </a:rPr>
                        </m:ctrlPr>
                      </m:sSubPr>
                      <m:e>
                        <m:r>
                          <a:rPr lang="en-US" altLang="zh-CN" sz="2600" b="0" i="1" smtClean="0">
                            <a:solidFill>
                              <a:srgbClr val="000000"/>
                            </a:solidFill>
                            <a:latin typeface="Cambria Math" panose="02040503050406030204" pitchFamily="18" charset="0"/>
                          </a:rPr>
                          <m:t>𝑓</m:t>
                        </m:r>
                      </m:e>
                      <m:sub>
                        <m:r>
                          <a:rPr lang="en-US" altLang="zh-CN" sz="2600" b="0" i="1" smtClean="0">
                            <a:solidFill>
                              <a:srgbClr val="000000"/>
                            </a:solidFill>
                            <a:latin typeface="Cambria Math" panose="02040503050406030204" pitchFamily="18" charset="0"/>
                          </a:rPr>
                          <m:t>1</m:t>
                        </m:r>
                      </m:sub>
                    </m:sSub>
                    <m:r>
                      <a:rPr lang="en-US" altLang="zh-CN" sz="2600" i="1" smtClean="0">
                        <a:solidFill>
                          <a:srgbClr val="000000"/>
                        </a:solidFill>
                        <a:latin typeface="Cambria Math" panose="02040503050406030204" pitchFamily="18" charset="0"/>
                        <a:ea typeface="Cambria Math"/>
                      </a:rPr>
                      <m:t>≤</m:t>
                    </m:r>
                    <m:sSub>
                      <m:sSubPr>
                        <m:ctrlPr>
                          <a:rPr lang="en-US" altLang="zh-CN" sz="2600" i="1">
                            <a:solidFill>
                              <a:srgbClr val="000000"/>
                            </a:solidFill>
                            <a:latin typeface="Cambria Math" panose="02040503050406030204" pitchFamily="18" charset="0"/>
                          </a:rPr>
                        </m:ctrlPr>
                      </m:sSubPr>
                      <m:e>
                        <m:r>
                          <a:rPr lang="en-US" altLang="zh-CN" sz="2600" i="1">
                            <a:solidFill>
                              <a:srgbClr val="000000"/>
                            </a:solidFill>
                            <a:latin typeface="Cambria Math" panose="02040503050406030204" pitchFamily="18" charset="0"/>
                          </a:rPr>
                          <m:t>𝑓</m:t>
                        </m:r>
                      </m:e>
                      <m:sub>
                        <m:r>
                          <a:rPr lang="en-US" altLang="zh-CN" sz="2600" b="0" i="1" smtClean="0">
                            <a:solidFill>
                              <a:srgbClr val="000000"/>
                            </a:solidFill>
                            <a:latin typeface="Cambria Math" panose="02040503050406030204" pitchFamily="18" charset="0"/>
                          </a:rPr>
                          <m:t>𝑘</m:t>
                        </m:r>
                      </m:sub>
                    </m:sSub>
                  </m:oMath>
                </a14:m>
                <a:r>
                  <a:rPr lang="zh-CN" altLang="en-US" sz="2600" dirty="0"/>
                  <a:t>，且</a:t>
                </a:r>
                <a:r>
                  <a:rPr lang="en-US" altLang="zh-CN" sz="2600" dirty="0"/>
                  <a:t>A</a:t>
                </a:r>
                <a:r>
                  <a:rPr lang="zh-CN" altLang="en-US" sz="2600" dirty="0"/>
                  <a:t>中的活动是相容的，故</a:t>
                </a:r>
                <a:r>
                  <a:rPr lang="en-US" altLang="zh-CN" sz="2600" dirty="0">
                    <a:solidFill>
                      <a:srgbClr val="000000"/>
                    </a:solidFill>
                  </a:rPr>
                  <a:t>B</a:t>
                </a:r>
                <a:r>
                  <a:rPr lang="zh-CN" altLang="en-US" sz="2600" dirty="0"/>
                  <a:t>中的活动也相容</a:t>
                </a:r>
                <a:r>
                  <a:rPr lang="en-US" altLang="zh-CN" sz="2600" dirty="0"/>
                  <a:t>【</a:t>
                </a:r>
                <a:r>
                  <a:rPr lang="en-US" altLang="zh-CN" sz="2600" dirty="0">
                    <a:solidFill>
                      <a:srgbClr val="FF0000"/>
                    </a:solidFill>
                  </a:rPr>
                  <a:t> </a:t>
                </a:r>
                <a:r>
                  <a:rPr lang="zh-CN" altLang="en-US" sz="2600" dirty="0">
                    <a:solidFill>
                      <a:srgbClr val="FF0000"/>
                    </a:solidFill>
                  </a:rPr>
                  <a:t>活动</a:t>
                </a:r>
                <a14:m>
                  <m:oMath xmlns:m="http://schemas.openxmlformats.org/officeDocument/2006/math">
                    <m:r>
                      <a:rPr lang="en-US" altLang="zh-CN" sz="2600" b="0" i="0" smtClean="0">
                        <a:solidFill>
                          <a:srgbClr val="FF0000"/>
                        </a:solidFill>
                        <a:latin typeface="Cambria Math" panose="02040503050406030204" pitchFamily="18" charset="0"/>
                      </a:rPr>
                      <m:t>1</m:t>
                    </m:r>
                  </m:oMath>
                </a14:m>
                <a:r>
                  <a:rPr lang="zh-CN" altLang="en-US" sz="2600" dirty="0">
                    <a:solidFill>
                      <a:srgbClr val="FF0000"/>
                    </a:solidFill>
                  </a:rPr>
                  <a:t>不与</a:t>
                </a:r>
                <a:r>
                  <a:rPr lang="en-US" altLang="zh-CN" sz="2600" dirty="0">
                    <a:solidFill>
                      <a:srgbClr val="FF0000"/>
                    </a:solidFill>
                  </a:rPr>
                  <a:t>B</a:t>
                </a:r>
                <a:r>
                  <a:rPr lang="zh-CN" altLang="en-US" sz="2600" dirty="0">
                    <a:solidFill>
                      <a:srgbClr val="FF0000"/>
                    </a:solidFill>
                  </a:rPr>
                  <a:t>中其它活动冲突</a:t>
                </a:r>
                <a:r>
                  <a:rPr lang="en-US" altLang="zh-CN" sz="2600" dirty="0"/>
                  <a:t>】</a:t>
                </a:r>
              </a:p>
              <a:p>
                <a:pPr lvl="1"/>
                <a:r>
                  <a:rPr lang="zh-CN" altLang="en-US" sz="2600" dirty="0"/>
                  <a:t>同时，</a:t>
                </a:r>
                <a:r>
                  <a:rPr lang="en-US" altLang="zh-CN" sz="2600" dirty="0"/>
                  <a:t>A</a:t>
                </a:r>
                <a:r>
                  <a:rPr lang="zh-CN" altLang="en-US" sz="2600" dirty="0"/>
                  <a:t>、</a:t>
                </a:r>
                <a:r>
                  <a:rPr lang="en-US" altLang="zh-CN" sz="2600" dirty="0"/>
                  <a:t>B</a:t>
                </a:r>
                <a:r>
                  <a:rPr lang="zh-CN" altLang="en-US" sz="2600" dirty="0"/>
                  <a:t>中的活动总数相同，且</a:t>
                </a:r>
                <a:r>
                  <a:rPr lang="en-US" altLang="zh-CN" sz="2600" dirty="0"/>
                  <a:t>A</a:t>
                </a:r>
                <a:r>
                  <a:rPr lang="zh-CN" altLang="en-US" sz="2600" dirty="0"/>
                  <a:t>是最优的</a:t>
                </a:r>
                <a:r>
                  <a:rPr lang="en-US" altLang="zh-CN" sz="2600" dirty="0"/>
                  <a:t>—A</a:t>
                </a:r>
                <a:r>
                  <a:rPr lang="zh-CN" altLang="en-US" sz="2600" dirty="0"/>
                  <a:t>中相容的活动数目最多，故</a:t>
                </a:r>
                <a:r>
                  <a:rPr lang="en-US" altLang="zh-CN" sz="2600" dirty="0"/>
                  <a:t>B</a:t>
                </a:r>
                <a:r>
                  <a:rPr lang="zh-CN" altLang="en-US" sz="2600" dirty="0"/>
                  <a:t>也是最优的</a:t>
                </a:r>
                <a:endParaRPr lang="en-US" altLang="zh-CN" sz="2600" dirty="0"/>
              </a:p>
              <a:p>
                <a:pPr lvl="1"/>
                <a:r>
                  <a:rPr lang="zh-CN" altLang="en-US" sz="2600" dirty="0"/>
                  <a:t>由于</a:t>
                </a:r>
                <a:r>
                  <a:rPr lang="en-US" altLang="zh-CN" sz="2600" dirty="0"/>
                  <a:t>B</a:t>
                </a:r>
                <a:r>
                  <a:rPr lang="zh-CN" altLang="en-US" sz="2600" dirty="0"/>
                  <a:t>是以贪心策略开始，选择了第一个活动</a:t>
                </a:r>
                <a:r>
                  <a:rPr lang="en-US" altLang="zh-CN" sz="2600" dirty="0"/>
                  <a:t>1</a:t>
                </a:r>
                <a:r>
                  <a:rPr lang="zh-CN" altLang="en-US" sz="2600" dirty="0"/>
                  <a:t>，因此：</a:t>
                </a:r>
                <a:endParaRPr lang="en-US" altLang="zh-CN" sz="2600" dirty="0"/>
              </a:p>
              <a:p>
                <a:pPr marL="0" indent="0">
                  <a:buNone/>
                </a:pPr>
                <a:r>
                  <a:rPr lang="en-US" altLang="zh-CN" sz="2600" dirty="0"/>
                  <a:t>        </a:t>
                </a:r>
                <a:r>
                  <a:rPr lang="zh-CN" altLang="en-US" sz="2600" b="1" dirty="0">
                    <a:solidFill>
                      <a:srgbClr val="FF0000"/>
                    </a:solidFill>
                  </a:rPr>
                  <a:t>总是存在以贪心选择开始的最优方案</a:t>
                </a:r>
                <a:endParaRPr lang="zh-CN" altLang="en-US" sz="2600" dirty="0"/>
              </a:p>
              <a:p>
                <a:endParaRPr lang="zh-CN" altLang="en-US" dirty="0"/>
              </a:p>
            </p:txBody>
          </p:sp>
        </mc:Choice>
        <mc:Fallback xmlns="">
          <p:sp>
            <p:nvSpPr>
              <p:cNvPr id="3" name="内容占位符 2">
                <a:extLst>
                  <a:ext uri="{FF2B5EF4-FFF2-40B4-BE49-F238E27FC236}">
                    <a16:creationId xmlns:a16="http://schemas.microsoft.com/office/drawing/2014/main" id="{8EA782D2-8C4A-43A5-9297-B8C267BF3695}"/>
                  </a:ext>
                </a:extLst>
              </p:cNvPr>
              <p:cNvSpPr>
                <a:spLocks noGrp="1" noRot="1" noChangeAspect="1" noMove="1" noResize="1" noEditPoints="1" noAdjustHandles="1" noChangeArrowheads="1" noChangeShapeType="1" noTextEdit="1"/>
              </p:cNvSpPr>
              <p:nvPr>
                <p:ph idx="1"/>
              </p:nvPr>
            </p:nvSpPr>
            <p:spPr>
              <a:xfrm>
                <a:off x="123432" y="764364"/>
                <a:ext cx="8897136" cy="6077467"/>
              </a:xfrm>
              <a:blipFill>
                <a:blip r:embed="rId2"/>
                <a:stretch>
                  <a:fillRect l="-1027" t="-903" r="-2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03C649F-F3D9-492A-AE2D-829C2B286A28}"/>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8B5D2CEB-F783-43CC-AFFA-471941F2B0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5BDE8-2712-49BC-A572-F501F2FD10B3}"/>
              </a:ext>
            </a:extLst>
          </p:cNvPr>
          <p:cNvSpPr>
            <a:spLocks noGrp="1"/>
          </p:cNvSpPr>
          <p:nvPr>
            <p:ph type="sldNum" sz="quarter" idx="12"/>
          </p:nvPr>
        </p:nvSpPr>
        <p:spPr/>
        <p:txBody>
          <a:bodyPr/>
          <a:lstStyle/>
          <a:p>
            <a:fld id="{EEA58A3B-43CE-4AA0-90B5-EB47AFAFEB34}" type="slidenum">
              <a:rPr lang="zh-CN" altLang="en-US" smtClean="0"/>
              <a:pPr/>
              <a:t>26</a:t>
            </a:fld>
            <a:endParaRPr lang="zh-CN" altLang="en-US" dirty="0"/>
          </a:p>
        </p:txBody>
      </p:sp>
    </p:spTree>
    <p:extLst>
      <p:ext uri="{BB962C8B-B14F-4D97-AF65-F5344CB8AC3E}">
        <p14:creationId xmlns:p14="http://schemas.microsoft.com/office/powerpoint/2010/main" val="2431730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A5D6F-A046-44D6-8F2A-7A650C2A6C2C}"/>
              </a:ext>
            </a:extLst>
          </p:cNvPr>
          <p:cNvSpPr>
            <a:spLocks noGrp="1"/>
          </p:cNvSpPr>
          <p:nvPr>
            <p:ph type="title"/>
          </p:nvPr>
        </p:nvSpPr>
        <p:spPr/>
        <p:txBody>
          <a:bodyPr/>
          <a:lstStyle/>
          <a:p>
            <a:r>
              <a:rPr lang="zh-CN" altLang="en-US" dirty="0"/>
              <a:t>贪心选择性质证明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3E1450-6250-4EAB-B91B-D68F5190373E}"/>
                  </a:ext>
                </a:extLst>
              </p:cNvPr>
              <p:cNvSpPr>
                <a:spLocks noGrp="1"/>
              </p:cNvSpPr>
              <p:nvPr>
                <p:ph idx="1"/>
              </p:nvPr>
            </p:nvSpPr>
            <p:spPr>
              <a:xfrm>
                <a:off x="123432" y="764364"/>
                <a:ext cx="8897136" cy="6154596"/>
              </a:xfrm>
            </p:spPr>
            <p:txBody>
              <a:bodyPr>
                <a:noAutofit/>
              </a:bodyPr>
              <a:lstStyle/>
              <a:p>
                <a:pPr marL="0" indent="0">
                  <a:buNone/>
                </a:pPr>
                <a:r>
                  <a:rPr lang="zh-CN" altLang="en-US" dirty="0">
                    <a:solidFill>
                      <a:srgbClr val="000000"/>
                    </a:solidFill>
                  </a:rPr>
                  <a:t>证明</a:t>
                </a:r>
                <a:r>
                  <a:rPr lang="en-US" altLang="zh-CN" dirty="0">
                    <a:solidFill>
                      <a:srgbClr val="000000"/>
                    </a:solidFill>
                  </a:rPr>
                  <a:t>Step2. </a:t>
                </a:r>
                <a:r>
                  <a:rPr lang="zh-CN" altLang="en-US" dirty="0">
                    <a:solidFill>
                      <a:srgbClr val="000000"/>
                    </a:solidFill>
                  </a:rPr>
                  <a:t>每步所做贪心选择，将问题化简为一个更小的、与原问题具有相同形式的子问题</a:t>
                </a:r>
                <a:endParaRPr lang="en-US" altLang="zh-CN" dirty="0">
                  <a:solidFill>
                    <a:srgbClr val="000000"/>
                  </a:solidFill>
                </a:endParaRPr>
              </a:p>
              <a:p>
                <a:r>
                  <a:rPr lang="zh-CN" altLang="en-US" dirty="0">
                    <a:solidFill>
                      <a:srgbClr val="000000"/>
                    </a:solidFill>
                  </a:rPr>
                  <a:t>对问题</a:t>
                </a:r>
                <a:r>
                  <a:rPr lang="en-US" altLang="zh-CN" dirty="0">
                    <a:solidFill>
                      <a:srgbClr val="000000"/>
                    </a:solidFill>
                  </a:rPr>
                  <a:t>E={1, 2, 3, …,n}</a:t>
                </a:r>
                <a:r>
                  <a:rPr lang="zh-CN" altLang="en-US" dirty="0">
                    <a:solidFill>
                      <a:srgbClr val="000000"/>
                    </a:solidFill>
                  </a:rPr>
                  <a:t>，按照贪心选择选取活动</a:t>
                </a:r>
                <a:r>
                  <a:rPr lang="en-US" altLang="zh-CN" dirty="0">
                    <a:solidFill>
                      <a:srgbClr val="000000"/>
                    </a:solidFill>
                  </a:rPr>
                  <a:t>1</a:t>
                </a:r>
                <a:r>
                  <a:rPr lang="zh-CN" altLang="en-US" dirty="0">
                    <a:solidFill>
                      <a:srgbClr val="000000"/>
                    </a:solidFill>
                  </a:rPr>
                  <a:t>后，简化为对</a:t>
                </a:r>
                <a:r>
                  <a:rPr lang="en-US" altLang="zh-CN" dirty="0">
                    <a:solidFill>
                      <a:srgbClr val="000000"/>
                    </a:solidFill>
                  </a:rPr>
                  <a:t>E</a:t>
                </a:r>
                <a:r>
                  <a:rPr lang="zh-CN" altLang="en-US" dirty="0">
                    <a:solidFill>
                      <a:srgbClr val="000000"/>
                    </a:solidFill>
                  </a:rPr>
                  <a:t>中所有与</a:t>
                </a:r>
                <a:r>
                  <a:rPr lang="en-US" altLang="zh-CN" dirty="0">
                    <a:solidFill>
                      <a:srgbClr val="000000"/>
                    </a:solidFill>
                  </a:rPr>
                  <a:t>1</a:t>
                </a:r>
                <a:r>
                  <a:rPr lang="zh-CN" altLang="en-US" dirty="0">
                    <a:solidFill>
                      <a:srgbClr val="000000"/>
                    </a:solidFill>
                  </a:rPr>
                  <a:t>相容的活动组成的子问题</a:t>
                </a:r>
                <a:endParaRPr lang="en-US" altLang="zh-CN" dirty="0">
                  <a:solidFill>
                    <a:srgbClr val="000000"/>
                  </a:solidFill>
                </a:endParaRPr>
              </a:p>
              <a:p>
                <a:pPr marL="0" indent="0">
                  <a:buNone/>
                </a:pPr>
                <a:r>
                  <a:rPr lang="en-US" altLang="zh-CN" dirty="0">
                    <a:solidFill>
                      <a:srgbClr val="000000"/>
                    </a:solidFill>
                  </a:rPr>
                  <a:t>               </a:t>
                </a:r>
                <a14:m>
                  <m:oMath xmlns:m="http://schemas.openxmlformats.org/officeDocument/2006/math">
                    <m:sSup>
                      <m:sSupPr>
                        <m:ctrlPr>
                          <a:rPr lang="en-US" altLang="zh-CN" b="0" i="1" smtClean="0">
                            <a:solidFill>
                              <a:srgbClr val="000000"/>
                            </a:solidFill>
                            <a:latin typeface="Cambria Math" panose="02040503050406030204" pitchFamily="18" charset="0"/>
                            <a:ea typeface="Cambria Math"/>
                          </a:rPr>
                        </m:ctrlPr>
                      </m:sSupPr>
                      <m:e>
                        <m:r>
                          <m:rPr>
                            <m:sty m:val="p"/>
                          </m:rPr>
                          <a:rPr lang="en-US" altLang="zh-CN" b="0" i="0" smtClean="0">
                            <a:solidFill>
                              <a:srgbClr val="000000"/>
                            </a:solidFill>
                            <a:latin typeface="Cambria Math" panose="02040503050406030204" pitchFamily="18" charset="0"/>
                            <a:ea typeface="Cambria Math"/>
                          </a:rPr>
                          <m:t>E</m:t>
                        </m:r>
                      </m:e>
                      <m:sup>
                        <m:r>
                          <a:rPr lang="en-US" altLang="zh-CN" b="0" i="0" smtClean="0">
                            <a:solidFill>
                              <a:srgbClr val="000000"/>
                            </a:solidFill>
                            <a:latin typeface="Cambria Math" panose="02040503050406030204" pitchFamily="18" charset="0"/>
                            <a:ea typeface="Cambria Math"/>
                          </a:rPr>
                          <m:t>′</m:t>
                        </m:r>
                      </m:sup>
                    </m:sSup>
                    <m:r>
                      <a:rPr lang="en-US" altLang="zh-CN" b="0" i="0" smtClean="0">
                        <a:solidFill>
                          <a:srgbClr val="000000"/>
                        </a:solidFill>
                        <a:latin typeface="Cambria Math" panose="02040503050406030204" pitchFamily="18" charset="0"/>
                        <a:ea typeface="Cambria Math"/>
                      </a:rPr>
                      <m:t>={</m:t>
                    </m:r>
                    <m:r>
                      <m:rPr>
                        <m:sty m:val="p"/>
                      </m:rPr>
                      <a:rPr lang="en-US" altLang="zh-CN" b="0" i="0" smtClean="0">
                        <a:solidFill>
                          <a:srgbClr val="000000"/>
                        </a:solidFill>
                        <a:latin typeface="Cambria Math" panose="02040503050406030204" pitchFamily="18" charset="0"/>
                        <a:ea typeface="Cambria Math"/>
                      </a:rPr>
                      <m:t>i</m:t>
                    </m:r>
                    <m:r>
                      <a:rPr lang="en-US" altLang="zh-CN" i="1" smtClean="0">
                        <a:solidFill>
                          <a:srgbClr val="000000"/>
                        </a:solidFill>
                        <a:latin typeface="Cambria Math" panose="02040503050406030204" pitchFamily="18" charset="0"/>
                        <a:ea typeface="Cambria Math"/>
                      </a:rPr>
                      <m:t>∈</m:t>
                    </m:r>
                    <m:r>
                      <a:rPr lang="en-US" altLang="zh-CN" b="0" i="1" smtClean="0">
                        <a:solidFill>
                          <a:srgbClr val="000000"/>
                        </a:solidFill>
                        <a:latin typeface="Cambria Math" panose="02040503050406030204" pitchFamily="18" charset="0"/>
                        <a:ea typeface="Cambria Math"/>
                      </a:rPr>
                      <m:t>𝐸</m:t>
                    </m:r>
                    <m:r>
                      <a:rPr lang="en-US" altLang="zh-CN" b="0" i="1" smtClean="0">
                        <a:solidFill>
                          <a:srgbClr val="000000"/>
                        </a:solidFill>
                        <a:latin typeface="Cambria Math" panose="02040503050406030204" pitchFamily="18" charset="0"/>
                        <a:ea typeface="Cambria Math"/>
                      </a:rPr>
                      <m:t>:</m:t>
                    </m:r>
                    <m:sSub>
                      <m:sSubPr>
                        <m:ctrlPr>
                          <a:rPr lang="en-US" altLang="zh-CN" i="1">
                            <a:solidFill>
                              <a:srgbClr val="000000"/>
                            </a:solidFill>
                            <a:latin typeface="Cambria Math" panose="02040503050406030204" pitchFamily="18" charset="0"/>
                            <a:ea typeface="Cambria Math"/>
                          </a:rPr>
                        </m:ctrlPr>
                      </m:sSubPr>
                      <m:e>
                        <m:r>
                          <a:rPr lang="en-US" altLang="zh-CN" i="1">
                            <a:solidFill>
                              <a:srgbClr val="000000"/>
                            </a:solidFill>
                            <a:latin typeface="Cambria Math" panose="02040503050406030204" pitchFamily="18" charset="0"/>
                            <a:ea typeface="Cambria Math"/>
                          </a:rPr>
                          <m:t>𝑆</m:t>
                        </m:r>
                      </m:e>
                      <m:sub>
                        <m:r>
                          <a:rPr lang="en-US" altLang="zh-CN" i="1">
                            <a:solidFill>
                              <a:srgbClr val="000000"/>
                            </a:solidFill>
                            <a:latin typeface="Cambria Math" panose="02040503050406030204" pitchFamily="18" charset="0"/>
                            <a:ea typeface="Cambria Math"/>
                          </a:rPr>
                          <m:t>𝑖</m:t>
                        </m:r>
                      </m:sub>
                    </m:sSub>
                    <m:sSub>
                      <m:sSubPr>
                        <m:ctrlPr>
                          <a:rPr lang="en-US" altLang="zh-CN" i="1">
                            <a:solidFill>
                              <a:srgbClr val="000000"/>
                            </a:solidFill>
                            <a:latin typeface="Cambria Math" panose="02040503050406030204" pitchFamily="18" charset="0"/>
                            <a:ea typeface="Cambria Math"/>
                          </a:rPr>
                        </m:ctrlPr>
                      </m:sSubPr>
                      <m:e>
                        <m:r>
                          <a:rPr lang="en-US" altLang="zh-CN" i="1">
                            <a:solidFill>
                              <a:srgbClr val="000000"/>
                            </a:solidFill>
                            <a:latin typeface="Cambria Math" panose="02040503050406030204" pitchFamily="18" charset="0"/>
                            <a:ea typeface="Cambria Math"/>
                          </a:rPr>
                          <m:t>≥</m:t>
                        </m:r>
                        <m:r>
                          <a:rPr lang="en-US" altLang="zh-CN" i="1">
                            <a:solidFill>
                              <a:srgbClr val="000000"/>
                            </a:solidFill>
                            <a:latin typeface="Cambria Math" panose="02040503050406030204" pitchFamily="18" charset="0"/>
                            <a:ea typeface="Cambria Math"/>
                          </a:rPr>
                          <m:t>𝑓</m:t>
                        </m:r>
                      </m:e>
                      <m:sub>
                        <m:r>
                          <a:rPr lang="en-US" altLang="zh-CN" i="1">
                            <a:solidFill>
                              <a:srgbClr val="000000"/>
                            </a:solidFill>
                            <a:latin typeface="Cambria Math" panose="02040503050406030204" pitchFamily="18" charset="0"/>
                            <a:ea typeface="Cambria Math"/>
                          </a:rPr>
                          <m:t>1</m:t>
                        </m:r>
                      </m:sub>
                    </m:sSub>
                    <m:r>
                      <a:rPr lang="en-US" altLang="zh-CN" b="0" i="1" smtClean="0">
                        <a:solidFill>
                          <a:srgbClr val="000000"/>
                        </a:solidFill>
                        <a:latin typeface="Cambria Math" panose="02040503050406030204" pitchFamily="18" charset="0"/>
                        <a:ea typeface="Cambria Math"/>
                      </a:rPr>
                      <m:t>}</m:t>
                    </m:r>
                  </m:oMath>
                </a14:m>
                <a:endParaRPr lang="en-US" altLang="zh-CN" dirty="0">
                  <a:solidFill>
                    <a:srgbClr val="000000"/>
                  </a:solidFill>
                </a:endParaRPr>
              </a:p>
              <a:p>
                <a:pPr marL="0" indent="0">
                  <a:buNone/>
                </a:pPr>
                <a:r>
                  <a:rPr lang="zh-CN" altLang="en-US" dirty="0">
                    <a:solidFill>
                      <a:srgbClr val="000000"/>
                    </a:solidFill>
                  </a:rPr>
                  <a:t>，需要进一步证明，如果</a:t>
                </a:r>
                <a:r>
                  <a:rPr lang="en-US" altLang="zh-CN" dirty="0">
                    <a:solidFill>
                      <a:srgbClr val="000000"/>
                    </a:solidFill>
                  </a:rPr>
                  <a:t>A</a:t>
                </a:r>
                <a:r>
                  <a:rPr lang="zh-CN" altLang="en-US" dirty="0">
                    <a:solidFill>
                      <a:srgbClr val="000000"/>
                    </a:solidFill>
                  </a:rPr>
                  <a:t>是</a:t>
                </a:r>
                <a:r>
                  <a:rPr lang="en-US" altLang="zh-CN" dirty="0">
                    <a:solidFill>
                      <a:srgbClr val="000000"/>
                    </a:solidFill>
                  </a:rPr>
                  <a:t>E</a:t>
                </a:r>
                <a:r>
                  <a:rPr lang="zh-CN" altLang="en-US" dirty="0">
                    <a:solidFill>
                      <a:srgbClr val="000000"/>
                    </a:solidFill>
                  </a:rPr>
                  <a:t>的最优解，则</a:t>
                </a:r>
                <a:r>
                  <a:rPr lang="en-US" altLang="zh-CN" dirty="0">
                    <a:solidFill>
                      <a:srgbClr val="000000"/>
                    </a:solidFill>
                  </a:rPr>
                  <a:t>A’=A-{1}</a:t>
                </a:r>
                <a:r>
                  <a:rPr lang="zh-CN" altLang="en-US" dirty="0">
                    <a:solidFill>
                      <a:srgbClr val="000000"/>
                    </a:solidFill>
                  </a:rPr>
                  <a:t>是</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的最优解，采用反证法：</a:t>
                </a:r>
                <a:endParaRPr lang="en-US" altLang="zh-CN" dirty="0">
                  <a:solidFill>
                    <a:srgbClr val="000000"/>
                  </a:solidFill>
                </a:endParaRPr>
              </a:p>
              <a:p>
                <a:pPr lvl="1"/>
                <a:r>
                  <a:rPr lang="zh-CN" altLang="en-US" dirty="0">
                    <a:solidFill>
                      <a:srgbClr val="000000"/>
                    </a:solidFill>
                  </a:rPr>
                  <a:t>假设存在</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的另一个最优解</a:t>
                </a:r>
                <a:r>
                  <a:rPr lang="en-US" altLang="zh-CN" dirty="0">
                    <a:solidFill>
                      <a:srgbClr val="000000"/>
                    </a:solidFill>
                  </a:rPr>
                  <a:t>B’</a:t>
                </a:r>
                <a:r>
                  <a:rPr lang="zh-CN" altLang="en-US" dirty="0">
                    <a:solidFill>
                      <a:srgbClr val="000000"/>
                    </a:solidFill>
                  </a:rPr>
                  <a:t>，包含比</a:t>
                </a:r>
                <a:r>
                  <a:rPr lang="en-US" altLang="zh-CN" dirty="0">
                    <a:solidFill>
                      <a:srgbClr val="000000"/>
                    </a:solidFill>
                  </a:rPr>
                  <a:t>A’</a:t>
                </a:r>
                <a14:m>
                  <m:oMath xmlns:m="http://schemas.openxmlformats.org/officeDocument/2006/math">
                    <m:r>
                      <a:rPr lang="en-US" altLang="zh-CN" i="1" smtClean="0">
                        <a:solidFill>
                          <a:srgbClr val="000000"/>
                        </a:solidFill>
                        <a:latin typeface="Cambria Math" panose="02040503050406030204" pitchFamily="18" charset="0"/>
                        <a:ea typeface="Cambria Math"/>
                      </a:rPr>
                      <m:t> </m:t>
                    </m:r>
                  </m:oMath>
                </a14:m>
                <a:r>
                  <a:rPr lang="zh-CN" altLang="en-US" dirty="0">
                    <a:solidFill>
                      <a:srgbClr val="000000"/>
                    </a:solidFill>
                  </a:rPr>
                  <a:t>更多的活动</a:t>
                </a:r>
                <a:endParaRPr lang="en-US" altLang="zh-CN" dirty="0">
                  <a:solidFill>
                    <a:srgbClr val="000000"/>
                  </a:solidFill>
                </a:endParaRPr>
              </a:p>
              <a:p>
                <a:pPr lvl="1"/>
                <a:r>
                  <a:rPr lang="zh-CN" altLang="en-US" dirty="0">
                    <a:solidFill>
                      <a:srgbClr val="000000"/>
                    </a:solidFill>
                  </a:rPr>
                  <a:t>将活动</a:t>
                </a:r>
                <a:r>
                  <a:rPr lang="en-US" altLang="zh-CN" dirty="0">
                    <a:solidFill>
                      <a:srgbClr val="000000"/>
                    </a:solidFill>
                  </a:rPr>
                  <a:t>1</a:t>
                </a:r>
                <a:r>
                  <a:rPr lang="zh-CN" altLang="en-US" dirty="0">
                    <a:solidFill>
                      <a:srgbClr val="000000"/>
                    </a:solidFill>
                  </a:rPr>
                  <a:t>加到</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a:rPr lang="en-US" altLang="zh-CN" i="1">
                            <a:solidFill>
                              <a:srgbClr val="000000"/>
                            </a:solidFill>
                            <a:latin typeface="Cambria Math" panose="02040503050406030204" pitchFamily="18" charset="0"/>
                            <a:ea typeface="Cambria Math"/>
                          </a:rPr>
                          <m:t>𝐵</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中，得到</a:t>
                </a:r>
                <a:r>
                  <a:rPr lang="en-US" altLang="zh-CN" dirty="0">
                    <a:solidFill>
                      <a:srgbClr val="000000"/>
                    </a:solidFill>
                  </a:rPr>
                  <a:t> B=B’</a:t>
                </a:r>
                <a14:m>
                  <m:oMath xmlns:m="http://schemas.openxmlformats.org/officeDocument/2006/math">
                    <m:r>
                      <a:rPr lang="en-US" altLang="zh-CN" i="1">
                        <a:solidFill>
                          <a:srgbClr val="000000"/>
                        </a:solidFill>
                        <a:latin typeface="Cambria Math" panose="02040503050406030204" pitchFamily="18" charset="0"/>
                        <a:ea typeface="Cambria Math"/>
                      </a:rPr>
                      <m:t>∪</m:t>
                    </m:r>
                  </m:oMath>
                </a14:m>
                <a:r>
                  <a:rPr lang="en-US" altLang="zh-CN" dirty="0">
                    <a:solidFill>
                      <a:srgbClr val="000000"/>
                    </a:solidFill>
                  </a:rPr>
                  <a:t>{1}</a:t>
                </a:r>
                <a:r>
                  <a:rPr lang="zh-CN" altLang="en-US" dirty="0">
                    <a:solidFill>
                      <a:srgbClr val="000000"/>
                    </a:solidFill>
                  </a:rPr>
                  <a:t>也是</a:t>
                </a:r>
                <a:r>
                  <a:rPr lang="en-US" altLang="zh-CN" dirty="0">
                    <a:solidFill>
                      <a:srgbClr val="000000"/>
                    </a:solidFill>
                  </a:rPr>
                  <a:t>E</a:t>
                </a:r>
                <a:r>
                  <a:rPr lang="zh-CN" altLang="en-US" dirty="0">
                    <a:solidFill>
                      <a:srgbClr val="000000"/>
                    </a:solidFill>
                  </a:rPr>
                  <a:t>的一个最优解。但</a:t>
                </a:r>
                <a:r>
                  <a:rPr lang="en-US" altLang="zh-CN" dirty="0">
                    <a:solidFill>
                      <a:srgbClr val="000000"/>
                    </a:solidFill>
                  </a:rPr>
                  <a:t>B</a:t>
                </a:r>
                <a:r>
                  <a:rPr lang="zh-CN" altLang="en-US" dirty="0">
                    <a:solidFill>
                      <a:srgbClr val="000000"/>
                    </a:solidFill>
                  </a:rPr>
                  <a:t>中的活动比</a:t>
                </a:r>
                <a:r>
                  <a:rPr lang="en-US" altLang="zh-CN" dirty="0">
                    <a:solidFill>
                      <a:srgbClr val="000000"/>
                    </a:solidFill>
                  </a:rPr>
                  <a:t>A</a:t>
                </a:r>
                <a:r>
                  <a:rPr lang="zh-CN" altLang="en-US" dirty="0">
                    <a:solidFill>
                      <a:srgbClr val="000000"/>
                    </a:solidFill>
                  </a:rPr>
                  <a:t>多，与</a:t>
                </a:r>
                <a:r>
                  <a:rPr lang="en-US" altLang="zh-CN" dirty="0">
                    <a:solidFill>
                      <a:srgbClr val="000000"/>
                    </a:solidFill>
                  </a:rPr>
                  <a:t>A</a:t>
                </a:r>
                <a:r>
                  <a:rPr lang="zh-CN" altLang="en-US" dirty="0">
                    <a:solidFill>
                      <a:srgbClr val="000000"/>
                    </a:solidFill>
                  </a:rPr>
                  <a:t>是</a:t>
                </a:r>
                <a:r>
                  <a:rPr lang="en-US" altLang="zh-CN" dirty="0">
                    <a:solidFill>
                      <a:srgbClr val="000000"/>
                    </a:solidFill>
                  </a:rPr>
                  <a:t>E</a:t>
                </a:r>
                <a:r>
                  <a:rPr lang="zh-CN" altLang="en-US" dirty="0">
                    <a:solidFill>
                      <a:srgbClr val="000000"/>
                    </a:solidFill>
                  </a:rPr>
                  <a:t>的最优解相矛盾！</a:t>
                </a:r>
                <a:endParaRPr lang="en-US" altLang="zh-CN" dirty="0">
                  <a:solidFill>
                    <a:srgbClr val="000000"/>
                  </a:solidFill>
                </a:endParaRPr>
              </a:p>
            </p:txBody>
          </p:sp>
        </mc:Choice>
        <mc:Fallback xmlns="">
          <p:sp>
            <p:nvSpPr>
              <p:cNvPr id="3" name="内容占位符 2">
                <a:extLst>
                  <a:ext uri="{FF2B5EF4-FFF2-40B4-BE49-F238E27FC236}">
                    <a16:creationId xmlns:a16="http://schemas.microsoft.com/office/drawing/2014/main" id="{8A3E1450-6250-4EAB-B91B-D68F5190373E}"/>
                  </a:ext>
                </a:extLst>
              </p:cNvPr>
              <p:cNvSpPr>
                <a:spLocks noGrp="1" noRot="1" noChangeAspect="1" noMove="1" noResize="1" noEditPoints="1" noAdjustHandles="1" noChangeArrowheads="1" noChangeShapeType="1" noTextEdit="1"/>
              </p:cNvSpPr>
              <p:nvPr>
                <p:ph idx="1"/>
              </p:nvPr>
            </p:nvSpPr>
            <p:spPr>
              <a:xfrm>
                <a:off x="123432" y="764364"/>
                <a:ext cx="8897136" cy="6154596"/>
              </a:xfrm>
              <a:blipFill>
                <a:blip r:embed="rId2"/>
                <a:stretch>
                  <a:fillRect l="-1027" t="-198" r="-445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64249C3-29F7-4D86-A0DB-4BBD8A798B1D}"/>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676A1252-243E-4A00-9F94-29F9AD05C3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A56226-E26C-4BDF-980D-56BF23EB5253}"/>
              </a:ext>
            </a:extLst>
          </p:cNvPr>
          <p:cNvSpPr>
            <a:spLocks noGrp="1"/>
          </p:cNvSpPr>
          <p:nvPr>
            <p:ph type="sldNum" sz="quarter" idx="12"/>
          </p:nvPr>
        </p:nvSpPr>
        <p:spPr/>
        <p:txBody>
          <a:bodyPr/>
          <a:lstStyle/>
          <a:p>
            <a:fld id="{EEA58A3B-43CE-4AA0-90B5-EB47AFAFEB34}" type="slidenum">
              <a:rPr lang="zh-CN" altLang="en-US" smtClean="0"/>
              <a:pPr/>
              <a:t>27</a:t>
            </a:fld>
            <a:endParaRPr lang="zh-CN" altLang="en-US" dirty="0"/>
          </a:p>
        </p:txBody>
      </p:sp>
    </p:spTree>
    <p:extLst>
      <p:ext uri="{BB962C8B-B14F-4D97-AF65-F5344CB8AC3E}">
        <p14:creationId xmlns:p14="http://schemas.microsoft.com/office/powerpoint/2010/main" val="1245333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1FF14-3ECE-482A-8E96-667303E9BABF}"/>
              </a:ext>
            </a:extLst>
          </p:cNvPr>
          <p:cNvSpPr>
            <a:spLocks noGrp="1"/>
          </p:cNvSpPr>
          <p:nvPr>
            <p:ph type="title"/>
          </p:nvPr>
        </p:nvSpPr>
        <p:spPr/>
        <p:txBody>
          <a:bodyPr/>
          <a:lstStyle/>
          <a:p>
            <a:r>
              <a:rPr lang="zh-CN" altLang="en-US" dirty="0"/>
              <a:t>活动安排问题的最优子结构性质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2C353A-A77F-4C78-ABD2-600F2B1DCEA4}"/>
                  </a:ext>
                </a:extLst>
              </p:cNvPr>
              <p:cNvSpPr>
                <a:spLocks noGrp="1"/>
              </p:cNvSpPr>
              <p:nvPr>
                <p:ph idx="1"/>
              </p:nvPr>
            </p:nvSpPr>
            <p:spPr/>
            <p:txBody>
              <a:bodyPr/>
              <a:lstStyle/>
              <a:p>
                <a:r>
                  <a:rPr lang="zh-CN" altLang="en-US" dirty="0"/>
                  <a:t>最优子结构性质</a:t>
                </a:r>
                <a:endParaRPr lang="en-US" altLang="zh-CN" dirty="0"/>
              </a:p>
              <a:p>
                <a:pPr lvl="1"/>
                <a:r>
                  <a:rPr lang="zh-CN" altLang="en-US" dirty="0"/>
                  <a:t>一个问题的最优解包含了其子问题的最优解</a:t>
                </a:r>
                <a:endParaRPr lang="en-US" altLang="zh-CN" dirty="0"/>
              </a:p>
              <a:p>
                <a:r>
                  <a:rPr lang="zh-CN" altLang="en-US" dirty="0"/>
                  <a:t>例</a:t>
                </a:r>
                <a:r>
                  <a:rPr lang="en-US" altLang="zh-CN" dirty="0"/>
                  <a:t>1. </a:t>
                </a:r>
                <a:r>
                  <a:rPr lang="zh-CN" altLang="en-US" dirty="0"/>
                  <a:t>对结束时间非递减排序的活动集合</a:t>
                </a:r>
                <a:r>
                  <a:rPr lang="en-US" altLang="zh-CN" dirty="0"/>
                  <a:t>E={</a:t>
                </a:r>
                <a:r>
                  <a:rPr lang="en-US" altLang="zh-CN" sz="2800" b="1" dirty="0">
                    <a:solidFill>
                      <a:srgbClr val="FF0000"/>
                    </a:solidFill>
                  </a:rPr>
                  <a:t>1</a:t>
                </a:r>
                <a:r>
                  <a:rPr lang="en-US" altLang="zh-CN" dirty="0"/>
                  <a:t>,</a:t>
                </a:r>
                <a:r>
                  <a:rPr lang="zh-CN" altLang="en-US" dirty="0"/>
                  <a:t> </a:t>
                </a:r>
                <a:r>
                  <a:rPr lang="en-US" altLang="zh-CN" dirty="0"/>
                  <a:t>2,</a:t>
                </a:r>
                <a:r>
                  <a:rPr lang="zh-CN" altLang="en-US" dirty="0"/>
                  <a:t> </a:t>
                </a:r>
                <a:r>
                  <a:rPr lang="en-US" altLang="zh-CN" dirty="0"/>
                  <a:t>3,…,n}</a:t>
                </a:r>
                <a:r>
                  <a:rPr lang="zh-CN" altLang="en-US" dirty="0"/>
                  <a:t>，如果</a:t>
                </a:r>
                <a:endParaRPr lang="en-US" altLang="zh-CN" dirty="0"/>
              </a:p>
              <a:p>
                <a:pPr marL="0" indent="0">
                  <a:buNone/>
                </a:pPr>
                <a:r>
                  <a:rPr lang="en-US" altLang="zh-CN" dirty="0"/>
                  <a:t>                A={</a:t>
                </a:r>
                <a:r>
                  <a:rPr lang="en-US" altLang="zh-CN" sz="2800" b="1" dirty="0">
                    <a:solidFill>
                      <a:srgbClr val="FF0000"/>
                    </a:solidFill>
                  </a:rPr>
                  <a:t>1</a:t>
                </a:r>
                <a:r>
                  <a:rPr lang="en-US" altLang="zh-CN" dirty="0"/>
                  <a:t>,</a:t>
                </a:r>
                <a:r>
                  <a:rPr lang="zh-CN" altLang="en-US" dirty="0"/>
                  <a:t> </a:t>
                </a:r>
                <a:r>
                  <a:rPr lang="en-US" altLang="zh-CN" dirty="0"/>
                  <a:t>i</a:t>
                </a:r>
                <a:r>
                  <a:rPr lang="en-US" altLang="zh-CN" baseline="-25000" dirty="0"/>
                  <a:t>1</a:t>
                </a:r>
                <a:r>
                  <a:rPr lang="en-US" altLang="zh-CN" dirty="0"/>
                  <a:t>,</a:t>
                </a:r>
                <a:r>
                  <a:rPr lang="zh-CN" altLang="en-US" dirty="0"/>
                  <a:t> </a:t>
                </a:r>
                <a:r>
                  <a:rPr lang="en-US" altLang="zh-CN" dirty="0"/>
                  <a:t>i</a:t>
                </a:r>
                <a:r>
                  <a:rPr lang="en-US" altLang="zh-CN" baseline="-25000" dirty="0"/>
                  <a:t>2</a:t>
                </a:r>
                <a:r>
                  <a:rPr lang="en-US" altLang="zh-CN" dirty="0"/>
                  <a:t>,</a:t>
                </a:r>
                <a:r>
                  <a:rPr lang="zh-CN" altLang="en-US" dirty="0"/>
                  <a:t> </a:t>
                </a:r>
                <a:r>
                  <a:rPr lang="en-US" altLang="zh-CN" dirty="0"/>
                  <a:t>…,</a:t>
                </a:r>
                <a:r>
                  <a:rPr lang="zh-CN" altLang="en-US" dirty="0"/>
                  <a:t> </a:t>
                </a:r>
                <a:r>
                  <a:rPr lang="en-US" altLang="zh-CN" dirty="0"/>
                  <a:t>i</a:t>
                </a:r>
                <a:r>
                  <a:rPr lang="en-US" altLang="zh-CN" baseline="-25000" dirty="0"/>
                  <a:t>k-1</a:t>
                </a:r>
                <a:r>
                  <a:rPr lang="en-US" altLang="zh-CN" dirty="0"/>
                  <a:t>,</a:t>
                </a:r>
                <a:r>
                  <a:rPr lang="zh-CN" altLang="en-US" dirty="0"/>
                  <a:t> </a:t>
                </a:r>
                <a:r>
                  <a:rPr lang="en-US" altLang="zh-CN" dirty="0" err="1"/>
                  <a:t>i</a:t>
                </a:r>
                <a:r>
                  <a:rPr lang="en-US" altLang="zh-CN" baseline="-25000" dirty="0" err="1"/>
                  <a:t>k</a:t>
                </a:r>
                <a:r>
                  <a:rPr lang="en-US" altLang="zh-CN" dirty="0"/>
                  <a:t>}</a:t>
                </a:r>
              </a:p>
              <a:p>
                <a:pPr marL="0" indent="0">
                  <a:buNone/>
                </a:pPr>
                <a:r>
                  <a:rPr lang="zh-CN" altLang="en-US" dirty="0"/>
                  <a:t>    是一个最大相容集合，则</a:t>
                </a:r>
                <a:endParaRPr lang="en-US" altLang="zh-CN" dirty="0"/>
              </a:p>
              <a:p>
                <a:pPr marL="0" indent="0">
                  <a:buNone/>
                </a:pPr>
                <a:r>
                  <a:rPr lang="en-US" altLang="zh-CN" dirty="0"/>
                  <a:t>               A’=A-{1}= ={i</a:t>
                </a:r>
                <a:r>
                  <a:rPr lang="en-US" altLang="zh-CN" baseline="-25000" dirty="0"/>
                  <a:t>1</a:t>
                </a:r>
                <a:r>
                  <a:rPr lang="en-US" altLang="zh-CN" dirty="0"/>
                  <a:t>,</a:t>
                </a:r>
                <a:r>
                  <a:rPr lang="zh-CN" altLang="en-US" dirty="0"/>
                  <a:t> </a:t>
                </a:r>
                <a:r>
                  <a:rPr lang="en-US" altLang="zh-CN" dirty="0"/>
                  <a:t>i</a:t>
                </a:r>
                <a:r>
                  <a:rPr lang="en-US" altLang="zh-CN" baseline="-25000" dirty="0"/>
                  <a:t>2</a:t>
                </a:r>
                <a:r>
                  <a:rPr lang="en-US" altLang="zh-CN" dirty="0"/>
                  <a:t>,</a:t>
                </a:r>
                <a:r>
                  <a:rPr lang="zh-CN" altLang="en-US" dirty="0"/>
                  <a:t> </a:t>
                </a:r>
                <a:r>
                  <a:rPr lang="en-US" altLang="zh-CN" dirty="0"/>
                  <a:t>…,</a:t>
                </a:r>
                <a:r>
                  <a:rPr lang="zh-CN" altLang="en-US" dirty="0"/>
                  <a:t> </a:t>
                </a:r>
                <a:r>
                  <a:rPr lang="en-US" altLang="zh-CN" dirty="0"/>
                  <a:t>i</a:t>
                </a:r>
                <a:r>
                  <a:rPr lang="en-US" altLang="zh-CN" baseline="-25000" dirty="0"/>
                  <a:t>k-1</a:t>
                </a:r>
                <a:r>
                  <a:rPr lang="en-US" altLang="zh-CN" dirty="0"/>
                  <a:t>,</a:t>
                </a:r>
                <a:r>
                  <a:rPr lang="zh-CN" altLang="en-US" dirty="0"/>
                  <a:t> </a:t>
                </a:r>
                <a:r>
                  <a:rPr lang="en-US" altLang="zh-CN" dirty="0" err="1"/>
                  <a:t>i</a:t>
                </a:r>
                <a:r>
                  <a:rPr lang="en-US" altLang="zh-CN" baseline="-25000" dirty="0" err="1"/>
                  <a:t>k</a:t>
                </a:r>
                <a:r>
                  <a:rPr lang="en-US" altLang="zh-CN" dirty="0"/>
                  <a:t>}</a:t>
                </a:r>
              </a:p>
              <a:p>
                <a:pPr marL="0" indent="0">
                  <a:buNone/>
                </a:pPr>
                <a:r>
                  <a:rPr lang="en-US" altLang="zh-CN" dirty="0"/>
                  <a:t>    </a:t>
                </a:r>
                <a:r>
                  <a:rPr lang="zh-CN" altLang="en-US" dirty="0"/>
                  <a:t>是子问题</a:t>
                </a:r>
                <a:endParaRPr lang="en-US" altLang="zh-CN" dirty="0"/>
              </a:p>
              <a:p>
                <a:pPr marL="0" indent="0">
                  <a:buNone/>
                </a:pPr>
                <a:r>
                  <a:rPr lang="en-US" altLang="zh-CN" dirty="0"/>
                  <a:t>               E’={</a:t>
                </a:r>
                <a:r>
                  <a:rPr lang="en-US" altLang="zh-CN" dirty="0" err="1"/>
                  <a:t>i</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E, </a:t>
                </a:r>
                <a:r>
                  <a:rPr lang="en-US" altLang="zh-CN" dirty="0" err="1"/>
                  <a:t>s</a:t>
                </a:r>
                <a:r>
                  <a:rPr lang="en-US" altLang="zh-CN" baseline="-25000" dirty="0" err="1"/>
                  <a:t>i</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f</a:t>
                </a:r>
                <a:r>
                  <a:rPr lang="en-US" altLang="zh-CN" baseline="-25000" dirty="0"/>
                  <a:t>1</a:t>
                </a:r>
                <a:r>
                  <a:rPr lang="en-US" altLang="zh-CN" dirty="0"/>
                  <a:t>}=E-{j</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err="1"/>
                  <a:t>E</a:t>
                </a:r>
                <a:r>
                  <a:rPr lang="en-US" altLang="zh-CN" dirty="0"/>
                  <a:t>, </a:t>
                </a:r>
                <a:r>
                  <a:rPr lang="en-US" altLang="zh-CN" dirty="0" err="1"/>
                  <a:t>s</a:t>
                </a:r>
                <a:r>
                  <a:rPr lang="en-US" altLang="zh-CN" baseline="-25000" dirty="0" err="1"/>
                  <a:t>j</a:t>
                </a:r>
                <a:r>
                  <a:rPr lang="en-US" altLang="zh-CN" dirty="0"/>
                  <a:t>&lt;f</a:t>
                </a:r>
                <a:r>
                  <a:rPr lang="en-US" altLang="zh-CN" baseline="-25000" dirty="0"/>
                  <a:t>1</a:t>
                </a:r>
                <a:r>
                  <a:rPr lang="en-US" altLang="zh-CN" dirty="0"/>
                  <a:t>}</a:t>
                </a:r>
              </a:p>
              <a:p>
                <a:pPr marL="0" indent="0">
                  <a:buNone/>
                </a:pPr>
                <a:r>
                  <a:rPr lang="en-US" altLang="zh-CN" dirty="0"/>
                  <a:t>    </a:t>
                </a:r>
                <a:r>
                  <a:rPr lang="zh-CN" altLang="en-US" dirty="0"/>
                  <a:t>的最优解</a:t>
                </a:r>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C2C353A-A77F-4C78-ABD2-600F2B1DCEA4}"/>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EBD6CBA-B938-4C1F-951C-3D98FA48A77C}"/>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881D15FF-BD94-4B6D-845E-22765CD1E3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DE6399-D533-4528-8B9F-9741D159E854}"/>
              </a:ext>
            </a:extLst>
          </p:cNvPr>
          <p:cNvSpPr>
            <a:spLocks noGrp="1"/>
          </p:cNvSpPr>
          <p:nvPr>
            <p:ph type="sldNum" sz="quarter" idx="12"/>
          </p:nvPr>
        </p:nvSpPr>
        <p:spPr/>
        <p:txBody>
          <a:bodyPr/>
          <a:lstStyle/>
          <a:p>
            <a:fld id="{EEA58A3B-43CE-4AA0-90B5-EB47AFAFEB34}" type="slidenum">
              <a:rPr lang="zh-CN" altLang="en-US" smtClean="0"/>
              <a:pPr/>
              <a:t>28</a:t>
            </a:fld>
            <a:endParaRPr lang="zh-CN" altLang="en-US" dirty="0"/>
          </a:p>
        </p:txBody>
      </p:sp>
      <p:sp>
        <p:nvSpPr>
          <p:cNvPr id="7" name="TextBox 2">
            <a:extLst>
              <a:ext uri="{FF2B5EF4-FFF2-40B4-BE49-F238E27FC236}">
                <a16:creationId xmlns:a16="http://schemas.microsoft.com/office/drawing/2014/main" id="{CC2EAFCA-E50E-42C9-A258-5AF753B44B9E}"/>
              </a:ext>
            </a:extLst>
          </p:cNvPr>
          <p:cNvSpPr txBox="1"/>
          <p:nvPr/>
        </p:nvSpPr>
        <p:spPr>
          <a:xfrm>
            <a:off x="0" y="5875260"/>
            <a:ext cx="9144000" cy="707886"/>
          </a:xfrm>
          <a:prstGeom prst="rect">
            <a:avLst/>
          </a:prstGeom>
          <a:solidFill>
            <a:srgbClr val="FFFF00"/>
          </a:solidFill>
        </p:spPr>
        <p:txBody>
          <a:bodyPr wrap="square" rtlCol="0">
            <a:spAutoFit/>
          </a:bodyPr>
          <a:lstStyle/>
          <a:p>
            <a:r>
              <a:rPr lang="en-US" altLang="zh-CN" sz="2000" dirty="0">
                <a:ea typeface="微软雅黑 Light" panose="020B0502040204020203" pitchFamily="34" charset="-122"/>
                <a:cs typeface="Times New Roman" pitchFamily="18" charset="0"/>
              </a:rPr>
              <a:t>j</a:t>
            </a:r>
            <a:r>
              <a:rPr lang="zh-CN" altLang="en-US" sz="2000" dirty="0">
                <a:ea typeface="微软雅黑 Light" panose="020B0502040204020203" pitchFamily="34" charset="-122"/>
                <a:cs typeface="Times New Roman" pitchFamily="18" charset="0"/>
              </a:rPr>
              <a:t>的开始时间在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结束之前，</a:t>
            </a:r>
            <a:r>
              <a:rPr lang="en-US" altLang="zh-CN" sz="2000" dirty="0" err="1">
                <a:ea typeface="微软雅黑 Light" panose="020B0502040204020203" pitchFamily="34" charset="-122"/>
                <a:cs typeface="Times New Roman" pitchFamily="18" charset="0"/>
              </a:rPr>
              <a:t>s</a:t>
            </a:r>
            <a:r>
              <a:rPr lang="en-US" altLang="zh-CN" sz="2000" baseline="-25000" dirty="0" err="1">
                <a:ea typeface="微软雅黑 Light" panose="020B0502040204020203" pitchFamily="34" charset="-122"/>
                <a:cs typeface="Times New Roman" pitchFamily="18" charset="0"/>
              </a:rPr>
              <a:t>j</a:t>
            </a:r>
            <a:r>
              <a:rPr lang="en-US" altLang="zh-CN" sz="2000" dirty="0">
                <a:ea typeface="微软雅黑 Light" panose="020B0502040204020203" pitchFamily="34" charset="-122"/>
                <a:cs typeface="Times New Roman" pitchFamily="18" charset="0"/>
              </a:rPr>
              <a:t>&lt;f</a:t>
            </a:r>
            <a:r>
              <a:rPr lang="en-US" altLang="zh-CN" sz="2000" baseline="-25000" dirty="0">
                <a:ea typeface="微软雅黑 Light" panose="020B0502040204020203" pitchFamily="34" charset="-122"/>
                <a:cs typeface="Times New Roman" pitchFamily="18" charset="0"/>
              </a:rPr>
              <a:t>1</a:t>
            </a:r>
            <a:r>
              <a:rPr lang="en-US" altLang="zh-CN"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 j</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的结束时间在</a:t>
            </a:r>
            <a:r>
              <a:rPr lang="zh-CN" altLang="en-US" sz="2000" dirty="0">
                <a:ea typeface="微软雅黑 Light" panose="020B0502040204020203" pitchFamily="34" charset="-122"/>
                <a:cs typeface="Times New Roman" pitchFamily="18" charset="0"/>
              </a:rPr>
              <a:t>活动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结束之后，</a:t>
            </a:r>
            <a:r>
              <a:rPr lang="en-US" altLang="zh-CN" sz="2000" dirty="0" err="1">
                <a:ea typeface="微软雅黑 Light" panose="020B0502040204020203" pitchFamily="34" charset="-122"/>
                <a:cs typeface="Times New Roman" pitchFamily="18" charset="0"/>
              </a:rPr>
              <a:t>f</a:t>
            </a:r>
            <a:r>
              <a:rPr lang="en-US" altLang="zh-CN" sz="2000" baseline="-25000" dirty="0" err="1">
                <a:ea typeface="微软雅黑 Light" panose="020B0502040204020203" pitchFamily="34" charset="-122"/>
                <a:cs typeface="Times New Roman" pitchFamily="18" charset="0"/>
              </a:rPr>
              <a:t>j</a:t>
            </a:r>
            <a:r>
              <a:rPr lang="en-US" altLang="zh-CN" sz="2000" dirty="0">
                <a:ea typeface="微软雅黑 Light" panose="020B0502040204020203" pitchFamily="34" charset="-122"/>
                <a:cs typeface="Times New Roman" pitchFamily="18" charset="0"/>
              </a:rPr>
              <a:t>&gt;f</a:t>
            </a:r>
            <a:r>
              <a:rPr lang="en-US" altLang="zh-CN" sz="2000" baseline="-25000" dirty="0">
                <a:ea typeface="微软雅黑 Light" panose="020B0502040204020203" pitchFamily="34" charset="-122"/>
                <a:cs typeface="Times New Roman" pitchFamily="18" charset="0"/>
              </a:rPr>
              <a:t>1 </a:t>
            </a:r>
          </a:p>
          <a:p>
            <a:r>
              <a:rPr lang="en-US" altLang="zh-CN" sz="2000" dirty="0">
                <a:ea typeface="微软雅黑 Light" panose="020B0502040204020203" pitchFamily="34" charset="-122"/>
                <a:cs typeface="Times New Roman" pitchFamily="18" charset="0"/>
              </a:rPr>
              <a:t>—</a:t>
            </a:r>
            <a:r>
              <a:rPr lang="zh-CN" altLang="en-US" sz="2000" dirty="0">
                <a:ea typeface="微软雅黑 Light" panose="020B0502040204020203" pitchFamily="34" charset="-122"/>
                <a:cs typeface="Times New Roman" pitchFamily="18" charset="0"/>
              </a:rPr>
              <a:t>活动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最早结束</a:t>
            </a:r>
            <a:r>
              <a:rPr lang="en-US" altLang="zh-CN" sz="2000" dirty="0">
                <a:ea typeface="微软雅黑 Light" panose="020B0502040204020203" pitchFamily="34" charset="-122"/>
                <a:cs typeface="Times New Roman" pitchFamily="18" charset="0"/>
              </a:rPr>
              <a:t> </a:t>
            </a:r>
            <a:r>
              <a:rPr lang="zh-CN" altLang="en-US" sz="2000" dirty="0">
                <a:ea typeface="微软雅黑 Light" panose="020B0502040204020203" pitchFamily="34" charset="-122"/>
                <a:cs typeface="Times New Roman" pitchFamily="18" charset="0"/>
              </a:rPr>
              <a:t>，</a:t>
            </a:r>
            <a:r>
              <a:rPr lang="en-US" altLang="zh-CN" sz="2000" dirty="0">
                <a:ea typeface="微软雅黑 Light" panose="020B0502040204020203" pitchFamily="34" charset="-122"/>
                <a:cs typeface="Times New Roman" pitchFamily="18" charset="0"/>
              </a:rPr>
              <a:t>f</a:t>
            </a:r>
            <a:r>
              <a:rPr lang="en-US" altLang="zh-CN" sz="2000" baseline="-25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最小</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a:t>
            </a:r>
            <a:r>
              <a:rPr lang="en-US" altLang="zh-CN"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j</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与</a:t>
            </a:r>
            <a:r>
              <a:rPr lang="en-US" altLang="zh-CN"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1</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不相容</a:t>
            </a:r>
            <a:r>
              <a:rPr lang="en-US" altLang="zh-CN" sz="2000" dirty="0">
                <a:ea typeface="微软雅黑 Light" panose="020B0502040204020203" pitchFamily="34" charset="-122"/>
                <a:cs typeface="Times New Roman" pitchFamily="18" charset="0"/>
              </a:rPr>
              <a:t>;    i</a:t>
            </a:r>
            <a:r>
              <a:rPr lang="zh-CN" altLang="en-US" sz="2000" dirty="0">
                <a:ea typeface="微软雅黑 Light" panose="020B0502040204020203" pitchFamily="34" charset="-122"/>
                <a:cs typeface="Times New Roman" pitchFamily="18" charset="0"/>
              </a:rPr>
              <a:t>的开始时间</a:t>
            </a:r>
            <a:r>
              <a:rPr lang="en-US" altLang="zh-CN" sz="2000" dirty="0">
                <a:ea typeface="微软雅黑 Light" panose="020B0502040204020203" pitchFamily="34" charset="-122"/>
                <a:cs typeface="Times New Roman" pitchFamily="18" charset="0"/>
              </a:rPr>
              <a:t>f</a:t>
            </a:r>
            <a:r>
              <a:rPr lang="en-US" altLang="zh-CN" sz="2000" baseline="-25000" dirty="0">
                <a:ea typeface="微软雅黑 Light" panose="020B0502040204020203" pitchFamily="34" charset="-122"/>
                <a:cs typeface="Times New Roman" pitchFamily="18" charset="0"/>
              </a:rPr>
              <a:t>i</a:t>
            </a:r>
            <a:r>
              <a:rPr lang="zh-CN" altLang="en-US" sz="2000" dirty="0">
                <a:ea typeface="微软雅黑 Light" panose="020B0502040204020203" pitchFamily="34" charset="-122"/>
                <a:cs typeface="Times New Roman" pitchFamily="18" charset="0"/>
              </a:rPr>
              <a:t>在活动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结束之后，</a:t>
            </a:r>
            <a:r>
              <a:rPr lang="en-US" altLang="zh-CN" sz="2000" dirty="0" err="1">
                <a:ea typeface="微软雅黑 Light" panose="020B0502040204020203" pitchFamily="34" charset="-122"/>
                <a:cs typeface="Times New Roman" pitchFamily="18" charset="0"/>
              </a:rPr>
              <a:t>s</a:t>
            </a:r>
            <a:r>
              <a:rPr lang="en-US" altLang="zh-CN" sz="2000" baseline="-25000" dirty="0" err="1">
                <a:ea typeface="微软雅黑 Light" panose="020B0502040204020203" pitchFamily="34" charset="-122"/>
                <a:cs typeface="Times New Roman" pitchFamily="18" charset="0"/>
              </a:rPr>
              <a:t>i</a:t>
            </a:r>
            <a:r>
              <a:rPr lang="en-US" altLang="zh-CN" sz="2000" dirty="0">
                <a:ea typeface="微软雅黑 Light" panose="020B0502040204020203" pitchFamily="34" charset="-122"/>
                <a:cs typeface="Times New Roman" pitchFamily="18" charset="0"/>
              </a:rPr>
              <a:t>&gt;=f</a:t>
            </a:r>
            <a:r>
              <a:rPr lang="en-US" altLang="zh-CN" sz="2000" baseline="-25000" dirty="0">
                <a:ea typeface="微软雅黑 Light" panose="020B0502040204020203" pitchFamily="34" charset="-122"/>
                <a:cs typeface="Times New Roman" pitchFamily="18" charset="0"/>
              </a:rPr>
              <a:t>1</a:t>
            </a:r>
            <a:endParaRPr lang="zh-CN" altLang="en-US" sz="2000" baseline="-25000" dirty="0">
              <a:ea typeface="微软雅黑 Light" panose="020B0502040204020203" pitchFamily="34" charset="-122"/>
              <a:cs typeface="Times New Roman" pitchFamily="18" charset="0"/>
            </a:endParaRPr>
          </a:p>
        </p:txBody>
      </p:sp>
      <p:sp>
        <p:nvSpPr>
          <p:cNvPr id="8" name="TextBox 1">
            <a:extLst>
              <a:ext uri="{FF2B5EF4-FFF2-40B4-BE49-F238E27FC236}">
                <a16:creationId xmlns:a16="http://schemas.microsoft.com/office/drawing/2014/main" id="{45ECBCCE-1466-42F1-AB8D-3D0B0872E590}"/>
              </a:ext>
            </a:extLst>
          </p:cNvPr>
          <p:cNvSpPr txBox="1"/>
          <p:nvPr/>
        </p:nvSpPr>
        <p:spPr>
          <a:xfrm>
            <a:off x="6752492" y="2348880"/>
            <a:ext cx="2391508" cy="3046988"/>
          </a:xfrm>
          <a:prstGeom prst="rect">
            <a:avLst/>
          </a:prstGeom>
          <a:solidFill>
            <a:schemeClr val="bg1">
              <a:lumMod val="85000"/>
            </a:schemeClr>
          </a:solidFill>
        </p:spPr>
        <p:txBody>
          <a:bodyPr wrap="square">
            <a:spAutoFit/>
          </a:bodyPr>
          <a:lstStyle/>
          <a:p>
            <a:pPr>
              <a:defRPr/>
            </a:pPr>
            <a:r>
              <a:rPr lang="en-US" altLang="zh-CN" sz="2400" dirty="0">
                <a:solidFill>
                  <a:srgbClr val="1C1C1C"/>
                </a:solidFill>
                <a:ea typeface="微软雅黑 Light" panose="020B0502040204020203" pitchFamily="34" charset="-122"/>
              </a:rPr>
              <a:t>1. </a:t>
            </a:r>
            <a:r>
              <a:rPr lang="zh-CN" altLang="en-US" sz="2400" dirty="0">
                <a:solidFill>
                  <a:srgbClr val="1C1C1C"/>
                </a:solidFill>
                <a:ea typeface="微软雅黑 Light" panose="020B0502040204020203" pitchFamily="34" charset="-122"/>
              </a:rPr>
              <a:t>活动</a:t>
            </a:r>
            <a:r>
              <a:rPr lang="en-US" altLang="zh-CN" sz="2400" b="1" dirty="0">
                <a:solidFill>
                  <a:srgbClr val="FF0000"/>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一定在最优解</a:t>
            </a:r>
            <a:r>
              <a:rPr lang="en-US" altLang="zh-CN" sz="2400" dirty="0">
                <a:solidFill>
                  <a:srgbClr val="1C1C1C"/>
                </a:solidFill>
                <a:ea typeface="微软雅黑 Light" panose="020B0502040204020203" pitchFamily="34" charset="-122"/>
              </a:rPr>
              <a:t>A</a:t>
            </a:r>
            <a:r>
              <a:rPr lang="zh-CN" altLang="en-US" sz="2400" dirty="0">
                <a:solidFill>
                  <a:srgbClr val="1C1C1C"/>
                </a:solidFill>
                <a:ea typeface="微软雅黑 Light" panose="020B0502040204020203" pitchFamily="34" charset="-122"/>
              </a:rPr>
              <a:t>中</a:t>
            </a:r>
          </a:p>
          <a:p>
            <a:pPr>
              <a:defRPr/>
            </a:pPr>
            <a:r>
              <a:rPr lang="en-US" altLang="zh-CN" sz="2400" dirty="0">
                <a:solidFill>
                  <a:srgbClr val="1C1C1C"/>
                </a:solidFill>
                <a:ea typeface="微软雅黑 Light" panose="020B0502040204020203" pitchFamily="34" charset="-122"/>
              </a:rPr>
              <a:t>2. </a:t>
            </a:r>
            <a:r>
              <a:rPr lang="zh-CN" altLang="en-US" sz="2400" dirty="0">
                <a:solidFill>
                  <a:srgbClr val="1C1C1C"/>
                </a:solidFill>
                <a:ea typeface="微软雅黑 Light" panose="020B0502040204020203" pitchFamily="34" charset="-122"/>
              </a:rPr>
              <a:t>去除在活动</a:t>
            </a:r>
            <a:r>
              <a:rPr lang="en-US" altLang="zh-CN" sz="2400" b="1" dirty="0">
                <a:solidFill>
                  <a:srgbClr val="FF0000"/>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结束前开始的、与</a:t>
            </a:r>
            <a:r>
              <a:rPr lang="en-US" altLang="zh-CN" sz="2400" dirty="0">
                <a:solidFill>
                  <a:srgbClr val="1C1C1C"/>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不相容的活动</a:t>
            </a:r>
            <a:r>
              <a:rPr lang="en-US" altLang="zh-CN" sz="2400" dirty="0">
                <a:solidFill>
                  <a:srgbClr val="1C1C1C"/>
                </a:solidFill>
                <a:ea typeface="微软雅黑 Light" panose="020B0502040204020203" pitchFamily="34" charset="-122"/>
              </a:rPr>
              <a:t>j</a:t>
            </a:r>
            <a:r>
              <a:rPr lang="zh-CN" altLang="en-US" sz="2400" dirty="0">
                <a:solidFill>
                  <a:srgbClr val="1C1C1C"/>
                </a:solidFill>
                <a:ea typeface="微软雅黑 Light" panose="020B0502040204020203" pitchFamily="34" charset="-122"/>
              </a:rPr>
              <a:t>，得到子问题</a:t>
            </a:r>
            <a:endParaRPr lang="en-US" altLang="zh-CN" sz="2400" dirty="0">
              <a:solidFill>
                <a:srgbClr val="1C1C1C"/>
              </a:solidFill>
              <a:ea typeface="微软雅黑 Light" panose="020B0502040204020203" pitchFamily="34" charset="-122"/>
            </a:endParaRPr>
          </a:p>
          <a:p>
            <a:pPr>
              <a:defRPr/>
            </a:pPr>
            <a:r>
              <a:rPr lang="en-US" altLang="zh-CN" sz="2400" dirty="0">
                <a:solidFill>
                  <a:srgbClr val="1C1C1C"/>
                </a:solidFill>
                <a:ea typeface="微软雅黑 Light" panose="020B0502040204020203" pitchFamily="34" charset="-122"/>
              </a:rPr>
              <a:t>3. </a:t>
            </a:r>
            <a:r>
              <a:rPr lang="zh-CN" altLang="en-US" sz="2400" dirty="0">
                <a:solidFill>
                  <a:srgbClr val="1C1C1C"/>
                </a:solidFill>
                <a:ea typeface="微软雅黑 Light" panose="020B0502040204020203" pitchFamily="34" charset="-122"/>
              </a:rPr>
              <a:t>只保留与</a:t>
            </a:r>
            <a:r>
              <a:rPr lang="en-US" altLang="zh-CN" sz="2400" dirty="0">
                <a:solidFill>
                  <a:srgbClr val="1C1C1C"/>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相容的活动</a:t>
            </a:r>
            <a:r>
              <a:rPr lang="en-US" altLang="zh-CN" sz="2400" dirty="0">
                <a:solidFill>
                  <a:srgbClr val="1C1C1C"/>
                </a:solidFill>
                <a:ea typeface="微软雅黑 Light" panose="020B0502040204020203" pitchFamily="34" charset="-122"/>
              </a:rPr>
              <a:t>i</a:t>
            </a:r>
          </a:p>
        </p:txBody>
      </p:sp>
    </p:spTree>
    <p:extLst>
      <p:ext uri="{BB962C8B-B14F-4D97-AF65-F5344CB8AC3E}">
        <p14:creationId xmlns:p14="http://schemas.microsoft.com/office/powerpoint/2010/main" val="2154888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4A18AD0-4D7C-4FA2-A45A-44A0BC7DE975}"/>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80E6D04E-9025-4C3F-A585-EEF97A431C4F}"/>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5288062-EE89-44AD-976F-52F30749F525}"/>
              </a:ext>
            </a:extLst>
          </p:cNvPr>
          <p:cNvSpPr>
            <a:spLocks noGrp="1"/>
          </p:cNvSpPr>
          <p:nvPr>
            <p:ph type="sldNum" sz="quarter" idx="12"/>
          </p:nvPr>
        </p:nvSpPr>
        <p:spPr/>
        <p:txBody>
          <a:bodyPr/>
          <a:lstStyle/>
          <a:p>
            <a:fld id="{EEA58A3B-43CE-4AA0-90B5-EB47AFAFEB34}" type="slidenum">
              <a:rPr lang="zh-CN" altLang="en-US" smtClean="0"/>
              <a:pPr/>
              <a:t>29</a:t>
            </a:fld>
            <a:endParaRPr lang="zh-CN" altLang="en-US" dirty="0"/>
          </a:p>
        </p:txBody>
      </p:sp>
      <p:pic>
        <p:nvPicPr>
          <p:cNvPr id="6" name="Picture 4" descr="t41">
            <a:extLst>
              <a:ext uri="{FF2B5EF4-FFF2-40B4-BE49-F238E27FC236}">
                <a16:creationId xmlns:a16="http://schemas.microsoft.com/office/drawing/2014/main" id="{3B6E57DB-6B3E-4A8F-AEB9-53B1F7332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480"/>
            <a:ext cx="52276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C8E6826D-6F68-4866-A031-DC0EC72D48FF}"/>
              </a:ext>
            </a:extLst>
          </p:cNvPr>
          <p:cNvSpPr txBox="1">
            <a:spLocks noChangeArrowheads="1"/>
          </p:cNvSpPr>
          <p:nvPr/>
        </p:nvSpPr>
        <p:spPr bwMode="auto">
          <a:xfrm>
            <a:off x="4896937" y="822422"/>
            <a:ext cx="4109904" cy="5632311"/>
          </a:xfrm>
          <a:prstGeom prst="rect">
            <a:avLst/>
          </a:prstGeom>
          <a:noFill/>
          <a:ln>
            <a:solidFill>
              <a:srgbClr val="FF0000"/>
            </a:solidFill>
          </a:ln>
          <a:effectLst/>
        </p:spPr>
        <p:txBody>
          <a:bodyPr wrap="square">
            <a:spAutoFit/>
          </a:bodyPr>
          <a:lstStyle/>
          <a:p>
            <a:pPr>
              <a:defRPr/>
            </a:pPr>
            <a:r>
              <a:rPr lang="en-US" altLang="zh-CN" sz="2400" dirty="0">
                <a:solidFill>
                  <a:srgbClr val="000000"/>
                </a:solidFill>
                <a:ea typeface="微软雅黑 Light" panose="020B0502040204020203" pitchFamily="34" charset="-122"/>
              </a:rPr>
              <a:t>E.g.1 </a:t>
            </a:r>
          </a:p>
          <a:p>
            <a:pPr>
              <a:defRPr/>
            </a:pPr>
            <a:r>
              <a:rPr lang="zh-CN" altLang="en-US" sz="2400" dirty="0">
                <a:solidFill>
                  <a:srgbClr val="000000"/>
                </a:solidFill>
                <a:ea typeface="微软雅黑 Light" panose="020B0502040204020203" pitchFamily="34" charset="-122"/>
              </a:rPr>
              <a:t>原问题：</a:t>
            </a:r>
          </a:p>
          <a:p>
            <a:pPr>
              <a:defRPr/>
            </a:pPr>
            <a:r>
              <a:rPr lang="en-US" altLang="zh-CN" sz="2400" dirty="0">
                <a:solidFill>
                  <a:srgbClr val="000000"/>
                </a:solidFill>
                <a:ea typeface="微软雅黑 Light" panose="020B0502040204020203" pitchFamily="34" charset="-122"/>
              </a:rPr>
              <a:t>E={</a:t>
            </a:r>
            <a:r>
              <a:rPr lang="en-US" altLang="zh-CN" sz="2400" b="1" u="sng" dirty="0">
                <a:solidFill>
                  <a:srgbClr val="FF0000"/>
                </a:solidFill>
                <a:ea typeface="微软雅黑 Light" panose="020B0502040204020203" pitchFamily="34" charset="-122"/>
              </a:rPr>
              <a:t>1</a:t>
            </a:r>
            <a:r>
              <a:rPr lang="en-US" altLang="zh-CN" sz="2400" dirty="0">
                <a:solidFill>
                  <a:srgbClr val="000000"/>
                </a:solidFill>
                <a:ea typeface="微软雅黑 Light" panose="020B0502040204020203" pitchFamily="34" charset="-122"/>
              </a:rPr>
              <a:t>, 2,…,8, 9, </a:t>
            </a:r>
            <a:r>
              <a:rPr lang="en-US" altLang="zh-CN" sz="2400" dirty="0">
                <a:ea typeface="微软雅黑 Light" panose="020B0502040204020203" pitchFamily="34" charset="-122"/>
              </a:rPr>
              <a:t>10</a:t>
            </a:r>
            <a:r>
              <a:rPr lang="en-US" altLang="zh-CN" sz="2400" dirty="0">
                <a:solidFill>
                  <a:srgbClr val="000000"/>
                </a:solidFill>
                <a:ea typeface="微软雅黑 Light" panose="020B0502040204020203" pitchFamily="34" charset="-122"/>
              </a:rPr>
              <a:t>, </a:t>
            </a:r>
            <a:r>
              <a:rPr lang="en-US" altLang="zh-CN" sz="2400" dirty="0">
                <a:solidFill>
                  <a:srgbClr val="000066"/>
                </a:solidFill>
                <a:ea typeface="微软雅黑 Light" panose="020B0502040204020203" pitchFamily="34" charset="-122"/>
              </a:rPr>
              <a:t>11</a:t>
            </a:r>
            <a:r>
              <a:rPr lang="en-US" altLang="zh-CN" sz="2400" dirty="0">
                <a:solidFill>
                  <a:srgbClr val="000000"/>
                </a:solidFill>
                <a:ea typeface="微软雅黑 Light" panose="020B0502040204020203" pitchFamily="34" charset="-122"/>
              </a:rPr>
              <a:t>}</a:t>
            </a:r>
          </a:p>
          <a:p>
            <a:pPr>
              <a:defRPr/>
            </a:pPr>
            <a:r>
              <a:rPr lang="zh-CN" altLang="en-US" sz="2400" dirty="0">
                <a:solidFill>
                  <a:srgbClr val="000000"/>
                </a:solidFill>
                <a:ea typeface="微软雅黑 Light" panose="020B0502040204020203" pitchFamily="34" charset="-122"/>
              </a:rPr>
              <a:t>最大相容集</a:t>
            </a:r>
            <a:r>
              <a:rPr lang="en-US" altLang="zh-CN" sz="2400" dirty="0">
                <a:solidFill>
                  <a:srgbClr val="000000"/>
                </a:solidFill>
                <a:ea typeface="微软雅黑 Light" panose="020B0502040204020203" pitchFamily="34" charset="-122"/>
              </a:rPr>
              <a:t>{</a:t>
            </a:r>
            <a:r>
              <a:rPr lang="en-US" altLang="zh-CN" sz="2400" u="sng" dirty="0">
                <a:solidFill>
                  <a:srgbClr val="9900FF"/>
                </a:solidFill>
                <a:ea typeface="微软雅黑 Light" panose="020B0502040204020203" pitchFamily="34" charset="-122"/>
              </a:rPr>
              <a:t>1</a:t>
            </a:r>
            <a:r>
              <a:rPr lang="en-US" altLang="zh-CN" sz="2400" dirty="0">
                <a:solidFill>
                  <a:srgbClr val="9900FF"/>
                </a:solidFill>
                <a:ea typeface="微软雅黑 Light" panose="020B0502040204020203" pitchFamily="34" charset="-122"/>
              </a:rPr>
              <a:t>, 4, 8</a:t>
            </a:r>
            <a:r>
              <a:rPr lang="en-US" altLang="zh-CN" sz="2400" dirty="0">
                <a:solidFill>
                  <a:srgbClr val="000000"/>
                </a:solidFill>
                <a:ea typeface="微软雅黑 Light" panose="020B0502040204020203" pitchFamily="34" charset="-122"/>
              </a:rPr>
              <a:t>, </a:t>
            </a:r>
            <a:r>
              <a:rPr lang="en-US" altLang="zh-CN" sz="2400" dirty="0">
                <a:solidFill>
                  <a:srgbClr val="000066"/>
                </a:solidFill>
                <a:ea typeface="微软雅黑 Light" panose="020B0502040204020203" pitchFamily="34" charset="-122"/>
              </a:rPr>
              <a:t>11</a:t>
            </a:r>
            <a:r>
              <a:rPr lang="en-US" altLang="zh-CN" sz="2400" dirty="0">
                <a:solidFill>
                  <a:srgbClr val="000000"/>
                </a:solidFill>
                <a:ea typeface="微软雅黑 Light" panose="020B0502040204020203" pitchFamily="34" charset="-122"/>
              </a:rPr>
              <a:t>}</a:t>
            </a:r>
          </a:p>
          <a:p>
            <a:pPr>
              <a:defRPr/>
            </a:pPr>
            <a:endParaRPr lang="en-US" altLang="zh-CN" sz="2400" dirty="0">
              <a:solidFill>
                <a:srgbClr val="000000"/>
              </a:solidFill>
              <a:ea typeface="微软雅黑 Light" panose="020B0502040204020203" pitchFamily="34" charset="-122"/>
            </a:endParaRPr>
          </a:p>
          <a:p>
            <a:pPr>
              <a:defRPr/>
            </a:pPr>
            <a:endParaRPr lang="en-US" altLang="zh-CN" sz="2400" dirty="0">
              <a:solidFill>
                <a:srgbClr val="000000"/>
              </a:solidFill>
              <a:ea typeface="微软雅黑 Light" panose="020B0502040204020203" pitchFamily="34" charset="-122"/>
            </a:endParaRPr>
          </a:p>
          <a:p>
            <a:pPr>
              <a:defRPr/>
            </a:pPr>
            <a:r>
              <a:rPr lang="zh-CN" altLang="en-US" sz="2400" dirty="0">
                <a:solidFill>
                  <a:srgbClr val="000000"/>
                </a:solidFill>
                <a:ea typeface="微软雅黑 Light" panose="020B0502040204020203" pitchFamily="34" charset="-122"/>
              </a:rPr>
              <a:t>子问题：</a:t>
            </a:r>
          </a:p>
          <a:p>
            <a:pPr>
              <a:defRPr/>
            </a:pPr>
            <a:r>
              <a:rPr lang="en-US" altLang="zh-CN" sz="2400" dirty="0">
                <a:solidFill>
                  <a:srgbClr val="000000"/>
                </a:solidFill>
                <a:ea typeface="微软雅黑 Light" panose="020B0502040204020203" pitchFamily="34" charset="-122"/>
              </a:rPr>
              <a:t>E’={</a:t>
            </a:r>
            <a:r>
              <a:rPr lang="en-US" altLang="zh-CN" sz="2400" u="sng" dirty="0">
                <a:solidFill>
                  <a:srgbClr val="FF0000"/>
                </a:solidFill>
                <a:ea typeface="微软雅黑 Light" panose="020B0502040204020203" pitchFamily="34" charset="-122"/>
              </a:rPr>
              <a:t>4</a:t>
            </a:r>
            <a:r>
              <a:rPr lang="en-US" altLang="zh-CN" sz="2400" dirty="0">
                <a:solidFill>
                  <a:srgbClr val="000000"/>
                </a:solidFill>
                <a:ea typeface="微软雅黑 Light" panose="020B0502040204020203" pitchFamily="34" charset="-122"/>
              </a:rPr>
              <a:t>,6,7,8,9,11}=E-{1,2,3,5,10}</a:t>
            </a:r>
          </a:p>
          <a:p>
            <a:pPr>
              <a:defRPr/>
            </a:pPr>
            <a:r>
              <a:rPr lang="zh-CN" altLang="en-US" sz="2400" dirty="0">
                <a:solidFill>
                  <a:srgbClr val="000000"/>
                </a:solidFill>
                <a:ea typeface="微软雅黑 Light" panose="020B0502040204020203" pitchFamily="34" charset="-122"/>
              </a:rPr>
              <a:t>最大相容集</a:t>
            </a:r>
            <a:r>
              <a:rPr lang="en-US" altLang="zh-CN" sz="2400" dirty="0">
                <a:solidFill>
                  <a:srgbClr val="000000"/>
                </a:solidFill>
                <a:ea typeface="微软雅黑 Light" panose="020B0502040204020203" pitchFamily="34" charset="-122"/>
              </a:rPr>
              <a:t>{</a:t>
            </a:r>
            <a:r>
              <a:rPr lang="en-US" altLang="zh-CN" sz="2400" u="sng" dirty="0">
                <a:solidFill>
                  <a:srgbClr val="FF0000"/>
                </a:solidFill>
                <a:ea typeface="微软雅黑 Light" panose="020B0502040204020203" pitchFamily="34" charset="-122"/>
              </a:rPr>
              <a:t>4</a:t>
            </a:r>
            <a:r>
              <a:rPr lang="en-US" altLang="zh-CN" sz="2400" dirty="0">
                <a:solidFill>
                  <a:srgbClr val="9900FF"/>
                </a:solidFill>
                <a:ea typeface="微软雅黑 Light" panose="020B0502040204020203" pitchFamily="34" charset="-122"/>
              </a:rPr>
              <a:t>, 8,11</a:t>
            </a:r>
            <a:r>
              <a:rPr lang="en-US" altLang="zh-CN" sz="2400" dirty="0">
                <a:solidFill>
                  <a:srgbClr val="000000"/>
                </a:solidFill>
                <a:ea typeface="微软雅黑 Light" panose="020B0502040204020203" pitchFamily="34" charset="-122"/>
              </a:rPr>
              <a:t>}</a:t>
            </a:r>
          </a:p>
          <a:p>
            <a:pPr>
              <a:defRPr/>
            </a:pPr>
            <a:endParaRPr lang="en-US" altLang="zh-CN" sz="2400" dirty="0">
              <a:solidFill>
                <a:srgbClr val="000000"/>
              </a:solidFill>
              <a:ea typeface="微软雅黑 Light" panose="020B0502040204020203" pitchFamily="34" charset="-122"/>
            </a:endParaRPr>
          </a:p>
          <a:p>
            <a:pPr>
              <a:defRPr/>
            </a:pPr>
            <a:r>
              <a:rPr lang="en-US" altLang="zh-CN" sz="2400" dirty="0">
                <a:solidFill>
                  <a:srgbClr val="000000"/>
                </a:solidFill>
                <a:ea typeface="微软雅黑 Light" panose="020B0502040204020203" pitchFamily="34" charset="-122"/>
              </a:rPr>
              <a:t>f</a:t>
            </a:r>
            <a:r>
              <a:rPr lang="en-US" altLang="zh-CN" sz="2400" baseline="-25000" dirty="0">
                <a:solidFill>
                  <a:srgbClr val="000000"/>
                </a:solidFill>
                <a:ea typeface="微软雅黑 Light" panose="020B0502040204020203" pitchFamily="34" charset="-122"/>
              </a:rPr>
              <a:t>1</a:t>
            </a:r>
            <a:r>
              <a:rPr lang="en-US" altLang="zh-CN" sz="2400" dirty="0">
                <a:solidFill>
                  <a:srgbClr val="000000"/>
                </a:solidFill>
                <a:ea typeface="微软雅黑 Light" panose="020B0502040204020203" pitchFamily="34" charset="-122"/>
              </a:rPr>
              <a:t>=4,  </a:t>
            </a:r>
          </a:p>
          <a:p>
            <a:pPr>
              <a:defRPr/>
            </a:pP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2</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3,</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5</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10 </a:t>
            </a:r>
            <a:r>
              <a:rPr lang="en-US" altLang="zh-CN" sz="2400" dirty="0">
                <a:solidFill>
                  <a:srgbClr val="000000"/>
                </a:solidFill>
                <a:ea typeface="微软雅黑 Light" panose="020B0502040204020203" pitchFamily="34" charset="-122"/>
              </a:rPr>
              <a:t>&lt;= f</a:t>
            </a:r>
            <a:r>
              <a:rPr lang="en-US" altLang="zh-CN" sz="2400" baseline="-250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，在</a:t>
            </a:r>
            <a:r>
              <a:rPr lang="en-US" altLang="zh-CN" sz="24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结束前开始，与</a:t>
            </a:r>
            <a:r>
              <a:rPr lang="en-US" altLang="zh-CN" sz="24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不相容</a:t>
            </a:r>
            <a:r>
              <a:rPr lang="en-US" altLang="zh-CN" sz="2400" dirty="0">
                <a:solidFill>
                  <a:srgbClr val="000000"/>
                </a:solidFill>
                <a:ea typeface="微软雅黑 Light" panose="020B0502040204020203" pitchFamily="34" charset="-122"/>
              </a:rPr>
              <a:t>—</a:t>
            </a:r>
            <a:r>
              <a:rPr lang="zh-CN" altLang="en-US" sz="2400" dirty="0">
                <a:solidFill>
                  <a:srgbClr val="000000"/>
                </a:solidFill>
                <a:ea typeface="微软雅黑 Light" panose="020B0502040204020203" pitchFamily="34" charset="-122"/>
              </a:rPr>
              <a:t>去掉；</a:t>
            </a:r>
            <a:endParaRPr lang="en-US" altLang="zh-CN" sz="2400" dirty="0">
              <a:solidFill>
                <a:srgbClr val="000000"/>
              </a:solidFill>
              <a:ea typeface="微软雅黑 Light" panose="020B0502040204020203" pitchFamily="34" charset="-122"/>
            </a:endParaRPr>
          </a:p>
          <a:p>
            <a:pPr>
              <a:defRPr/>
            </a:pP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4</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6</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7</a:t>
            </a:r>
            <a:r>
              <a:rPr lang="en-US" altLang="zh-CN" sz="2400" dirty="0">
                <a:solidFill>
                  <a:srgbClr val="000000"/>
                </a:solidFill>
                <a:ea typeface="微软雅黑 Light" panose="020B0502040204020203" pitchFamily="34" charset="-122"/>
              </a:rPr>
              <a:t>, s</a:t>
            </a:r>
            <a:r>
              <a:rPr lang="en-US" altLang="zh-CN" sz="2400" baseline="-25000" dirty="0">
                <a:solidFill>
                  <a:srgbClr val="000000"/>
                </a:solidFill>
                <a:ea typeface="微软雅黑 Light" panose="020B0502040204020203" pitchFamily="34" charset="-122"/>
              </a:rPr>
              <a:t>8</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9</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11 </a:t>
            </a:r>
            <a:r>
              <a:rPr lang="en-US" altLang="zh-CN" sz="2400" dirty="0">
                <a:solidFill>
                  <a:srgbClr val="000000"/>
                </a:solidFill>
                <a:ea typeface="微软雅黑 Light" panose="020B0502040204020203" pitchFamily="34" charset="-122"/>
              </a:rPr>
              <a:t>&gt; f</a:t>
            </a:r>
            <a:r>
              <a:rPr lang="en-US" altLang="zh-CN" sz="2400" baseline="-250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，组成需要考虑的子问题；</a:t>
            </a:r>
            <a:endParaRPr lang="en-US" altLang="zh-CN" sz="2400" dirty="0">
              <a:solidFill>
                <a:srgbClr val="000000"/>
              </a:solidFill>
              <a:ea typeface="微软雅黑 Light" panose="020B0502040204020203" pitchFamily="34" charset="-122"/>
            </a:endParaRPr>
          </a:p>
        </p:txBody>
      </p:sp>
      <p:sp>
        <p:nvSpPr>
          <p:cNvPr id="8" name="Line 6">
            <a:extLst>
              <a:ext uri="{FF2B5EF4-FFF2-40B4-BE49-F238E27FC236}">
                <a16:creationId xmlns:a16="http://schemas.microsoft.com/office/drawing/2014/main" id="{575CB918-BC90-4FC8-8704-F7A2F7D5A0EB}"/>
              </a:ext>
            </a:extLst>
          </p:cNvPr>
          <p:cNvSpPr>
            <a:spLocks noChangeShapeType="1"/>
          </p:cNvSpPr>
          <p:nvPr/>
        </p:nvSpPr>
        <p:spPr bwMode="auto">
          <a:xfrm flipH="1" flipV="1">
            <a:off x="7885113" y="2291080"/>
            <a:ext cx="215900" cy="28733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Text Box 7">
            <a:extLst>
              <a:ext uri="{FF2B5EF4-FFF2-40B4-BE49-F238E27FC236}">
                <a16:creationId xmlns:a16="http://schemas.microsoft.com/office/drawing/2014/main" id="{BF8B82BD-CB22-4772-825E-9BDEE736C3EA}"/>
              </a:ext>
            </a:extLst>
          </p:cNvPr>
          <p:cNvSpPr txBox="1">
            <a:spLocks noChangeArrowheads="1"/>
          </p:cNvSpPr>
          <p:nvPr/>
        </p:nvSpPr>
        <p:spPr bwMode="auto">
          <a:xfrm>
            <a:off x="8008938" y="2526030"/>
            <a:ext cx="376237" cy="46355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i</a:t>
            </a:r>
            <a:r>
              <a:rPr lang="en-US" altLang="zh-CN" sz="2400" baseline="-25000">
                <a:latin typeface="Times New Roman" pitchFamily="18" charset="0"/>
              </a:rPr>
              <a:t>k</a:t>
            </a:r>
          </a:p>
        </p:txBody>
      </p:sp>
      <p:sp>
        <p:nvSpPr>
          <p:cNvPr id="10" name="Line 10">
            <a:extLst>
              <a:ext uri="{FF2B5EF4-FFF2-40B4-BE49-F238E27FC236}">
                <a16:creationId xmlns:a16="http://schemas.microsoft.com/office/drawing/2014/main" id="{8DADC02B-2009-44BD-AE54-623130253970}"/>
              </a:ext>
            </a:extLst>
          </p:cNvPr>
          <p:cNvSpPr>
            <a:spLocks noChangeShapeType="1"/>
          </p:cNvSpPr>
          <p:nvPr/>
        </p:nvSpPr>
        <p:spPr bwMode="auto">
          <a:xfrm>
            <a:off x="5724525" y="1930718"/>
            <a:ext cx="1800225" cy="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Line 11">
            <a:extLst>
              <a:ext uri="{FF2B5EF4-FFF2-40B4-BE49-F238E27FC236}">
                <a16:creationId xmlns:a16="http://schemas.microsoft.com/office/drawing/2014/main" id="{42978D44-F4CB-47D4-ACB1-0C88EE82855E}"/>
              </a:ext>
            </a:extLst>
          </p:cNvPr>
          <p:cNvSpPr>
            <a:spLocks noChangeShapeType="1"/>
          </p:cNvSpPr>
          <p:nvPr/>
        </p:nvSpPr>
        <p:spPr bwMode="auto">
          <a:xfrm>
            <a:off x="3851275" y="157480"/>
            <a:ext cx="0" cy="685800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cxnSp>
        <p:nvCxnSpPr>
          <p:cNvPr id="12" name="直接连接符 2">
            <a:extLst>
              <a:ext uri="{FF2B5EF4-FFF2-40B4-BE49-F238E27FC236}">
                <a16:creationId xmlns:a16="http://schemas.microsoft.com/office/drawing/2014/main" id="{328AE17F-CA97-43D3-BA89-B99CF3A6EFBB}"/>
              </a:ext>
            </a:extLst>
          </p:cNvPr>
          <p:cNvCxnSpPr>
            <a:cxnSpLocks noChangeShapeType="1"/>
          </p:cNvCxnSpPr>
          <p:nvPr/>
        </p:nvCxnSpPr>
        <p:spPr bwMode="auto">
          <a:xfrm>
            <a:off x="1403350" y="57467"/>
            <a:ext cx="0" cy="6958013"/>
          </a:xfrm>
          <a:prstGeom prst="line">
            <a:avLst/>
          </a:prstGeom>
          <a:noFill/>
          <a:ln w="19050"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3" name="TextBox 3">
            <a:extLst>
              <a:ext uri="{FF2B5EF4-FFF2-40B4-BE49-F238E27FC236}">
                <a16:creationId xmlns:a16="http://schemas.microsoft.com/office/drawing/2014/main" id="{C8E4763D-E896-465D-AC4D-BAAE6993E038}"/>
              </a:ext>
            </a:extLst>
          </p:cNvPr>
          <p:cNvSpPr txBox="1">
            <a:spLocks noRot="1" noChangeAspect="1" noMove="1" noResize="1" noEditPoints="1" noAdjustHandles="1" noChangeArrowheads="1" noChangeShapeType="1" noTextEdit="1"/>
          </p:cNvSpPr>
          <p:nvPr/>
        </p:nvSpPr>
        <p:spPr>
          <a:xfrm>
            <a:off x="2259452" y="1075029"/>
            <a:ext cx="401071" cy="389979"/>
          </a:xfrm>
          <a:prstGeom prst="rect">
            <a:avLst/>
          </a:prstGeom>
          <a:blipFill rotWithShape="1">
            <a:blip r:embed="rId3"/>
            <a:stretch>
              <a:fillRect b="-4545"/>
            </a:stretch>
          </a:blipFill>
          <a:ln>
            <a:solidFill>
              <a:schemeClr val="tx1"/>
            </a:solidFill>
          </a:ln>
        </p:spPr>
        <p:txBody>
          <a:bodyPr/>
          <a:lstStyle/>
          <a:p>
            <a:pPr>
              <a:defRPr/>
            </a:pPr>
            <a:r>
              <a:rPr lang="zh-CN" altLang="en-US">
                <a:noFill/>
              </a:rPr>
              <a:t> </a:t>
            </a:r>
          </a:p>
        </p:txBody>
      </p:sp>
      <p:sp>
        <p:nvSpPr>
          <p:cNvPr id="14" name="TextBox 12">
            <a:extLst>
              <a:ext uri="{FF2B5EF4-FFF2-40B4-BE49-F238E27FC236}">
                <a16:creationId xmlns:a16="http://schemas.microsoft.com/office/drawing/2014/main" id="{17A86DFD-45D3-4B5D-B99B-AEA25ED20183}"/>
              </a:ext>
            </a:extLst>
          </p:cNvPr>
          <p:cNvSpPr txBox="1">
            <a:spLocks noRot="1" noChangeAspect="1" noMove="1" noResize="1" noEditPoints="1" noAdjustHandles="1" noChangeArrowheads="1" noChangeShapeType="1" noTextEdit="1"/>
          </p:cNvSpPr>
          <p:nvPr/>
        </p:nvSpPr>
        <p:spPr>
          <a:xfrm>
            <a:off x="2648581" y="2358261"/>
            <a:ext cx="401071" cy="389979"/>
          </a:xfrm>
          <a:prstGeom prst="rect">
            <a:avLst/>
          </a:prstGeom>
          <a:blipFill rotWithShape="1">
            <a:blip r:embed="rId4"/>
            <a:stretch>
              <a:fillRect b="-4545"/>
            </a:stretch>
          </a:blipFill>
          <a:ln>
            <a:solidFill>
              <a:schemeClr val="tx1"/>
            </a:solidFill>
          </a:ln>
        </p:spPr>
        <p:txBody>
          <a:bodyPr/>
          <a:lstStyle/>
          <a:p>
            <a:pPr>
              <a:defRPr/>
            </a:pPr>
            <a:r>
              <a:rPr lang="zh-CN" altLang="en-US">
                <a:noFill/>
              </a:rPr>
              <a:t> </a:t>
            </a:r>
          </a:p>
        </p:txBody>
      </p:sp>
      <p:sp>
        <p:nvSpPr>
          <p:cNvPr id="15" name="TextBox 13">
            <a:extLst>
              <a:ext uri="{FF2B5EF4-FFF2-40B4-BE49-F238E27FC236}">
                <a16:creationId xmlns:a16="http://schemas.microsoft.com/office/drawing/2014/main" id="{85D11F2B-1E09-4069-8FA4-E6E86F9516E0}"/>
              </a:ext>
            </a:extLst>
          </p:cNvPr>
          <p:cNvSpPr txBox="1">
            <a:spLocks noRot="1" noChangeAspect="1" noMove="1" noResize="1" noEditPoints="1" noAdjustHandles="1" noChangeArrowheads="1" noChangeShapeType="1" noTextEdit="1"/>
          </p:cNvSpPr>
          <p:nvPr/>
        </p:nvSpPr>
        <p:spPr>
          <a:xfrm>
            <a:off x="3049652" y="3033268"/>
            <a:ext cx="401071" cy="389979"/>
          </a:xfrm>
          <a:prstGeom prst="rect">
            <a:avLst/>
          </a:prstGeom>
          <a:blipFill rotWithShape="1">
            <a:blip r:embed="rId5"/>
            <a:stretch>
              <a:fillRect b="-4545"/>
            </a:stretch>
          </a:blipFill>
          <a:ln>
            <a:solidFill>
              <a:schemeClr val="tx1"/>
            </a:solidFill>
          </a:ln>
        </p:spPr>
        <p:txBody>
          <a:bodyPr/>
          <a:lstStyle/>
          <a:p>
            <a:pPr>
              <a:defRPr/>
            </a:pPr>
            <a:r>
              <a:rPr lang="zh-CN" altLang="en-US">
                <a:noFill/>
              </a:rPr>
              <a:t> </a:t>
            </a:r>
          </a:p>
        </p:txBody>
      </p:sp>
      <p:sp>
        <p:nvSpPr>
          <p:cNvPr id="16" name="TextBox 14">
            <a:extLst>
              <a:ext uri="{FF2B5EF4-FFF2-40B4-BE49-F238E27FC236}">
                <a16:creationId xmlns:a16="http://schemas.microsoft.com/office/drawing/2014/main" id="{7E003D39-F777-4A59-9E25-F900BDE79194}"/>
              </a:ext>
            </a:extLst>
          </p:cNvPr>
          <p:cNvSpPr txBox="1">
            <a:spLocks noRot="1" noChangeAspect="1" noMove="1" noResize="1" noEditPoints="1" noAdjustHandles="1" noChangeArrowheads="1" noChangeShapeType="1" noTextEdit="1"/>
          </p:cNvSpPr>
          <p:nvPr/>
        </p:nvSpPr>
        <p:spPr>
          <a:xfrm>
            <a:off x="3491880" y="3573016"/>
            <a:ext cx="401071" cy="389979"/>
          </a:xfrm>
          <a:prstGeom prst="rect">
            <a:avLst/>
          </a:prstGeom>
          <a:blipFill rotWithShape="1">
            <a:blip r:embed="rId6"/>
            <a:stretch>
              <a:fillRect b="-4545"/>
            </a:stretch>
          </a:blipFill>
          <a:ln>
            <a:solidFill>
              <a:schemeClr val="tx1"/>
            </a:solidFill>
          </a:ln>
        </p:spPr>
        <p:txBody>
          <a:bodyPr/>
          <a:lstStyle/>
          <a:p>
            <a:pPr>
              <a:defRPr/>
            </a:pPr>
            <a:r>
              <a:rPr lang="zh-CN" altLang="en-US">
                <a:noFill/>
              </a:rPr>
              <a:t> </a:t>
            </a:r>
          </a:p>
        </p:txBody>
      </p:sp>
      <p:sp>
        <p:nvSpPr>
          <p:cNvPr id="17" name="TextBox 15">
            <a:extLst>
              <a:ext uri="{FF2B5EF4-FFF2-40B4-BE49-F238E27FC236}">
                <a16:creationId xmlns:a16="http://schemas.microsoft.com/office/drawing/2014/main" id="{C6ACA8D9-04FD-4AD3-9D8D-EA0F97BF230F}"/>
              </a:ext>
            </a:extLst>
          </p:cNvPr>
          <p:cNvSpPr txBox="1">
            <a:spLocks noRot="1" noChangeAspect="1" noMove="1" noResize="1" noEditPoints="1" noAdjustHandles="1" noChangeArrowheads="1" noChangeShapeType="1" noTextEdit="1"/>
          </p:cNvSpPr>
          <p:nvPr/>
        </p:nvSpPr>
        <p:spPr>
          <a:xfrm>
            <a:off x="3913162" y="3949497"/>
            <a:ext cx="401071" cy="389979"/>
          </a:xfrm>
          <a:prstGeom prst="rect">
            <a:avLst/>
          </a:prstGeom>
          <a:blipFill rotWithShape="1">
            <a:blip r:embed="rId7"/>
            <a:stretch>
              <a:fillRect b="-4545"/>
            </a:stretch>
          </a:blipFill>
          <a:ln>
            <a:solidFill>
              <a:schemeClr val="tx1"/>
            </a:solidFill>
          </a:ln>
        </p:spPr>
        <p:txBody>
          <a:bodyPr/>
          <a:lstStyle/>
          <a:p>
            <a:pPr>
              <a:defRPr/>
            </a:pPr>
            <a:r>
              <a:rPr lang="zh-CN" altLang="en-US">
                <a:noFill/>
              </a:rPr>
              <a:t> </a:t>
            </a:r>
          </a:p>
        </p:txBody>
      </p:sp>
      <p:sp>
        <p:nvSpPr>
          <p:cNvPr id="18" name="TextBox 16">
            <a:extLst>
              <a:ext uri="{FF2B5EF4-FFF2-40B4-BE49-F238E27FC236}">
                <a16:creationId xmlns:a16="http://schemas.microsoft.com/office/drawing/2014/main" id="{45EFD533-1EBF-4410-A1B1-F0D55A2DD3EC}"/>
              </a:ext>
            </a:extLst>
          </p:cNvPr>
          <p:cNvSpPr txBox="1">
            <a:spLocks noRot="1" noChangeAspect="1" noMove="1" noResize="1" noEditPoints="1" noAdjustHandles="1" noChangeArrowheads="1" noChangeShapeType="1" noTextEdit="1"/>
          </p:cNvSpPr>
          <p:nvPr/>
        </p:nvSpPr>
        <p:spPr>
          <a:xfrm>
            <a:off x="4499992" y="5158325"/>
            <a:ext cx="401071" cy="389979"/>
          </a:xfrm>
          <a:prstGeom prst="rect">
            <a:avLst/>
          </a:prstGeom>
          <a:blipFill rotWithShape="1">
            <a:blip r:embed="rId8"/>
            <a:stretch>
              <a:fillRect b="-4545"/>
            </a:stretch>
          </a:blipFill>
          <a:ln>
            <a:solidFill>
              <a:schemeClr val="tx1"/>
            </a:solidFill>
          </a:ln>
        </p:spPr>
        <p:txBody>
          <a:bodyPr/>
          <a:lstStyle/>
          <a:p>
            <a:pPr>
              <a:defRPr/>
            </a:pPr>
            <a:r>
              <a:rPr lang="zh-CN" altLang="en-US">
                <a:noFill/>
              </a:rPr>
              <a:t> </a:t>
            </a:r>
          </a:p>
        </p:txBody>
      </p:sp>
    </p:spTree>
    <p:extLst>
      <p:ext uri="{BB962C8B-B14F-4D97-AF65-F5344CB8AC3E}">
        <p14:creationId xmlns:p14="http://schemas.microsoft.com/office/powerpoint/2010/main" val="4286908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E3E3A-F4B5-4D7C-8068-856BB3ED5F3E}"/>
              </a:ext>
            </a:extLst>
          </p:cNvPr>
          <p:cNvSpPr>
            <a:spLocks noGrp="1"/>
          </p:cNvSpPr>
          <p:nvPr>
            <p:ph type="title"/>
          </p:nvPr>
        </p:nvSpPr>
        <p:spPr/>
        <p:txBody>
          <a:bodyPr/>
          <a:lstStyle/>
          <a:p>
            <a:r>
              <a:rPr lang="en-US" altLang="zh-CN" dirty="0">
                <a:latin typeface="Times New Roman" pitchFamily="18" charset="0"/>
              </a:rPr>
              <a:t>4.0 </a:t>
            </a:r>
            <a:r>
              <a:rPr lang="zh-CN" altLang="en-US" dirty="0">
                <a:latin typeface="Times New Roman" pitchFamily="18" charset="0"/>
              </a:rPr>
              <a:t>贪心算法概念及原理</a:t>
            </a:r>
            <a:endParaRPr lang="zh-CN" altLang="en-US" dirty="0"/>
          </a:p>
        </p:txBody>
      </p:sp>
      <p:sp>
        <p:nvSpPr>
          <p:cNvPr id="3" name="内容占位符 2">
            <a:extLst>
              <a:ext uri="{FF2B5EF4-FFF2-40B4-BE49-F238E27FC236}">
                <a16:creationId xmlns:a16="http://schemas.microsoft.com/office/drawing/2014/main" id="{B89FAFEE-6F92-44E5-A97D-F878C212F2A5}"/>
              </a:ext>
            </a:extLst>
          </p:cNvPr>
          <p:cNvSpPr>
            <a:spLocks noGrp="1"/>
          </p:cNvSpPr>
          <p:nvPr>
            <p:ph idx="1"/>
          </p:nvPr>
        </p:nvSpPr>
        <p:spPr>
          <a:xfrm>
            <a:off x="123432" y="764364"/>
            <a:ext cx="8897136" cy="5856243"/>
          </a:xfrm>
        </p:spPr>
        <p:txBody>
          <a:bodyPr>
            <a:normAutofit lnSpcReduction="10000"/>
          </a:bodyPr>
          <a:lstStyle/>
          <a:p>
            <a:r>
              <a:rPr lang="zh-CN" altLang="en-US" sz="2400" dirty="0"/>
              <a:t>目标</a:t>
            </a:r>
            <a:endParaRPr lang="en-US" altLang="zh-CN" dirty="0"/>
          </a:p>
          <a:p>
            <a:pPr lvl="1"/>
            <a:r>
              <a:rPr lang="zh-CN" altLang="en-US" dirty="0"/>
              <a:t>以付款问题为例，问题形式化表示、比较不同求解方法效率</a:t>
            </a:r>
            <a:endParaRPr lang="en-US" altLang="zh-CN" dirty="0"/>
          </a:p>
          <a:p>
            <a:pPr eaLnBrk="1" hangingPunct="1"/>
            <a:r>
              <a:rPr lang="zh-CN" altLang="en-US" sz="2400" dirty="0"/>
              <a:t>付款问题</a:t>
            </a:r>
            <a:endParaRPr lang="en-US" altLang="zh-CN" sz="2400" dirty="0"/>
          </a:p>
          <a:p>
            <a:pPr lvl="1"/>
            <a:r>
              <a:rPr lang="zh-CN" altLang="en-US" dirty="0"/>
              <a:t>有</a:t>
            </a:r>
            <a:r>
              <a:rPr lang="en-US" altLang="zh-CN" dirty="0"/>
              <a:t>5</a:t>
            </a:r>
            <a:r>
              <a:rPr lang="zh-CN" altLang="en-US" dirty="0"/>
              <a:t>元、</a:t>
            </a:r>
            <a:r>
              <a:rPr lang="en-US" altLang="zh-CN" dirty="0"/>
              <a:t>2</a:t>
            </a:r>
            <a:r>
              <a:rPr lang="zh-CN" altLang="en-US" dirty="0"/>
              <a:t>元、</a:t>
            </a:r>
            <a:r>
              <a:rPr lang="en-US" altLang="zh-CN" dirty="0"/>
              <a:t>1</a:t>
            </a:r>
            <a:r>
              <a:rPr lang="zh-CN" altLang="en-US" dirty="0"/>
              <a:t>元、</a:t>
            </a:r>
            <a:r>
              <a:rPr lang="en-US" altLang="zh-CN" dirty="0"/>
              <a:t>5</a:t>
            </a:r>
            <a:r>
              <a:rPr lang="zh-CN" altLang="en-US" dirty="0"/>
              <a:t>角、</a:t>
            </a:r>
            <a:r>
              <a:rPr lang="en-US" altLang="zh-CN" dirty="0"/>
              <a:t>2</a:t>
            </a:r>
            <a:r>
              <a:rPr lang="zh-CN" altLang="en-US" dirty="0"/>
              <a:t>角、</a:t>
            </a:r>
            <a:r>
              <a:rPr lang="en-US" altLang="zh-CN" dirty="0"/>
              <a:t>1</a:t>
            </a:r>
            <a:r>
              <a:rPr lang="zh-CN" altLang="en-US" dirty="0"/>
              <a:t>角面值的货币多张，假设每种面值</a:t>
            </a:r>
            <a:r>
              <a:rPr lang="en-US" altLang="zh-CN" dirty="0"/>
              <a:t>/</a:t>
            </a:r>
            <a:r>
              <a:rPr lang="zh-CN" altLang="en-US" dirty="0"/>
              <a:t>币值的货币的张数都足够多，需要找给客户</a:t>
            </a:r>
            <a:r>
              <a:rPr lang="en-US" altLang="zh-CN" dirty="0"/>
              <a:t>4</a:t>
            </a:r>
            <a:r>
              <a:rPr lang="zh-CN" altLang="en-US" dirty="0"/>
              <a:t>元</a:t>
            </a:r>
            <a:r>
              <a:rPr lang="en-US" altLang="zh-CN" dirty="0"/>
              <a:t>6</a:t>
            </a:r>
            <a:r>
              <a:rPr lang="zh-CN" altLang="en-US" dirty="0"/>
              <a:t>角</a:t>
            </a:r>
            <a:endParaRPr lang="en-US" altLang="zh-CN" dirty="0"/>
          </a:p>
          <a:p>
            <a:pPr lvl="1"/>
            <a:r>
              <a:rPr lang="zh-CN" altLang="en-US" sz="2400" dirty="0"/>
              <a:t>问题</a:t>
            </a:r>
            <a:endParaRPr lang="en-US" altLang="zh-CN" sz="2400" dirty="0"/>
          </a:p>
          <a:p>
            <a:pPr lvl="2"/>
            <a:r>
              <a:rPr lang="zh-CN" altLang="en-US" dirty="0"/>
              <a:t>如何挑选合适的面值</a:t>
            </a:r>
            <a:r>
              <a:rPr lang="en-US" altLang="zh-CN" dirty="0"/>
              <a:t>/</a:t>
            </a:r>
            <a:r>
              <a:rPr lang="zh-CN" altLang="en-US" dirty="0"/>
              <a:t>币值及其张数，使得付给客户的货币总张数最少？</a:t>
            </a:r>
          </a:p>
          <a:p>
            <a:r>
              <a:rPr lang="zh-CN" altLang="en-US" sz="2400" dirty="0"/>
              <a:t>多种答案：  </a:t>
            </a:r>
          </a:p>
          <a:p>
            <a:pPr eaLnBrk="1" hangingPunct="1">
              <a:lnSpc>
                <a:spcPct val="110000"/>
              </a:lnSpc>
              <a:buFontTx/>
              <a:buNone/>
            </a:pPr>
            <a:r>
              <a:rPr lang="en-US" altLang="zh-CN" sz="2400" dirty="0"/>
              <a:t>               </a:t>
            </a:r>
            <a:r>
              <a:rPr lang="en-US" altLang="zh-CN" sz="2400" dirty="0">
                <a:solidFill>
                  <a:srgbClr val="FF0000"/>
                </a:solidFill>
              </a:rPr>
              <a:t>4</a:t>
            </a:r>
            <a:r>
              <a:rPr lang="zh-CN" altLang="en-US" sz="2400" dirty="0">
                <a:solidFill>
                  <a:srgbClr val="FF0000"/>
                </a:solidFill>
              </a:rPr>
              <a:t>元</a:t>
            </a:r>
            <a:r>
              <a:rPr lang="en-US" altLang="zh-CN" sz="2400" dirty="0">
                <a:solidFill>
                  <a:srgbClr val="FF0000"/>
                </a:solidFill>
              </a:rPr>
              <a:t>6</a:t>
            </a:r>
            <a:r>
              <a:rPr lang="zh-CN" altLang="en-US" sz="2400" dirty="0">
                <a:solidFill>
                  <a:srgbClr val="FF0000"/>
                </a:solidFill>
              </a:rPr>
              <a:t>角</a:t>
            </a:r>
            <a:r>
              <a:rPr lang="en-US" altLang="zh-CN" sz="2400" dirty="0">
                <a:solidFill>
                  <a:srgbClr val="FF0000"/>
                </a:solidFill>
              </a:rPr>
              <a:t>= 2</a:t>
            </a:r>
            <a:r>
              <a:rPr lang="zh-CN" altLang="en-US" sz="2400" dirty="0">
                <a:solidFill>
                  <a:srgbClr val="FF0000"/>
                </a:solidFill>
              </a:rPr>
              <a:t>元*</a:t>
            </a:r>
            <a:r>
              <a:rPr lang="en-US" altLang="zh-CN" sz="2400" dirty="0">
                <a:solidFill>
                  <a:srgbClr val="FF0000"/>
                </a:solidFill>
              </a:rPr>
              <a:t>2 + 5</a:t>
            </a:r>
            <a:r>
              <a:rPr lang="zh-CN" altLang="en-US" sz="2400" dirty="0">
                <a:solidFill>
                  <a:srgbClr val="FF0000"/>
                </a:solidFill>
              </a:rPr>
              <a:t>角*</a:t>
            </a:r>
            <a:r>
              <a:rPr lang="en-US" altLang="zh-CN" sz="2400" dirty="0">
                <a:solidFill>
                  <a:srgbClr val="FF0000"/>
                </a:solidFill>
              </a:rPr>
              <a:t>1 + 1</a:t>
            </a:r>
            <a:r>
              <a:rPr lang="zh-CN" altLang="en-US" sz="2400" dirty="0">
                <a:solidFill>
                  <a:srgbClr val="FF0000"/>
                </a:solidFill>
              </a:rPr>
              <a:t>角*</a:t>
            </a:r>
            <a:r>
              <a:rPr lang="en-US" altLang="zh-CN" sz="2400" dirty="0">
                <a:solidFill>
                  <a:srgbClr val="FF0000"/>
                </a:solidFill>
              </a:rPr>
              <a:t>1  ——4</a:t>
            </a:r>
            <a:r>
              <a:rPr lang="zh-CN" altLang="en-US" sz="2400" dirty="0">
                <a:solidFill>
                  <a:srgbClr val="FF0000"/>
                </a:solidFill>
              </a:rPr>
              <a:t>张</a:t>
            </a:r>
          </a:p>
          <a:p>
            <a:pPr eaLnBrk="1" hangingPunct="1">
              <a:lnSpc>
                <a:spcPct val="110000"/>
              </a:lnSpc>
              <a:buFontTx/>
              <a:buNone/>
            </a:pPr>
            <a:r>
              <a:rPr lang="en-US" altLang="zh-CN" sz="2400" dirty="0"/>
              <a:t>               4</a:t>
            </a:r>
            <a:r>
              <a:rPr lang="zh-CN" altLang="en-US" sz="2400" dirty="0"/>
              <a:t>元</a:t>
            </a:r>
            <a:r>
              <a:rPr lang="en-US" altLang="zh-CN" sz="2400" dirty="0"/>
              <a:t>6</a:t>
            </a:r>
            <a:r>
              <a:rPr lang="zh-CN" altLang="en-US" sz="2400" dirty="0"/>
              <a:t>角</a:t>
            </a:r>
            <a:r>
              <a:rPr lang="en-US" altLang="zh-CN" sz="2400" dirty="0"/>
              <a:t>= 1</a:t>
            </a:r>
            <a:r>
              <a:rPr lang="zh-CN" altLang="en-US" sz="2400" dirty="0"/>
              <a:t>元*</a:t>
            </a:r>
            <a:r>
              <a:rPr lang="en-US" altLang="zh-CN" sz="2400" dirty="0"/>
              <a:t>4 + 2</a:t>
            </a:r>
            <a:r>
              <a:rPr lang="zh-CN" altLang="en-US" sz="2400" dirty="0"/>
              <a:t>角*</a:t>
            </a:r>
            <a:r>
              <a:rPr lang="en-US" altLang="zh-CN" sz="2400" dirty="0"/>
              <a:t>2 + 1</a:t>
            </a:r>
            <a:r>
              <a:rPr lang="zh-CN" altLang="en-US" sz="2400" dirty="0"/>
              <a:t>角*</a:t>
            </a:r>
            <a:r>
              <a:rPr lang="en-US" altLang="zh-CN" sz="2400" dirty="0"/>
              <a:t>2  ——8</a:t>
            </a:r>
            <a:r>
              <a:rPr lang="zh-CN" altLang="en-US" sz="2400" dirty="0"/>
              <a:t>张</a:t>
            </a:r>
          </a:p>
          <a:p>
            <a:pPr eaLnBrk="1" hangingPunct="1">
              <a:lnSpc>
                <a:spcPct val="90000"/>
              </a:lnSpc>
              <a:buFontTx/>
              <a:buNone/>
            </a:pPr>
            <a:r>
              <a:rPr lang="zh-CN" altLang="en-US" sz="2400" dirty="0"/>
              <a:t>                        </a:t>
            </a:r>
            <a:r>
              <a:rPr lang="en-US" altLang="zh-CN" sz="2400" dirty="0"/>
              <a:t>………..</a:t>
            </a:r>
          </a:p>
          <a:p>
            <a:r>
              <a:rPr lang="zh-CN" altLang="en-US" dirty="0"/>
              <a:t>多种求解方法：</a:t>
            </a:r>
            <a:r>
              <a:rPr lang="zh-CN" altLang="en-US" sz="2400" dirty="0"/>
              <a:t>枚举、分治、动态规划、贪心</a:t>
            </a:r>
            <a:endParaRPr lang="en-US" altLang="zh-CN" dirty="0"/>
          </a:p>
          <a:p>
            <a:endParaRPr lang="zh-CN" altLang="en-US" dirty="0"/>
          </a:p>
          <a:p>
            <a:endParaRPr lang="en-US" altLang="zh-CN" dirty="0"/>
          </a:p>
          <a:p>
            <a:endParaRPr lang="zh-CN" altLang="en-US" dirty="0"/>
          </a:p>
        </p:txBody>
      </p:sp>
      <p:sp>
        <p:nvSpPr>
          <p:cNvPr id="4" name="日期占位符 3">
            <a:extLst>
              <a:ext uri="{FF2B5EF4-FFF2-40B4-BE49-F238E27FC236}">
                <a16:creationId xmlns:a16="http://schemas.microsoft.com/office/drawing/2014/main" id="{AEF97405-C30D-49E1-BEDA-93BC4B90F199}"/>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0E2EC36A-23C5-4A79-B90F-9093F144B1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9256AB-1EEB-4C9A-BEF3-47D7CA10808B}"/>
              </a:ext>
            </a:extLst>
          </p:cNvPr>
          <p:cNvSpPr>
            <a:spLocks noGrp="1"/>
          </p:cNvSpPr>
          <p:nvPr>
            <p:ph type="sldNum" sz="quarter" idx="12"/>
          </p:nvPr>
        </p:nvSpPr>
        <p:spPr/>
        <p:txBody>
          <a:bodyPr/>
          <a:lstStyle/>
          <a:p>
            <a:fld id="{EEA58A3B-43CE-4AA0-90B5-EB47AFAFEB34}" type="slidenum">
              <a:rPr lang="zh-CN" altLang="en-US" smtClean="0"/>
              <a:pPr/>
              <a:t>3</a:t>
            </a:fld>
            <a:endParaRPr lang="zh-CN" altLang="en-US" dirty="0"/>
          </a:p>
        </p:txBody>
      </p:sp>
    </p:spTree>
    <p:extLst>
      <p:ext uri="{BB962C8B-B14F-4D97-AF65-F5344CB8AC3E}">
        <p14:creationId xmlns:p14="http://schemas.microsoft.com/office/powerpoint/2010/main" val="266369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30DE9-5EEE-4810-97D2-E6D3D96FEB19}"/>
              </a:ext>
            </a:extLst>
          </p:cNvPr>
          <p:cNvSpPr>
            <a:spLocks noGrp="1"/>
          </p:cNvSpPr>
          <p:nvPr>
            <p:ph type="title"/>
          </p:nvPr>
        </p:nvSpPr>
        <p:spPr/>
        <p:txBody>
          <a:bodyPr/>
          <a:lstStyle/>
          <a:p>
            <a:r>
              <a:rPr lang="en-US" altLang="zh-CN" dirty="0"/>
              <a:t>4.2 </a:t>
            </a:r>
            <a:r>
              <a:rPr lang="zh-CN" altLang="en-US" dirty="0"/>
              <a:t>贪心算法的基本要素</a:t>
            </a:r>
          </a:p>
        </p:txBody>
      </p:sp>
      <p:sp>
        <p:nvSpPr>
          <p:cNvPr id="3" name="内容占位符 2">
            <a:extLst>
              <a:ext uri="{FF2B5EF4-FFF2-40B4-BE49-F238E27FC236}">
                <a16:creationId xmlns:a16="http://schemas.microsoft.com/office/drawing/2014/main" id="{88C90D8B-8911-4D02-AF14-48B3F6FF9D2F}"/>
              </a:ext>
            </a:extLst>
          </p:cNvPr>
          <p:cNvSpPr>
            <a:spLocks noGrp="1"/>
          </p:cNvSpPr>
          <p:nvPr>
            <p:ph idx="1"/>
          </p:nvPr>
        </p:nvSpPr>
        <p:spPr/>
        <p:txBody>
          <a:bodyPr/>
          <a:lstStyle/>
          <a:p>
            <a:r>
              <a:rPr lang="zh-CN" altLang="en-US" sz="2400" dirty="0">
                <a:solidFill>
                  <a:srgbClr val="000000"/>
                </a:solidFill>
                <a:latin typeface="Times New Roman" pitchFamily="18" charset="0"/>
              </a:rPr>
              <a:t>一个具体问题可以采用贪心算法求解，获得</a:t>
            </a:r>
            <a:r>
              <a:rPr lang="zh-CN" altLang="en-US" sz="2400" b="1" dirty="0">
                <a:solidFill>
                  <a:srgbClr val="FF0000"/>
                </a:solidFill>
                <a:latin typeface="Times New Roman" pitchFamily="18" charset="0"/>
              </a:rPr>
              <a:t>最优解</a:t>
            </a:r>
            <a:r>
              <a:rPr lang="zh-CN" altLang="en-US" sz="2400" dirty="0">
                <a:solidFill>
                  <a:srgbClr val="000000"/>
                </a:solidFill>
                <a:latin typeface="Times New Roman" pitchFamily="18" charset="0"/>
              </a:rPr>
              <a:t>，需要具有</a:t>
            </a:r>
            <a:r>
              <a:rPr lang="en-US" altLang="zh-CN" sz="2400" dirty="0">
                <a:solidFill>
                  <a:srgbClr val="000000"/>
                </a:solidFill>
                <a:latin typeface="Times New Roman" pitchFamily="18" charset="0"/>
              </a:rPr>
              <a:t>2</a:t>
            </a:r>
            <a:r>
              <a:rPr lang="zh-CN" altLang="en-US" sz="2400" dirty="0">
                <a:solidFill>
                  <a:srgbClr val="000000"/>
                </a:solidFill>
                <a:latin typeface="Times New Roman" pitchFamily="18" charset="0"/>
              </a:rPr>
              <a:t>个性质</a:t>
            </a:r>
            <a:endParaRPr lang="en-US" altLang="zh-CN" sz="2400" dirty="0">
              <a:solidFill>
                <a:srgbClr val="000000"/>
              </a:solidFill>
              <a:latin typeface="Times New Roman" pitchFamily="18" charset="0"/>
            </a:endParaRPr>
          </a:p>
          <a:p>
            <a:pPr lvl="1"/>
            <a:r>
              <a:rPr lang="zh-CN" altLang="en-US" dirty="0">
                <a:solidFill>
                  <a:srgbClr val="000000"/>
                </a:solidFill>
                <a:latin typeface="Times New Roman" pitchFamily="18" charset="0"/>
              </a:rPr>
              <a:t>贪心选择性质：局部贪心策略可以获得最优解</a:t>
            </a:r>
            <a:endParaRPr lang="en-US" altLang="zh-CN" dirty="0">
              <a:solidFill>
                <a:srgbClr val="000000"/>
              </a:solidFill>
              <a:latin typeface="Times New Roman" pitchFamily="18" charset="0"/>
            </a:endParaRPr>
          </a:p>
          <a:p>
            <a:pPr lvl="1"/>
            <a:r>
              <a:rPr lang="zh-CN" altLang="en-US" dirty="0">
                <a:solidFill>
                  <a:srgbClr val="000000"/>
                </a:solidFill>
                <a:latin typeface="Times New Roman" pitchFamily="18" charset="0"/>
              </a:rPr>
              <a:t>最优子结构性质</a:t>
            </a:r>
            <a:r>
              <a:rPr lang="en-US" altLang="zh-CN" dirty="0">
                <a:solidFill>
                  <a:srgbClr val="000000"/>
                </a:solidFill>
                <a:latin typeface="Times New Roman" pitchFamily="18" charset="0"/>
              </a:rPr>
              <a:t>——</a:t>
            </a:r>
            <a:r>
              <a:rPr lang="zh-CN" altLang="en-US" dirty="0">
                <a:solidFill>
                  <a:srgbClr val="000000"/>
                </a:solidFill>
                <a:latin typeface="Times New Roman" pitchFamily="18" charset="0"/>
              </a:rPr>
              <a:t>原问题最优解中包括了子问题的最优解</a:t>
            </a:r>
            <a:endParaRPr lang="en-US" altLang="zh-CN" dirty="0"/>
          </a:p>
          <a:p>
            <a:endParaRPr lang="en-US" altLang="zh-CN" dirty="0"/>
          </a:p>
          <a:p>
            <a:r>
              <a:rPr lang="zh-CN" altLang="en-US" sz="2400" dirty="0">
                <a:solidFill>
                  <a:srgbClr val="000000"/>
                </a:solidFill>
                <a:latin typeface="Times New Roman" pitchFamily="18" charset="0"/>
              </a:rPr>
              <a:t>贪心选择性质</a:t>
            </a:r>
            <a:endParaRPr lang="en-US" altLang="zh-CN" dirty="0"/>
          </a:p>
          <a:p>
            <a:endParaRPr lang="zh-CN" altLang="en-US" dirty="0"/>
          </a:p>
        </p:txBody>
      </p:sp>
      <p:sp>
        <p:nvSpPr>
          <p:cNvPr id="4" name="日期占位符 3">
            <a:extLst>
              <a:ext uri="{FF2B5EF4-FFF2-40B4-BE49-F238E27FC236}">
                <a16:creationId xmlns:a16="http://schemas.microsoft.com/office/drawing/2014/main" id="{FB164A11-9D34-4684-8137-975C194E48FE}"/>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2B08C64B-0AEB-4A85-B318-29F118425D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222C40-B004-4BFC-AAFC-8E13B0D15579}"/>
              </a:ext>
            </a:extLst>
          </p:cNvPr>
          <p:cNvSpPr>
            <a:spLocks noGrp="1"/>
          </p:cNvSpPr>
          <p:nvPr>
            <p:ph type="sldNum" sz="quarter" idx="12"/>
          </p:nvPr>
        </p:nvSpPr>
        <p:spPr/>
        <p:txBody>
          <a:bodyPr/>
          <a:lstStyle/>
          <a:p>
            <a:fld id="{EEA58A3B-43CE-4AA0-90B5-EB47AFAFEB34}" type="slidenum">
              <a:rPr lang="zh-CN" altLang="en-US" smtClean="0"/>
              <a:pPr/>
              <a:t>30</a:t>
            </a:fld>
            <a:endParaRPr lang="zh-CN" altLang="en-US" dirty="0"/>
          </a:p>
        </p:txBody>
      </p:sp>
    </p:spTree>
    <p:extLst>
      <p:ext uri="{BB962C8B-B14F-4D97-AF65-F5344CB8AC3E}">
        <p14:creationId xmlns:p14="http://schemas.microsoft.com/office/powerpoint/2010/main" val="1355349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B95AF-3404-4FE6-8912-2C96395A9A77}"/>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09E8B8CC-B624-4163-92AA-B8A43D2E12FF}"/>
              </a:ext>
            </a:extLst>
          </p:cNvPr>
          <p:cNvSpPr>
            <a:spLocks noGrp="1"/>
          </p:cNvSpPr>
          <p:nvPr>
            <p:ph idx="1"/>
          </p:nvPr>
        </p:nvSpPr>
        <p:spPr>
          <a:xfrm>
            <a:off x="123432" y="764364"/>
            <a:ext cx="8897136" cy="6004078"/>
          </a:xfrm>
        </p:spPr>
        <p:txBody>
          <a:bodyPr>
            <a:normAutofit/>
          </a:bodyPr>
          <a:lstStyle/>
          <a:p>
            <a:pPr eaLnBrk="1" hangingPunct="1">
              <a:spcBef>
                <a:spcPts val="600"/>
              </a:spcBef>
            </a:pPr>
            <a:r>
              <a:rPr lang="zh-CN" altLang="en-US" sz="2400" b="1" dirty="0">
                <a:solidFill>
                  <a:srgbClr val="000000"/>
                </a:solidFill>
                <a:latin typeface="Times New Roman" pitchFamily="18" charset="0"/>
                <a:cs typeface="Times New Roman" pitchFamily="18" charset="0"/>
              </a:rPr>
              <a:t>贪心选择性质</a:t>
            </a:r>
            <a:endParaRPr lang="en-US" altLang="zh-CN" sz="2400" b="1"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问题的</a:t>
            </a:r>
            <a:r>
              <a:rPr lang="zh-CN" altLang="en-US" dirty="0">
                <a:solidFill>
                  <a:srgbClr val="FF0000"/>
                </a:solidFill>
                <a:latin typeface="Times New Roman" pitchFamily="18" charset="0"/>
                <a:cs typeface="Times New Roman" pitchFamily="18" charset="0"/>
              </a:rPr>
              <a:t>全局</a:t>
            </a:r>
            <a:r>
              <a:rPr lang="en-US" altLang="zh-CN" dirty="0">
                <a:solidFill>
                  <a:srgbClr val="FF0000"/>
                </a:solidFill>
                <a:latin typeface="Times New Roman" pitchFamily="18" charset="0"/>
                <a:cs typeface="Times New Roman" pitchFamily="18" charset="0"/>
              </a:rPr>
              <a:t>/</a:t>
            </a:r>
            <a:r>
              <a:rPr lang="zh-CN" altLang="en-US" dirty="0">
                <a:solidFill>
                  <a:srgbClr val="FF0000"/>
                </a:solidFill>
                <a:latin typeface="Times New Roman" pitchFamily="18" charset="0"/>
                <a:cs typeface="Times New Roman" pitchFamily="18" charset="0"/>
              </a:rPr>
              <a:t>整体最优解</a:t>
            </a:r>
            <a:r>
              <a:rPr lang="zh-CN" altLang="en-US" dirty="0">
                <a:solidFill>
                  <a:srgbClr val="000000"/>
                </a:solidFill>
                <a:latin typeface="Times New Roman" pitchFamily="18" charset="0"/>
                <a:cs typeface="Times New Roman" pitchFamily="18" charset="0"/>
              </a:rPr>
              <a:t>可以通过采用一系列</a:t>
            </a:r>
            <a:r>
              <a:rPr lang="zh-CN" altLang="en-US" b="1" dirty="0">
                <a:solidFill>
                  <a:srgbClr val="000000"/>
                </a:solidFill>
                <a:latin typeface="Times New Roman" pitchFamily="18" charset="0"/>
                <a:cs typeface="Times New Roman" pitchFamily="18" charset="0"/>
              </a:rPr>
              <a:t>局部最优</a:t>
            </a:r>
            <a:r>
              <a:rPr lang="zh-CN" altLang="en-US" dirty="0">
                <a:solidFill>
                  <a:srgbClr val="000000"/>
                </a:solidFill>
                <a:latin typeface="Times New Roman" pitchFamily="18" charset="0"/>
                <a:cs typeface="Times New Roman" pitchFamily="18" charset="0"/>
              </a:rPr>
              <a:t>的选择，即贪心选择，来获得</a:t>
            </a:r>
            <a:endParaRPr lang="en-US" altLang="zh-CN" dirty="0">
              <a:solidFill>
                <a:srgbClr val="000000"/>
              </a:solidFill>
              <a:latin typeface="Times New Roman" pitchFamily="18" charset="0"/>
              <a:cs typeface="Times New Roman" pitchFamily="18" charset="0"/>
            </a:endParaRPr>
          </a:p>
          <a:p>
            <a:pPr marL="228600" lvl="1" indent="-228600">
              <a:spcBef>
                <a:spcPts val="600"/>
              </a:spcBef>
              <a:buClr>
                <a:srgbClr val="0000FF"/>
              </a:buClr>
              <a:buSzPct val="60000"/>
              <a:buFont typeface="Wingdings" panose="05000000000000000000" pitchFamily="2" charset="2"/>
              <a:buChar char="n"/>
            </a:pPr>
            <a:r>
              <a:rPr lang="zh-CN" altLang="en-US" dirty="0">
                <a:solidFill>
                  <a:srgbClr val="000000"/>
                </a:solidFill>
                <a:latin typeface="Times New Roman" pitchFamily="18" charset="0"/>
                <a:cs typeface="Times New Roman" pitchFamily="18" charset="0"/>
              </a:rPr>
              <a:t>贪心选择性质是贪心算法可应用于求解问题全局最优解的第一个基本要素，也是贪心算法与动态规划算法的主要区别</a:t>
            </a:r>
          </a:p>
          <a:p>
            <a:pPr eaLnBrk="1" hangingPunct="1">
              <a:spcBef>
                <a:spcPts val="600"/>
              </a:spcBef>
            </a:pPr>
            <a:r>
              <a:rPr lang="zh-CN" altLang="en-US" sz="2400" dirty="0">
                <a:solidFill>
                  <a:srgbClr val="000000"/>
                </a:solidFill>
                <a:latin typeface="Times New Roman" pitchFamily="18" charset="0"/>
                <a:cs typeface="Times New Roman" pitchFamily="18" charset="0"/>
              </a:rPr>
              <a:t>确定具体问题是否具有贪心选择性质，必须证明：</a:t>
            </a:r>
            <a:endParaRPr lang="en-US" altLang="zh-CN" sz="2400" dirty="0">
              <a:solidFill>
                <a:srgbClr val="000000"/>
              </a:solidFill>
              <a:latin typeface="Times New Roman" pitchFamily="18" charset="0"/>
              <a:cs typeface="Times New Roman" pitchFamily="18" charset="0"/>
            </a:endParaRPr>
          </a:p>
          <a:p>
            <a:pPr lvl="1">
              <a:spcBef>
                <a:spcPts val="600"/>
              </a:spcBef>
            </a:pPr>
            <a:r>
              <a:rPr lang="zh-CN" altLang="en-US" dirty="0">
                <a:solidFill>
                  <a:srgbClr val="CC0000"/>
                </a:solidFill>
                <a:latin typeface="Times New Roman" pitchFamily="18" charset="0"/>
                <a:cs typeface="Times New Roman" pitchFamily="18" charset="0"/>
              </a:rPr>
              <a:t>每一步所作的贪心选择最终导致问题的整体最优解</a:t>
            </a:r>
          </a:p>
        </p:txBody>
      </p:sp>
      <p:sp>
        <p:nvSpPr>
          <p:cNvPr id="4" name="日期占位符 3">
            <a:extLst>
              <a:ext uri="{FF2B5EF4-FFF2-40B4-BE49-F238E27FC236}">
                <a16:creationId xmlns:a16="http://schemas.microsoft.com/office/drawing/2014/main" id="{50989E4D-3184-4CBF-9861-A7124F87B47E}"/>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F01AE7B9-4268-48A3-A449-EE7EFDA35A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21F822-271C-4D06-918A-C28F48CF3033}"/>
              </a:ext>
            </a:extLst>
          </p:cNvPr>
          <p:cNvSpPr>
            <a:spLocks noGrp="1"/>
          </p:cNvSpPr>
          <p:nvPr>
            <p:ph type="sldNum" sz="quarter" idx="12"/>
          </p:nvPr>
        </p:nvSpPr>
        <p:spPr/>
        <p:txBody>
          <a:bodyPr/>
          <a:lstStyle/>
          <a:p>
            <a:fld id="{EEA58A3B-43CE-4AA0-90B5-EB47AFAFEB34}" type="slidenum">
              <a:rPr lang="zh-CN" altLang="en-US" smtClean="0"/>
              <a:pPr/>
              <a:t>31</a:t>
            </a:fld>
            <a:endParaRPr lang="zh-CN" altLang="en-US" dirty="0"/>
          </a:p>
        </p:txBody>
      </p:sp>
    </p:spTree>
    <p:extLst>
      <p:ext uri="{BB962C8B-B14F-4D97-AF65-F5344CB8AC3E}">
        <p14:creationId xmlns:p14="http://schemas.microsoft.com/office/powerpoint/2010/main" val="197311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F6178-7A8A-446E-B122-B5EEEAC6BBEA}"/>
              </a:ext>
            </a:extLst>
          </p:cNvPr>
          <p:cNvSpPr>
            <a:spLocks noGrp="1"/>
          </p:cNvSpPr>
          <p:nvPr>
            <p:ph type="title"/>
          </p:nvPr>
        </p:nvSpPr>
        <p:spPr/>
        <p:txBody>
          <a:bodyPr>
            <a:normAutofit/>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18B6D6D5-AD60-4E95-8F2F-69B80D869ACC}"/>
              </a:ext>
            </a:extLst>
          </p:cNvPr>
          <p:cNvSpPr>
            <a:spLocks noGrp="1"/>
          </p:cNvSpPr>
          <p:nvPr>
            <p:ph idx="1"/>
          </p:nvPr>
        </p:nvSpPr>
        <p:spPr/>
        <p:txBody>
          <a:bodyPr>
            <a:normAutofit fontScale="92500" lnSpcReduction="20000"/>
          </a:bodyPr>
          <a:lstStyle/>
          <a:p>
            <a:pPr eaLnBrk="1" hangingPunct="1">
              <a:spcBef>
                <a:spcPts val="600"/>
              </a:spcBef>
            </a:pPr>
            <a:r>
              <a:rPr lang="zh-CN" altLang="en-US" dirty="0">
                <a:solidFill>
                  <a:srgbClr val="000000"/>
                </a:solidFill>
                <a:latin typeface="Times New Roman" pitchFamily="18" charset="0"/>
                <a:cs typeface="Times New Roman" pitchFamily="18" charset="0"/>
              </a:rPr>
              <a:t>共同点</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两者都要求具有最优子结构性质，以便根据子问题解构造原问题</a:t>
            </a:r>
            <a:r>
              <a:rPr lang="en-US" altLang="zh-CN" dirty="0">
                <a:solidFill>
                  <a:srgbClr val="000000"/>
                </a:solidFill>
                <a:latin typeface="Times New Roman" pitchFamily="18" charset="0"/>
                <a:cs typeface="Times New Roman" pitchFamily="18" charset="0"/>
              </a:rPr>
              <a:t>/</a:t>
            </a:r>
            <a:r>
              <a:rPr lang="zh-CN" altLang="en-US" dirty="0">
                <a:solidFill>
                  <a:srgbClr val="000000"/>
                </a:solidFill>
                <a:latin typeface="Times New Roman" pitchFamily="18" charset="0"/>
                <a:cs typeface="Times New Roman" pitchFamily="18" charset="0"/>
              </a:rPr>
              <a:t>规模更大子问题的解</a:t>
            </a:r>
            <a:endParaRPr lang="en-US" altLang="zh-CN" dirty="0">
              <a:solidFill>
                <a:srgbClr val="000000"/>
              </a:solidFill>
              <a:latin typeface="Times New Roman" pitchFamily="18" charset="0"/>
              <a:cs typeface="Times New Roman" pitchFamily="18" charset="0"/>
            </a:endParaRPr>
          </a:p>
          <a:p>
            <a:pPr eaLnBrk="1" hangingPunct="1">
              <a:spcBef>
                <a:spcPts val="600"/>
              </a:spcBef>
            </a:pPr>
            <a:r>
              <a:rPr lang="zh-CN" altLang="en-US" dirty="0">
                <a:solidFill>
                  <a:srgbClr val="000000"/>
                </a:solidFill>
                <a:latin typeface="Times New Roman" pitchFamily="18" charset="0"/>
                <a:cs typeface="Times New Roman" pitchFamily="18" charset="0"/>
              </a:rPr>
              <a:t>不同点</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贪心法要求问题具有贪心选择性质，以保证求得问题的全局最优解</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解题方式差异</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动态规划算法一般采用</a:t>
            </a:r>
            <a:r>
              <a:rPr lang="zh-CN" altLang="en-US" dirty="0">
                <a:solidFill>
                  <a:srgbClr val="0000FF"/>
                </a:solidFill>
                <a:latin typeface="Times New Roman" pitchFamily="18" charset="0"/>
                <a:cs typeface="Times New Roman" pitchFamily="18" charset="0"/>
              </a:rPr>
              <a:t>自下而上</a:t>
            </a:r>
            <a:r>
              <a:rPr lang="zh-CN" altLang="en-US" dirty="0">
                <a:solidFill>
                  <a:srgbClr val="000000"/>
                </a:solidFill>
                <a:latin typeface="Times New Roman" pitchFamily="18" charset="0"/>
                <a:cs typeface="Times New Roman" pitchFamily="18" charset="0"/>
              </a:rPr>
              <a:t>的求解方式</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贪心算法一般采用</a:t>
            </a:r>
            <a:r>
              <a:rPr lang="zh-CN" altLang="en-US" dirty="0">
                <a:solidFill>
                  <a:srgbClr val="0000FF"/>
                </a:solidFill>
                <a:latin typeface="Times New Roman" pitchFamily="18" charset="0"/>
                <a:cs typeface="Times New Roman" pitchFamily="18" charset="0"/>
              </a:rPr>
              <a:t>自上而下</a:t>
            </a:r>
            <a:r>
              <a:rPr lang="zh-CN" altLang="en-US" dirty="0">
                <a:solidFill>
                  <a:srgbClr val="000000"/>
                </a:solidFill>
                <a:latin typeface="Times New Roman" pitchFamily="18" charset="0"/>
                <a:cs typeface="Times New Roman" pitchFamily="18" charset="0"/>
              </a:rPr>
              <a:t>的求解方式</a:t>
            </a:r>
            <a:endParaRPr lang="en-US" altLang="zh-CN" dirty="0">
              <a:solidFill>
                <a:srgbClr val="000000"/>
              </a:solidFill>
              <a:latin typeface="Times New Roman" pitchFamily="18" charset="0"/>
              <a:cs typeface="Times New Roman" pitchFamily="18" charset="0"/>
            </a:endParaRPr>
          </a:p>
          <a:p>
            <a:pPr marL="228600" lvl="2" indent="-228600">
              <a:spcBef>
                <a:spcPts val="600"/>
              </a:spcBef>
              <a:buClr>
                <a:srgbClr val="0000FF"/>
              </a:buClr>
              <a:buSzPct val="60000"/>
              <a:buFont typeface="Wingdings" panose="05000000000000000000" pitchFamily="2" charset="2"/>
              <a:buChar char="n"/>
            </a:pPr>
            <a:r>
              <a:rPr lang="zh-CN" altLang="en-US" dirty="0">
                <a:solidFill>
                  <a:srgbClr val="000000"/>
                </a:solidFill>
                <a:latin typeface="Times New Roman" pitchFamily="18" charset="0"/>
                <a:cs typeface="Times New Roman" pitchFamily="18" charset="0"/>
              </a:rPr>
              <a:t>例如，三角剖分</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动态规划法求解全局最优剖分</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（递归分治）贪心法三角剖分</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自上而下，以迭代的方式作出相继的贪心选择，</a:t>
            </a:r>
            <a:r>
              <a:rPr lang="zh-CN" altLang="en-US" u="sng" dirty="0">
                <a:solidFill>
                  <a:srgbClr val="FF0000"/>
                </a:solidFill>
                <a:latin typeface="Times New Roman" pitchFamily="18" charset="0"/>
                <a:cs typeface="Times New Roman" pitchFamily="18" charset="0"/>
              </a:rPr>
              <a:t>每次贪心选择将所求问题简化为规模更小的子问题，逐步扩展部分解，得到全局可行解（次优解）</a:t>
            </a:r>
          </a:p>
          <a:p>
            <a:endParaRPr lang="zh-CN" altLang="en-US" dirty="0"/>
          </a:p>
        </p:txBody>
      </p:sp>
      <p:sp>
        <p:nvSpPr>
          <p:cNvPr id="4" name="日期占位符 3">
            <a:extLst>
              <a:ext uri="{FF2B5EF4-FFF2-40B4-BE49-F238E27FC236}">
                <a16:creationId xmlns:a16="http://schemas.microsoft.com/office/drawing/2014/main" id="{31B04212-6A2F-4B09-B3D0-5CA8FBD7C6CC}"/>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3C0FB581-C06A-48A6-95C1-6B95FD3B91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FC4EDA-96BD-409B-8C10-AAF08F5BF58D}"/>
              </a:ext>
            </a:extLst>
          </p:cNvPr>
          <p:cNvSpPr>
            <a:spLocks noGrp="1"/>
          </p:cNvSpPr>
          <p:nvPr>
            <p:ph type="sldNum" sz="quarter" idx="12"/>
          </p:nvPr>
        </p:nvSpPr>
        <p:spPr/>
        <p:txBody>
          <a:bodyPr/>
          <a:lstStyle/>
          <a:p>
            <a:fld id="{EEA58A3B-43CE-4AA0-90B5-EB47AFAFEB34}" type="slidenum">
              <a:rPr lang="zh-CN" altLang="en-US" smtClean="0"/>
              <a:pPr/>
              <a:t>32</a:t>
            </a:fld>
            <a:endParaRPr lang="zh-CN" altLang="en-US" dirty="0"/>
          </a:p>
        </p:txBody>
      </p:sp>
    </p:spTree>
    <p:extLst>
      <p:ext uri="{BB962C8B-B14F-4D97-AF65-F5344CB8AC3E}">
        <p14:creationId xmlns:p14="http://schemas.microsoft.com/office/powerpoint/2010/main" val="241657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240F-6866-47A4-B087-AF31FA8B8AEC}"/>
              </a:ext>
            </a:extLst>
          </p:cNvPr>
          <p:cNvSpPr>
            <a:spLocks noGrp="1"/>
          </p:cNvSpPr>
          <p:nvPr>
            <p:ph type="title"/>
          </p:nvPr>
        </p:nvSpPr>
        <p:spPr/>
        <p:txBody>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F6FDDC20-5C5C-491C-95AE-962A94203ECD}"/>
              </a:ext>
            </a:extLst>
          </p:cNvPr>
          <p:cNvSpPr>
            <a:spLocks noGrp="1"/>
          </p:cNvSpPr>
          <p:nvPr>
            <p:ph idx="1"/>
          </p:nvPr>
        </p:nvSpPr>
        <p:spPr/>
        <p:txBody>
          <a:bodyPr>
            <a:normAutofit/>
          </a:bodyPr>
          <a:lstStyle/>
          <a:p>
            <a:r>
              <a:rPr lang="zh-CN" altLang="en-US" dirty="0"/>
              <a:t>对比两个经典组合优化问题，说明动态规划于贪心算法的区别</a:t>
            </a:r>
            <a:endParaRPr lang="en-US" altLang="zh-CN" dirty="0"/>
          </a:p>
          <a:p>
            <a:pPr lvl="1"/>
            <a:r>
              <a:rPr lang="en-US" altLang="zh-CN" dirty="0"/>
              <a:t>0-1</a:t>
            </a:r>
            <a:r>
              <a:rPr lang="zh-CN" altLang="en-US" dirty="0"/>
              <a:t>背包问题、背包问题</a:t>
            </a:r>
            <a:endParaRPr lang="en-US" altLang="zh-CN" dirty="0"/>
          </a:p>
          <a:p>
            <a:r>
              <a:rPr lang="en-US" altLang="zh-CN" dirty="0"/>
              <a:t>0-1</a:t>
            </a:r>
            <a:r>
              <a:rPr lang="zh-CN" altLang="en-US" dirty="0"/>
              <a:t>背包问题</a:t>
            </a:r>
            <a:endParaRPr lang="en-US" altLang="zh-CN" dirty="0"/>
          </a:p>
          <a:p>
            <a:pPr lvl="1"/>
            <a:r>
              <a:rPr lang="zh-CN" altLang="en-US" dirty="0">
                <a:solidFill>
                  <a:srgbClr val="000000"/>
                </a:solidFill>
              </a:rPr>
              <a:t>给定</a:t>
            </a:r>
            <a:r>
              <a:rPr lang="en-US" altLang="zh-CN" dirty="0">
                <a:solidFill>
                  <a:srgbClr val="000000"/>
                </a:solidFill>
              </a:rPr>
              <a:t>n</a:t>
            </a:r>
            <a:r>
              <a:rPr lang="zh-CN" altLang="en-US" dirty="0">
                <a:solidFill>
                  <a:srgbClr val="000000"/>
                </a:solidFill>
              </a:rPr>
              <a:t>个物品</a:t>
            </a:r>
            <a:r>
              <a:rPr lang="en-US" altLang="zh-CN" dirty="0">
                <a:solidFill>
                  <a:srgbClr val="000000"/>
                </a:solidFill>
              </a:rPr>
              <a:t>{1, 2, 3,…,</a:t>
            </a:r>
            <a:r>
              <a:rPr lang="zh-CN" altLang="en-US" dirty="0">
                <a:solidFill>
                  <a:srgbClr val="000000"/>
                </a:solidFill>
              </a:rPr>
              <a:t> </a:t>
            </a:r>
            <a:r>
              <a:rPr lang="en-US" altLang="zh-CN" dirty="0">
                <a:solidFill>
                  <a:srgbClr val="000000"/>
                </a:solidFill>
              </a:rPr>
              <a:t>n}</a:t>
            </a:r>
            <a:r>
              <a:rPr lang="zh-CN" altLang="en-US" dirty="0">
                <a:solidFill>
                  <a:srgbClr val="000000"/>
                </a:solidFill>
              </a:rPr>
              <a:t>和一个背包，物品</a:t>
            </a:r>
            <a:r>
              <a:rPr lang="en-US" altLang="zh-CN" i="1" dirty="0" err="1">
                <a:solidFill>
                  <a:srgbClr val="000000"/>
                </a:solidFill>
              </a:rPr>
              <a:t>i</a:t>
            </a:r>
            <a:r>
              <a:rPr lang="zh-CN" altLang="en-US" dirty="0">
                <a:solidFill>
                  <a:srgbClr val="000000"/>
                </a:solidFill>
              </a:rPr>
              <a:t>的重量是</a:t>
            </a:r>
            <a:r>
              <a:rPr lang="en-US" altLang="zh-CN" dirty="0" err="1">
                <a:solidFill>
                  <a:srgbClr val="000000"/>
                </a:solidFill>
              </a:rPr>
              <a:t>w</a:t>
            </a:r>
            <a:r>
              <a:rPr lang="en-US" altLang="zh-CN" baseline="-25000" dirty="0" err="1">
                <a:solidFill>
                  <a:srgbClr val="000000"/>
                </a:solidFill>
              </a:rPr>
              <a:t>i</a:t>
            </a:r>
            <a:r>
              <a:rPr lang="zh-CN" altLang="en-US" dirty="0">
                <a:solidFill>
                  <a:srgbClr val="000000"/>
                </a:solidFill>
              </a:rPr>
              <a:t>，其价值为</a:t>
            </a:r>
            <a:r>
              <a:rPr lang="en-US" altLang="zh-CN" dirty="0">
                <a:solidFill>
                  <a:srgbClr val="000000"/>
                </a:solidFill>
              </a:rPr>
              <a:t>v</a:t>
            </a:r>
            <a:r>
              <a:rPr lang="en-US" altLang="zh-CN" baseline="-25000" dirty="0">
                <a:solidFill>
                  <a:srgbClr val="000000"/>
                </a:solidFill>
              </a:rPr>
              <a:t>i</a:t>
            </a:r>
            <a:r>
              <a:rPr lang="zh-CN" altLang="en-US" dirty="0">
                <a:solidFill>
                  <a:srgbClr val="000000"/>
                </a:solidFill>
              </a:rPr>
              <a:t>，背包的容量为</a:t>
            </a:r>
            <a:r>
              <a:rPr lang="en-US" altLang="zh-CN" dirty="0">
                <a:solidFill>
                  <a:srgbClr val="000000"/>
                </a:solidFill>
              </a:rPr>
              <a:t>C</a:t>
            </a:r>
            <a:r>
              <a:rPr lang="zh-CN" altLang="en-US" dirty="0">
                <a:solidFill>
                  <a:srgbClr val="000000"/>
                </a:solidFill>
              </a:rPr>
              <a:t>。</a:t>
            </a:r>
            <a:r>
              <a:rPr lang="zh-CN" altLang="en-US" sz="2400" dirty="0">
                <a:solidFill>
                  <a:srgbClr val="000000"/>
                </a:solidFill>
              </a:rPr>
              <a:t>选择装入背包的物品，使得装入背包中物品的总价值最大</a:t>
            </a:r>
            <a:r>
              <a:rPr lang="en-US" altLang="zh-CN" sz="2400" dirty="0">
                <a:solidFill>
                  <a:srgbClr val="000000"/>
                </a:solidFill>
              </a:rPr>
              <a:t>?</a:t>
            </a:r>
          </a:p>
          <a:p>
            <a:pPr lvl="1"/>
            <a:r>
              <a:rPr lang="zh-CN" altLang="en-US" dirty="0">
                <a:solidFill>
                  <a:srgbClr val="000000"/>
                </a:solidFill>
                <a:latin typeface="Times New Roman" pitchFamily="18" charset="0"/>
              </a:rPr>
              <a:t>要求：</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选择装入背包的物品时，对每种物品</a:t>
            </a:r>
            <a:r>
              <a:rPr lang="en-US" altLang="zh-CN" i="1" dirty="0" err="1">
                <a:solidFill>
                  <a:srgbClr val="000000"/>
                </a:solidFill>
                <a:latin typeface="Times New Roman" pitchFamily="18" charset="0"/>
              </a:rPr>
              <a:t>i</a:t>
            </a:r>
            <a:r>
              <a:rPr lang="zh-CN" altLang="en-US" dirty="0">
                <a:solidFill>
                  <a:srgbClr val="000000"/>
                </a:solidFill>
                <a:latin typeface="Times New Roman" pitchFamily="18" charset="0"/>
              </a:rPr>
              <a:t>只有</a:t>
            </a:r>
            <a:r>
              <a:rPr lang="en-US" altLang="zh-CN" dirty="0">
                <a:solidFill>
                  <a:srgbClr val="000000"/>
                </a:solidFill>
                <a:latin typeface="Times New Roman" pitchFamily="18" charset="0"/>
              </a:rPr>
              <a:t>2</a:t>
            </a:r>
            <a:r>
              <a:rPr lang="zh-CN" altLang="en-US" dirty="0">
                <a:solidFill>
                  <a:srgbClr val="000000"/>
                </a:solidFill>
                <a:latin typeface="Times New Roman" pitchFamily="18" charset="0"/>
              </a:rPr>
              <a:t>种选择：装入背包或不装入背包</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不能将物品</a:t>
            </a:r>
            <a:r>
              <a:rPr lang="en-US" altLang="zh-CN" dirty="0" err="1">
                <a:solidFill>
                  <a:srgbClr val="000000"/>
                </a:solidFill>
                <a:latin typeface="Times New Roman" pitchFamily="18" charset="0"/>
              </a:rPr>
              <a:t>i</a:t>
            </a:r>
            <a:r>
              <a:rPr lang="zh-CN" altLang="en-US" dirty="0">
                <a:solidFill>
                  <a:srgbClr val="000000"/>
                </a:solidFill>
                <a:latin typeface="Times New Roman" pitchFamily="18" charset="0"/>
              </a:rPr>
              <a:t>装入背包多次，也不能只装入物品</a:t>
            </a:r>
            <a:r>
              <a:rPr lang="en-US" altLang="zh-CN" dirty="0" err="1">
                <a:solidFill>
                  <a:srgbClr val="000000"/>
                </a:solidFill>
                <a:latin typeface="Times New Roman" pitchFamily="18" charset="0"/>
              </a:rPr>
              <a:t>i</a:t>
            </a:r>
            <a:r>
              <a:rPr lang="zh-CN" altLang="en-US" dirty="0">
                <a:solidFill>
                  <a:srgbClr val="000000"/>
                </a:solidFill>
                <a:latin typeface="Times New Roman" pitchFamily="18" charset="0"/>
              </a:rPr>
              <a:t>的一部分</a:t>
            </a:r>
            <a:endParaRPr lang="en-US" altLang="zh-CN" dirty="0">
              <a:solidFill>
                <a:srgbClr val="000000"/>
              </a:solidFill>
            </a:endParaRPr>
          </a:p>
          <a:p>
            <a:pPr lvl="1"/>
            <a:r>
              <a:rPr lang="zh-CN" altLang="en-US" dirty="0"/>
              <a:t>采用动态规划算法，计算最优解</a:t>
            </a:r>
            <a:endParaRPr lang="en-US" altLang="zh-CN" dirty="0"/>
          </a:p>
          <a:p>
            <a:pPr lvl="1"/>
            <a:endParaRPr lang="en-US" altLang="zh-CN" dirty="0"/>
          </a:p>
        </p:txBody>
      </p:sp>
      <p:sp>
        <p:nvSpPr>
          <p:cNvPr id="4" name="日期占位符 3">
            <a:extLst>
              <a:ext uri="{FF2B5EF4-FFF2-40B4-BE49-F238E27FC236}">
                <a16:creationId xmlns:a16="http://schemas.microsoft.com/office/drawing/2014/main" id="{E5284502-9F47-4E14-9F34-D255DF566AA8}"/>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7E435318-692B-496E-A75F-2F29A7D2B3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7A439-F97D-41DD-8286-145050F4CDB1}"/>
              </a:ext>
            </a:extLst>
          </p:cNvPr>
          <p:cNvSpPr>
            <a:spLocks noGrp="1"/>
          </p:cNvSpPr>
          <p:nvPr>
            <p:ph type="sldNum" sz="quarter" idx="12"/>
          </p:nvPr>
        </p:nvSpPr>
        <p:spPr/>
        <p:txBody>
          <a:bodyPr/>
          <a:lstStyle/>
          <a:p>
            <a:fld id="{EEA58A3B-43CE-4AA0-90B5-EB47AFAFEB34}" type="slidenum">
              <a:rPr lang="zh-CN" altLang="en-US" smtClean="0"/>
              <a:pPr/>
              <a:t>33</a:t>
            </a:fld>
            <a:endParaRPr lang="zh-CN" altLang="en-US" dirty="0"/>
          </a:p>
        </p:txBody>
      </p:sp>
    </p:spTree>
    <p:extLst>
      <p:ext uri="{BB962C8B-B14F-4D97-AF65-F5344CB8AC3E}">
        <p14:creationId xmlns:p14="http://schemas.microsoft.com/office/powerpoint/2010/main" val="3948541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240F-6866-47A4-B087-AF31FA8B8AEC}"/>
              </a:ext>
            </a:extLst>
          </p:cNvPr>
          <p:cNvSpPr>
            <a:spLocks noGrp="1"/>
          </p:cNvSpPr>
          <p:nvPr>
            <p:ph type="title"/>
          </p:nvPr>
        </p:nvSpPr>
        <p:spPr/>
        <p:txBody>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F6FDDC20-5C5C-491C-95AE-962A94203ECD}"/>
              </a:ext>
            </a:extLst>
          </p:cNvPr>
          <p:cNvSpPr>
            <a:spLocks noGrp="1"/>
          </p:cNvSpPr>
          <p:nvPr>
            <p:ph idx="1"/>
          </p:nvPr>
        </p:nvSpPr>
        <p:spPr/>
        <p:txBody>
          <a:bodyPr>
            <a:normAutofit/>
          </a:bodyPr>
          <a:lstStyle/>
          <a:p>
            <a:r>
              <a:rPr lang="zh-CN" altLang="en-US" dirty="0"/>
              <a:t>背包问题</a:t>
            </a:r>
            <a:endParaRPr lang="en-US" altLang="zh-CN" dirty="0"/>
          </a:p>
          <a:p>
            <a:pPr lvl="1"/>
            <a:r>
              <a:rPr lang="zh-CN" altLang="en-US" dirty="0">
                <a:solidFill>
                  <a:srgbClr val="000000"/>
                </a:solidFill>
              </a:rPr>
              <a:t>与</a:t>
            </a:r>
            <a:r>
              <a:rPr lang="en-US" altLang="zh-CN" dirty="0">
                <a:solidFill>
                  <a:srgbClr val="000000"/>
                </a:solidFill>
              </a:rPr>
              <a:t>0-1</a:t>
            </a:r>
            <a:r>
              <a:rPr lang="zh-CN" altLang="en-US" dirty="0">
                <a:solidFill>
                  <a:srgbClr val="000000"/>
                </a:solidFill>
              </a:rPr>
              <a:t>背包问题类似，但在选择物品</a:t>
            </a:r>
            <a:r>
              <a:rPr lang="en-US" altLang="zh-CN" i="1" dirty="0" err="1">
                <a:solidFill>
                  <a:srgbClr val="000000"/>
                </a:solidFill>
              </a:rPr>
              <a:t>i</a:t>
            </a:r>
            <a:r>
              <a:rPr lang="zh-CN" altLang="en-US" dirty="0">
                <a:solidFill>
                  <a:srgbClr val="000000"/>
                </a:solidFill>
              </a:rPr>
              <a:t>装入背包时，</a:t>
            </a:r>
            <a:r>
              <a:rPr lang="en-US" altLang="zh-CN" dirty="0">
                <a:solidFill>
                  <a:srgbClr val="000000"/>
                </a:solidFill>
              </a:rPr>
              <a:t>1≤i≤n</a:t>
            </a:r>
            <a:r>
              <a:rPr lang="zh-CN" altLang="en-US" dirty="0">
                <a:solidFill>
                  <a:srgbClr val="000000"/>
                </a:solidFill>
              </a:rPr>
              <a:t>，</a:t>
            </a:r>
            <a:r>
              <a:rPr lang="zh-CN" altLang="en-US" dirty="0">
                <a:solidFill>
                  <a:srgbClr val="0000FF"/>
                </a:solidFill>
              </a:rPr>
              <a:t>可以选择物品</a:t>
            </a:r>
            <a:r>
              <a:rPr lang="en-US" altLang="zh-CN" i="1" dirty="0" err="1">
                <a:solidFill>
                  <a:srgbClr val="0000FF"/>
                </a:solidFill>
              </a:rPr>
              <a:t>i</a:t>
            </a:r>
            <a:r>
              <a:rPr lang="zh-CN" altLang="en-US" dirty="0">
                <a:solidFill>
                  <a:srgbClr val="0000FF"/>
                </a:solidFill>
              </a:rPr>
              <a:t>的一部分</a:t>
            </a:r>
            <a:r>
              <a:rPr lang="zh-CN" altLang="en-US" dirty="0">
                <a:solidFill>
                  <a:srgbClr val="000000"/>
                </a:solidFill>
              </a:rPr>
              <a:t>，即</a:t>
            </a:r>
            <a:r>
              <a:rPr lang="en-US" altLang="zh-CN" dirty="0">
                <a:solidFill>
                  <a:srgbClr val="000000"/>
                </a:solidFill>
              </a:rPr>
              <a:t>0</a:t>
            </a:r>
            <a:r>
              <a:rPr lang="en-US" altLang="en-US" dirty="0"/>
              <a:t>≤</a:t>
            </a:r>
            <a:r>
              <a:rPr lang="en-US" altLang="zh-CN" i="1" dirty="0">
                <a:solidFill>
                  <a:srgbClr val="1C1C1C"/>
                </a:solidFill>
              </a:rPr>
              <a:t>x</a:t>
            </a:r>
            <a:r>
              <a:rPr lang="en-US" altLang="zh-CN" baseline="-25000" dirty="0">
                <a:solidFill>
                  <a:srgbClr val="1C1C1C"/>
                </a:solidFill>
              </a:rPr>
              <a:t>i</a:t>
            </a:r>
            <a:r>
              <a:rPr lang="en-US" altLang="zh-CN" dirty="0">
                <a:solidFill>
                  <a:srgbClr val="1C1C1C"/>
                </a:solidFill>
              </a:rPr>
              <a:t> </a:t>
            </a:r>
            <a:r>
              <a:rPr lang="en-US" altLang="en-US" dirty="0"/>
              <a:t>≤</a:t>
            </a:r>
            <a:r>
              <a:rPr lang="en-US" altLang="zh-CN" dirty="0"/>
              <a:t>1</a:t>
            </a:r>
            <a:r>
              <a:rPr lang="zh-CN" altLang="en-US" dirty="0">
                <a:solidFill>
                  <a:srgbClr val="000000"/>
                </a:solidFill>
              </a:rPr>
              <a:t>，不要求物品全部装入背包</a:t>
            </a:r>
            <a:endParaRPr lang="en-US" altLang="zh-CN" dirty="0"/>
          </a:p>
          <a:p>
            <a:r>
              <a:rPr lang="zh-CN" altLang="en-US" dirty="0"/>
              <a:t>与</a:t>
            </a:r>
            <a:r>
              <a:rPr lang="en-US" altLang="zh-CN" dirty="0"/>
              <a:t>0-1</a:t>
            </a:r>
            <a:r>
              <a:rPr lang="zh-CN" altLang="en-US" dirty="0"/>
              <a:t>背包问题一样，背包问题具有最优子结构性质</a:t>
            </a:r>
            <a:endParaRPr lang="en-US" altLang="zh-CN" dirty="0"/>
          </a:p>
          <a:p>
            <a:pPr lvl="1"/>
            <a:r>
              <a:rPr lang="zh-CN" altLang="en-US" dirty="0">
                <a:solidFill>
                  <a:srgbClr val="1C1C1C"/>
                </a:solidFill>
              </a:rPr>
              <a:t>假设</a:t>
            </a:r>
            <a:r>
              <a:rPr lang="zh-CN" altLang="en-US" sz="2400" dirty="0">
                <a:solidFill>
                  <a:srgbClr val="1C1C1C"/>
                </a:solidFill>
              </a:rPr>
              <a:t>对</a:t>
            </a:r>
            <a:r>
              <a:rPr lang="en-US" altLang="zh-CN" sz="2400" dirty="0">
                <a:solidFill>
                  <a:srgbClr val="1C1C1C"/>
                </a:solidFill>
              </a:rPr>
              <a:t>n</a:t>
            </a:r>
            <a:r>
              <a:rPr lang="zh-CN" altLang="en-US" sz="2400" dirty="0">
                <a:solidFill>
                  <a:srgbClr val="1C1C1C"/>
                </a:solidFill>
              </a:rPr>
              <a:t>种物品</a:t>
            </a:r>
            <a:r>
              <a:rPr lang="en-US" altLang="zh-CN" sz="2400" dirty="0">
                <a:solidFill>
                  <a:srgbClr val="1C1C1C"/>
                </a:solidFill>
              </a:rPr>
              <a:t>E={1, 2, 3, 4, …, n}</a:t>
            </a:r>
            <a:r>
              <a:rPr lang="zh-CN" altLang="en-US" sz="2400" dirty="0">
                <a:solidFill>
                  <a:srgbClr val="1C1C1C"/>
                </a:solidFill>
              </a:rPr>
              <a:t>的背包问题，其最优解为</a:t>
            </a:r>
            <a:r>
              <a:rPr lang="en-US" altLang="zh-CN" sz="2400" dirty="0">
                <a:solidFill>
                  <a:srgbClr val="1C1C1C"/>
                </a:solidFill>
              </a:rPr>
              <a:t>A={x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x</a:t>
            </a:r>
            <a:r>
              <a:rPr lang="en-US" altLang="zh-CN" sz="2400" baseline="-25000" dirty="0">
                <a:solidFill>
                  <a:srgbClr val="1C1C1C"/>
                </a:solidFill>
              </a:rPr>
              <a:t>n-1</a:t>
            </a:r>
            <a:r>
              <a:rPr lang="en-US" altLang="zh-CN" sz="2400" dirty="0">
                <a:solidFill>
                  <a:srgbClr val="1C1C1C"/>
                </a:solidFill>
              </a:rPr>
              <a:t>,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，则</a:t>
            </a:r>
            <a:r>
              <a:rPr lang="en-US" altLang="zh-CN" sz="2400" dirty="0" err="1">
                <a:solidFill>
                  <a:srgbClr val="1C1C1C"/>
                </a:solidFill>
              </a:rPr>
              <a:t>X</a:t>
            </a:r>
            <a:r>
              <a:rPr lang="en-US" altLang="zh-CN" sz="2400" baseline="-25000" dirty="0" err="1">
                <a:solidFill>
                  <a:srgbClr val="1C1C1C"/>
                </a:solidFill>
              </a:rPr>
              <a:t>j</a:t>
            </a:r>
            <a:r>
              <a:rPr lang="en-US" altLang="zh-CN" sz="2400" dirty="0">
                <a:solidFill>
                  <a:srgbClr val="1C1C1C"/>
                </a:solidFill>
              </a:rPr>
              <a:t>= X-{</a:t>
            </a:r>
            <a:r>
              <a:rPr lang="en-US" altLang="zh-CN" sz="2400" dirty="0" err="1">
                <a:solidFill>
                  <a:srgbClr val="1C1C1C"/>
                </a:solidFill>
              </a:rPr>
              <a:t>x</a:t>
            </a:r>
            <a:r>
              <a:rPr lang="en-US" altLang="zh-CN" sz="2400" baseline="-25000" dirty="0" err="1">
                <a:solidFill>
                  <a:srgbClr val="FF0000"/>
                </a:solidFill>
              </a:rPr>
              <a:t>j</a:t>
            </a:r>
            <a:r>
              <a:rPr lang="en-US" altLang="zh-CN" sz="2400" dirty="0">
                <a:solidFill>
                  <a:srgbClr val="1C1C1C"/>
                </a:solidFill>
              </a:rPr>
              <a:t>}={</a:t>
            </a:r>
            <a:r>
              <a:rPr lang="en-US" altLang="zh-CN"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a:solidFill>
                  <a:srgbClr val="FF0000"/>
                </a:solidFill>
              </a:rPr>
              <a:t>x</a:t>
            </a:r>
            <a:r>
              <a:rPr lang="en-US" altLang="zh-CN" sz="2400" baseline="-25000" dirty="0">
                <a:solidFill>
                  <a:srgbClr val="FF0000"/>
                </a:solidFill>
              </a:rPr>
              <a:t>j-1</a:t>
            </a:r>
            <a:r>
              <a:rPr lang="en-US" altLang="zh-CN" sz="2400" dirty="0">
                <a:solidFill>
                  <a:srgbClr val="FF0000"/>
                </a:solidFill>
              </a:rPr>
              <a:t>, </a:t>
            </a:r>
            <a:r>
              <a:rPr lang="en-US" altLang="zh-CN" dirty="0">
                <a:solidFill>
                  <a:srgbClr val="FF0000"/>
                </a:solidFill>
              </a:rPr>
              <a:t>x</a:t>
            </a:r>
            <a:r>
              <a:rPr lang="en-US" altLang="zh-CN" sz="2400" baseline="-25000" dirty="0">
                <a:solidFill>
                  <a:srgbClr val="FF0000"/>
                </a:solidFill>
              </a:rPr>
              <a:t>j+1</a:t>
            </a:r>
            <a:r>
              <a:rPr lang="en-US" altLang="zh-CN" dirty="0">
                <a:solidFill>
                  <a:srgbClr val="1C1C1C"/>
                </a:solidFill>
              </a:rPr>
              <a:t>, </a:t>
            </a:r>
            <a:r>
              <a:rPr lang="en-US" altLang="zh-CN" sz="2400" dirty="0">
                <a:solidFill>
                  <a:srgbClr val="1C1C1C"/>
                </a:solidFill>
              </a:rPr>
              <a:t>…,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是</a:t>
            </a:r>
            <a:r>
              <a:rPr lang="en-US" altLang="zh-CN" sz="2400" dirty="0">
                <a:solidFill>
                  <a:srgbClr val="1C1C1C"/>
                </a:solidFill>
              </a:rPr>
              <a:t>n-1</a:t>
            </a:r>
            <a:r>
              <a:rPr lang="zh-CN" altLang="en-US" sz="2400" dirty="0">
                <a:solidFill>
                  <a:srgbClr val="1C1C1C"/>
                </a:solidFill>
              </a:rPr>
              <a:t>个物品的子问题</a:t>
            </a:r>
            <a:r>
              <a:rPr lang="en-US" altLang="zh-CN" sz="2400" dirty="0">
                <a:solidFill>
                  <a:srgbClr val="1C1C1C"/>
                </a:solidFill>
              </a:rPr>
              <a:t>【</a:t>
            </a:r>
            <a:r>
              <a:rPr lang="zh-CN" altLang="en-US" dirty="0">
                <a:solidFill>
                  <a:srgbClr val="FF0000"/>
                </a:solidFill>
              </a:rPr>
              <a:t>去掉第</a:t>
            </a:r>
            <a:r>
              <a:rPr lang="en-US" altLang="zh-CN" dirty="0">
                <a:solidFill>
                  <a:srgbClr val="FF0000"/>
                </a:solidFill>
              </a:rPr>
              <a:t>j</a:t>
            </a:r>
            <a:r>
              <a:rPr lang="zh-CN" altLang="en-US" dirty="0">
                <a:solidFill>
                  <a:srgbClr val="FF0000"/>
                </a:solidFill>
              </a:rPr>
              <a:t>个物品</a:t>
            </a:r>
            <a:r>
              <a:rPr lang="en-US" altLang="zh-CN" sz="2400" dirty="0">
                <a:solidFill>
                  <a:srgbClr val="1C1C1C"/>
                </a:solidFill>
              </a:rPr>
              <a:t>】</a:t>
            </a:r>
            <a:r>
              <a:rPr lang="zh-CN" altLang="en-US" sz="2400" dirty="0">
                <a:solidFill>
                  <a:srgbClr val="1C1C1C"/>
                </a:solidFill>
              </a:rPr>
              <a:t>：</a:t>
            </a:r>
            <a:endParaRPr lang="en-US" altLang="zh-CN" dirty="0">
              <a:solidFill>
                <a:srgbClr val="1C1C1C"/>
              </a:solidFill>
            </a:endParaRPr>
          </a:p>
          <a:p>
            <a:pPr marL="268287" lvl="1" indent="0">
              <a:buNone/>
            </a:pPr>
            <a:r>
              <a:rPr lang="en-US" altLang="zh-CN" sz="2400" dirty="0">
                <a:solidFill>
                  <a:srgbClr val="1C1C1C"/>
                </a:solidFill>
                <a:sym typeface="Wingdings" pitchFamily="2" charset="2"/>
              </a:rPr>
              <a:t>      (1) </a:t>
            </a:r>
            <a:r>
              <a:rPr lang="en-US" altLang="zh-CN" sz="2400" dirty="0">
                <a:solidFill>
                  <a:srgbClr val="1C1C1C"/>
                </a:solidFill>
              </a:rPr>
              <a:t>E’={1,…, </a:t>
            </a:r>
            <a:r>
              <a:rPr lang="en-US" altLang="zh-CN" sz="2400" dirty="0">
                <a:solidFill>
                  <a:srgbClr val="FF0000"/>
                </a:solidFill>
              </a:rPr>
              <a:t>j-1</a:t>
            </a:r>
            <a:r>
              <a:rPr lang="en-US" altLang="zh-CN" sz="2400" dirty="0">
                <a:solidFill>
                  <a:srgbClr val="1C1C1C"/>
                </a:solidFill>
              </a:rPr>
              <a:t>, </a:t>
            </a:r>
            <a:r>
              <a:rPr lang="en-US" altLang="zh-CN" sz="2400" dirty="0">
                <a:solidFill>
                  <a:srgbClr val="FF0000"/>
                </a:solidFill>
              </a:rPr>
              <a:t>j+1</a:t>
            </a:r>
            <a:r>
              <a:rPr lang="en-US" altLang="zh-CN" sz="2400" dirty="0">
                <a:solidFill>
                  <a:srgbClr val="1C1C1C"/>
                </a:solidFill>
              </a:rPr>
              <a:t>, …, n}</a:t>
            </a:r>
          </a:p>
          <a:p>
            <a:pPr marL="268287" lvl="1" indent="0">
              <a:buNone/>
            </a:pPr>
            <a:r>
              <a:rPr lang="en-US" altLang="zh-CN" sz="2400" dirty="0">
                <a:solidFill>
                  <a:srgbClr val="1C1C1C"/>
                </a:solidFill>
              </a:rPr>
              <a:t>      (2) </a:t>
            </a:r>
            <a:r>
              <a:rPr lang="zh-CN" altLang="en-US" sz="2400" dirty="0">
                <a:solidFill>
                  <a:srgbClr val="1C1C1C"/>
                </a:solidFill>
              </a:rPr>
              <a:t>容量</a:t>
            </a:r>
            <a:r>
              <a:rPr lang="en-US" altLang="zh-CN" sz="2400" dirty="0">
                <a:solidFill>
                  <a:srgbClr val="1C1C1C"/>
                </a:solidFill>
              </a:rPr>
              <a:t>C - </a:t>
            </a:r>
            <a:r>
              <a:rPr lang="en-US" altLang="zh-CN" sz="2400" dirty="0" err="1">
                <a:solidFill>
                  <a:srgbClr val="FF0000"/>
                </a:solidFill>
              </a:rPr>
              <a:t>x</a:t>
            </a:r>
            <a:r>
              <a:rPr lang="en-US" altLang="zh-CN" sz="2400" baseline="-25000" dirty="0" err="1">
                <a:solidFill>
                  <a:srgbClr val="FF0000"/>
                </a:solidFill>
              </a:rPr>
              <a:t>j</a:t>
            </a:r>
            <a:r>
              <a:rPr lang="zh-CN" altLang="en-US" sz="2400" dirty="0">
                <a:solidFill>
                  <a:srgbClr val="FF0000"/>
                </a:solidFill>
              </a:rPr>
              <a:t>*</a:t>
            </a:r>
            <a:r>
              <a:rPr lang="en-US" altLang="zh-CN" sz="2400" dirty="0" err="1">
                <a:solidFill>
                  <a:srgbClr val="FF0000"/>
                </a:solidFill>
              </a:rPr>
              <a:t>w</a:t>
            </a:r>
            <a:r>
              <a:rPr lang="en-US" altLang="zh-CN" sz="2400" baseline="-25000" dirty="0" err="1">
                <a:solidFill>
                  <a:srgbClr val="FF0000"/>
                </a:solidFill>
              </a:rPr>
              <a:t>j</a:t>
            </a:r>
            <a:endParaRPr lang="en-US" altLang="zh-CN" sz="2400" baseline="-25000" dirty="0">
              <a:solidFill>
                <a:srgbClr val="FF0000"/>
              </a:solidFill>
            </a:endParaRPr>
          </a:p>
          <a:p>
            <a:pPr marL="0" indent="0" eaLnBrk="1" hangingPunct="1">
              <a:spcBef>
                <a:spcPct val="50000"/>
              </a:spcBef>
              <a:buNone/>
            </a:pPr>
            <a:r>
              <a:rPr lang="zh-CN" altLang="en-US" sz="2400" dirty="0">
                <a:solidFill>
                  <a:srgbClr val="1C1C1C"/>
                </a:solidFill>
              </a:rPr>
              <a:t>      的最优解</a:t>
            </a:r>
          </a:p>
          <a:p>
            <a:pPr marL="228600" lvl="1" indent="-228600">
              <a:spcBef>
                <a:spcPts val="500"/>
              </a:spcBef>
              <a:buClr>
                <a:srgbClr val="0000FF"/>
              </a:buClr>
              <a:buSzPct val="60000"/>
              <a:buFont typeface="Wingdings" panose="05000000000000000000" pitchFamily="2" charset="2"/>
              <a:buChar char="n"/>
            </a:pPr>
            <a:r>
              <a:rPr lang="zh-CN" altLang="en-US" sz="2400" dirty="0">
                <a:latin typeface="Times New Roman" pitchFamily="18" charset="0"/>
              </a:rPr>
              <a:t>但背包问题具有贪心选择性质，可以用贪心算法求得最优解；而</a:t>
            </a:r>
            <a:r>
              <a:rPr lang="en-US" altLang="zh-CN" sz="2400" dirty="0">
                <a:latin typeface="Times New Roman" pitchFamily="18" charset="0"/>
              </a:rPr>
              <a:t>0-1</a:t>
            </a:r>
            <a:r>
              <a:rPr lang="zh-CN" altLang="en-US" sz="2400" dirty="0">
                <a:latin typeface="Times New Roman" pitchFamily="18" charset="0"/>
              </a:rPr>
              <a:t>背包问题不具有此性质，无法用贪心算法获得全局最优解 </a:t>
            </a:r>
            <a:endParaRPr lang="en-US" altLang="zh-CN" dirty="0"/>
          </a:p>
        </p:txBody>
      </p:sp>
      <p:sp>
        <p:nvSpPr>
          <p:cNvPr id="4" name="日期占位符 3">
            <a:extLst>
              <a:ext uri="{FF2B5EF4-FFF2-40B4-BE49-F238E27FC236}">
                <a16:creationId xmlns:a16="http://schemas.microsoft.com/office/drawing/2014/main" id="{E5284502-9F47-4E14-9F34-D255DF566AA8}"/>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7E435318-692B-496E-A75F-2F29A7D2B3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7A439-F97D-41DD-8286-145050F4CDB1}"/>
              </a:ext>
            </a:extLst>
          </p:cNvPr>
          <p:cNvSpPr>
            <a:spLocks noGrp="1"/>
          </p:cNvSpPr>
          <p:nvPr>
            <p:ph type="sldNum" sz="quarter" idx="12"/>
          </p:nvPr>
        </p:nvSpPr>
        <p:spPr/>
        <p:txBody>
          <a:bodyPr/>
          <a:lstStyle/>
          <a:p>
            <a:fld id="{EEA58A3B-43CE-4AA0-90B5-EB47AFAFEB34}" type="slidenum">
              <a:rPr lang="zh-CN" altLang="en-US" smtClean="0"/>
              <a:pPr/>
              <a:t>34</a:t>
            </a:fld>
            <a:endParaRPr lang="zh-CN" altLang="en-US" dirty="0"/>
          </a:p>
        </p:txBody>
      </p:sp>
    </p:spTree>
    <p:extLst>
      <p:ext uri="{BB962C8B-B14F-4D97-AF65-F5344CB8AC3E}">
        <p14:creationId xmlns:p14="http://schemas.microsoft.com/office/powerpoint/2010/main" val="22470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6EFC3-B283-44D9-BD24-88DCE5744D09}"/>
              </a:ext>
            </a:extLst>
          </p:cNvPr>
          <p:cNvSpPr>
            <a:spLocks noGrp="1"/>
          </p:cNvSpPr>
          <p:nvPr>
            <p:ph type="title"/>
          </p:nvPr>
        </p:nvSpPr>
        <p:spPr/>
        <p:txBody>
          <a:bodyPr/>
          <a:lstStyle/>
          <a:p>
            <a:r>
              <a:rPr lang="zh-CN" altLang="en-US" dirty="0"/>
              <a:t>背包问题的贪心求解算法</a:t>
            </a:r>
          </a:p>
        </p:txBody>
      </p:sp>
      <p:sp>
        <p:nvSpPr>
          <p:cNvPr id="3" name="内容占位符 2">
            <a:extLst>
              <a:ext uri="{FF2B5EF4-FFF2-40B4-BE49-F238E27FC236}">
                <a16:creationId xmlns:a16="http://schemas.microsoft.com/office/drawing/2014/main" id="{479120BF-FF73-4A27-B3AB-18C65980A09B}"/>
              </a:ext>
            </a:extLst>
          </p:cNvPr>
          <p:cNvSpPr>
            <a:spLocks noGrp="1"/>
          </p:cNvSpPr>
          <p:nvPr>
            <p:ph idx="1"/>
          </p:nvPr>
        </p:nvSpPr>
        <p:spPr/>
        <p:txBody>
          <a:bodyPr>
            <a:normAutofit/>
          </a:bodyPr>
          <a:lstStyle/>
          <a:p>
            <a:r>
              <a:rPr lang="zh-CN" altLang="en-US" dirty="0"/>
              <a:t>步骤</a:t>
            </a:r>
            <a:endParaRPr lang="en-US" altLang="zh-CN" dirty="0"/>
          </a:p>
          <a:p>
            <a:pPr lvl="1"/>
            <a:r>
              <a:rPr lang="zh-CN" altLang="en-US" dirty="0">
                <a:solidFill>
                  <a:srgbClr val="000000"/>
                </a:solidFill>
              </a:rPr>
              <a:t>计算每种物品的</a:t>
            </a:r>
            <a:r>
              <a:rPr lang="zh-CN" altLang="en-US" dirty="0">
                <a:solidFill>
                  <a:srgbClr val="FF0000"/>
                </a:solidFill>
              </a:rPr>
              <a:t>单位重量价值</a:t>
            </a:r>
            <a:r>
              <a:rPr lang="en-US" altLang="zh-CN" dirty="0">
                <a:solidFill>
                  <a:srgbClr val="FF0000"/>
                </a:solidFill>
              </a:rPr>
              <a:t>v</a:t>
            </a:r>
            <a:r>
              <a:rPr lang="en-US" altLang="zh-CN" baseline="-25000" dirty="0">
                <a:solidFill>
                  <a:srgbClr val="FF0000"/>
                </a:solidFill>
              </a:rPr>
              <a:t>i</a:t>
            </a:r>
            <a:r>
              <a:rPr lang="en-US" altLang="zh-CN" dirty="0">
                <a:solidFill>
                  <a:srgbClr val="FF0000"/>
                </a:solidFill>
              </a:rPr>
              <a:t>/</a:t>
            </a:r>
            <a:r>
              <a:rPr lang="en-US" altLang="zh-CN" dirty="0" err="1">
                <a:solidFill>
                  <a:srgbClr val="FF0000"/>
                </a:solidFill>
              </a:rPr>
              <a:t>w</a:t>
            </a:r>
            <a:r>
              <a:rPr lang="en-US" altLang="zh-CN" baseline="-25000" dirty="0" err="1">
                <a:solidFill>
                  <a:srgbClr val="FF0000"/>
                </a:solidFill>
              </a:rPr>
              <a:t>i</a:t>
            </a:r>
            <a:r>
              <a:rPr lang="en-US" altLang="zh-CN" baseline="-25000" dirty="0">
                <a:solidFill>
                  <a:srgbClr val="000000"/>
                </a:solidFill>
              </a:rPr>
              <a:t> </a:t>
            </a:r>
            <a:r>
              <a:rPr lang="zh-CN" altLang="en-US" dirty="0">
                <a:solidFill>
                  <a:srgbClr val="000000"/>
                </a:solidFill>
              </a:rPr>
              <a:t>，作为贪心选择的依据指标</a:t>
            </a:r>
            <a:endParaRPr lang="en-US" altLang="zh-CN" dirty="0">
              <a:solidFill>
                <a:srgbClr val="000000"/>
              </a:solidFill>
            </a:endParaRPr>
          </a:p>
          <a:p>
            <a:pPr lvl="1"/>
            <a:r>
              <a:rPr lang="zh-CN" altLang="en-US" dirty="0">
                <a:solidFill>
                  <a:srgbClr val="000000"/>
                </a:solidFill>
              </a:rPr>
              <a:t>贪心选择策略</a:t>
            </a:r>
            <a:r>
              <a:rPr lang="en-US" altLang="zh-CN" dirty="0">
                <a:solidFill>
                  <a:srgbClr val="000000"/>
                </a:solidFill>
              </a:rPr>
              <a:t>:</a:t>
            </a:r>
          </a:p>
          <a:p>
            <a:pPr lvl="2"/>
            <a:r>
              <a:rPr lang="zh-CN" altLang="en-US" dirty="0">
                <a:solidFill>
                  <a:srgbClr val="000000"/>
                </a:solidFill>
              </a:rPr>
              <a:t>选择</a:t>
            </a:r>
            <a:r>
              <a:rPr lang="zh-CN" altLang="en-US" dirty="0">
                <a:solidFill>
                  <a:srgbClr val="FF0000"/>
                </a:solidFill>
              </a:rPr>
              <a:t>单位重量价值最高</a:t>
            </a:r>
            <a:r>
              <a:rPr lang="zh-CN" altLang="en-US" dirty="0">
                <a:solidFill>
                  <a:srgbClr val="000000"/>
                </a:solidFill>
              </a:rPr>
              <a:t>的物品，将该物品尽可能多地装入背包</a:t>
            </a:r>
            <a:endParaRPr lang="en-US" altLang="zh-CN" dirty="0">
              <a:solidFill>
                <a:srgbClr val="000000"/>
              </a:solidFill>
            </a:endParaRPr>
          </a:p>
          <a:p>
            <a:pPr lvl="1"/>
            <a:r>
              <a:rPr lang="zh-CN" altLang="en-US" dirty="0">
                <a:solidFill>
                  <a:srgbClr val="000000"/>
                </a:solidFill>
              </a:rPr>
              <a:t>若将所选择的物品全部装入背包后，背包内的物品总重量未超过背包容量</a:t>
            </a:r>
            <a:r>
              <a:rPr lang="en-US" altLang="zh-CN" dirty="0">
                <a:solidFill>
                  <a:srgbClr val="000000"/>
                </a:solidFill>
              </a:rPr>
              <a:t>C</a:t>
            </a:r>
            <a:r>
              <a:rPr lang="zh-CN" altLang="en-US" dirty="0">
                <a:solidFill>
                  <a:srgbClr val="000000"/>
                </a:solidFill>
              </a:rPr>
              <a:t>，则选择</a:t>
            </a:r>
            <a:r>
              <a:rPr lang="zh-CN" altLang="en-US" dirty="0">
                <a:solidFill>
                  <a:srgbClr val="FF0000"/>
                </a:solidFill>
              </a:rPr>
              <a:t>单位重量价值次高的物品</a:t>
            </a:r>
            <a:r>
              <a:rPr lang="zh-CN" altLang="en-US" dirty="0">
                <a:solidFill>
                  <a:srgbClr val="000000"/>
                </a:solidFill>
              </a:rPr>
              <a:t>，并尽可能多地装入背包</a:t>
            </a:r>
            <a:endParaRPr lang="en-US" altLang="zh-CN" dirty="0">
              <a:solidFill>
                <a:srgbClr val="000000"/>
              </a:solidFill>
            </a:endParaRPr>
          </a:p>
          <a:p>
            <a:pPr lvl="1"/>
            <a:r>
              <a:rPr lang="zh-CN" altLang="en-US" dirty="0">
                <a:solidFill>
                  <a:srgbClr val="000000"/>
                </a:solidFill>
              </a:rPr>
              <a:t>依此策略一直地进行下去，直到背包装满为止</a:t>
            </a:r>
          </a:p>
          <a:p>
            <a:pPr eaLnBrk="1" hangingPunct="1">
              <a:buFontTx/>
              <a:buNone/>
            </a:pPr>
            <a:r>
              <a:rPr lang="zh-CN" altLang="en-US" sz="2400" dirty="0">
                <a:solidFill>
                  <a:srgbClr val="000000"/>
                </a:solidFill>
              </a:rPr>
              <a:t> 		</a:t>
            </a:r>
            <a:endParaRPr lang="zh-CN" altLang="en-US" dirty="0"/>
          </a:p>
        </p:txBody>
      </p:sp>
      <p:sp>
        <p:nvSpPr>
          <p:cNvPr id="4" name="日期占位符 3">
            <a:extLst>
              <a:ext uri="{FF2B5EF4-FFF2-40B4-BE49-F238E27FC236}">
                <a16:creationId xmlns:a16="http://schemas.microsoft.com/office/drawing/2014/main" id="{FDC7C728-3E8B-4BF8-8AD0-FCA2BFB0056E}"/>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BDD45923-DD1A-4A83-A6DA-F47E4A536E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A950C6-B3BE-4252-B00B-1FECDF3A1DC7}"/>
              </a:ext>
            </a:extLst>
          </p:cNvPr>
          <p:cNvSpPr>
            <a:spLocks noGrp="1"/>
          </p:cNvSpPr>
          <p:nvPr>
            <p:ph type="sldNum" sz="quarter" idx="12"/>
          </p:nvPr>
        </p:nvSpPr>
        <p:spPr/>
        <p:txBody>
          <a:bodyPr/>
          <a:lstStyle/>
          <a:p>
            <a:fld id="{EEA58A3B-43CE-4AA0-90B5-EB47AFAFEB34}" type="slidenum">
              <a:rPr lang="zh-CN" altLang="en-US" smtClean="0"/>
              <a:pPr/>
              <a:t>35</a:t>
            </a:fld>
            <a:endParaRPr lang="zh-CN" altLang="en-US" dirty="0"/>
          </a:p>
        </p:txBody>
      </p:sp>
      <p:sp>
        <p:nvSpPr>
          <p:cNvPr id="7" name="矩形 6">
            <a:extLst>
              <a:ext uri="{FF2B5EF4-FFF2-40B4-BE49-F238E27FC236}">
                <a16:creationId xmlns:a16="http://schemas.microsoft.com/office/drawing/2014/main" id="{7C2DB1A7-9937-4E10-8229-3CBFC2FD5EB3}"/>
              </a:ext>
            </a:extLst>
          </p:cNvPr>
          <p:cNvSpPr/>
          <p:nvPr/>
        </p:nvSpPr>
        <p:spPr>
          <a:xfrm>
            <a:off x="1916584" y="5387490"/>
            <a:ext cx="5544666" cy="1200329"/>
          </a:xfrm>
          <a:prstGeom prst="rect">
            <a:avLst/>
          </a:prstGeom>
          <a:solidFill>
            <a:srgbClr val="FFFF00"/>
          </a:solidFill>
        </p:spPr>
        <p:txBody>
          <a:bodyPr wrap="square">
            <a:spAutoFit/>
          </a:bodyPr>
          <a:lstStyle/>
          <a:p>
            <a:pPr eaLnBrk="1" hangingPunct="1">
              <a:buFontTx/>
              <a:buNone/>
            </a:pPr>
            <a:r>
              <a:rPr lang="zh-CN" altLang="en-US" sz="2000" dirty="0">
                <a:solidFill>
                  <a:srgbClr val="000000"/>
                </a:solidFill>
                <a:latin typeface="Times New Roman" pitchFamily="18" charset="0"/>
              </a:rPr>
              <a:t> </a:t>
            </a:r>
            <a:r>
              <a:rPr lang="zh-CN" altLang="en-US" sz="2400" dirty="0">
                <a:solidFill>
                  <a:srgbClr val="000000"/>
                </a:solidFill>
                <a:ea typeface="微软雅黑 Light" panose="020B0502040204020203" pitchFamily="34" charset="-122"/>
              </a:rPr>
              <a:t>思考：</a:t>
            </a:r>
            <a:endParaRPr lang="en-US" altLang="zh-CN" sz="2400" dirty="0">
              <a:solidFill>
                <a:srgbClr val="000000"/>
              </a:solidFill>
              <a:ea typeface="微软雅黑 Light" panose="020B0502040204020203" pitchFamily="34" charset="-122"/>
            </a:endParaRPr>
          </a:p>
          <a:p>
            <a:pPr eaLnBrk="1" hangingPunct="1">
              <a:buFontTx/>
              <a:buNone/>
            </a:pPr>
            <a:r>
              <a:rPr lang="en-US" altLang="zh-CN" sz="2400" dirty="0">
                <a:solidFill>
                  <a:srgbClr val="000000"/>
                </a:solidFill>
                <a:ea typeface="微软雅黑 Light" panose="020B0502040204020203" pitchFamily="34" charset="-122"/>
              </a:rPr>
              <a:t>   </a:t>
            </a:r>
            <a:r>
              <a:rPr lang="zh-CN" altLang="en-US" sz="2400" dirty="0">
                <a:solidFill>
                  <a:srgbClr val="000000"/>
                </a:solidFill>
                <a:ea typeface="微软雅黑 Light" panose="020B0502040204020203" pitchFamily="34" charset="-122"/>
              </a:rPr>
              <a:t>其它贪心策略是否可行？</a:t>
            </a:r>
          </a:p>
          <a:p>
            <a:pPr eaLnBrk="1" hangingPunct="1">
              <a:buFontTx/>
              <a:buNone/>
            </a:pPr>
            <a:r>
              <a:rPr lang="zh-CN" altLang="en-US" sz="2400" dirty="0">
                <a:solidFill>
                  <a:srgbClr val="000000"/>
                </a:solidFill>
                <a:ea typeface="微软雅黑 Light" panose="020B0502040204020203" pitchFamily="34" charset="-122"/>
              </a:rPr>
              <a:t>  </a:t>
            </a:r>
            <a:r>
              <a:rPr lang="en-US" altLang="zh-CN" sz="2400" dirty="0">
                <a:solidFill>
                  <a:srgbClr val="000000"/>
                </a:solidFill>
                <a:ea typeface="微软雅黑 Light" panose="020B0502040204020203" pitchFamily="34" charset="-122"/>
              </a:rPr>
              <a:t>e.g. </a:t>
            </a:r>
            <a:r>
              <a:rPr lang="zh-CN" altLang="en-US" sz="2400" dirty="0">
                <a:solidFill>
                  <a:srgbClr val="000000"/>
                </a:solidFill>
                <a:ea typeface="微软雅黑 Light" panose="020B0502040204020203" pitchFamily="34" charset="-122"/>
              </a:rPr>
              <a:t>选择总重量最轻、选择总价值最大</a:t>
            </a:r>
            <a:endParaRPr lang="zh-CN" altLang="en-US" sz="2400" dirty="0">
              <a:ea typeface="微软雅黑 Light" panose="020B0502040204020203" pitchFamily="34" charset="-122"/>
            </a:endParaRPr>
          </a:p>
        </p:txBody>
      </p:sp>
    </p:spTree>
    <p:extLst>
      <p:ext uri="{BB962C8B-B14F-4D97-AF65-F5344CB8AC3E}">
        <p14:creationId xmlns:p14="http://schemas.microsoft.com/office/powerpoint/2010/main" val="314837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7E369B7-2730-4C93-8D09-CC83BAFDA7B7}"/>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28ECBBFC-F0F1-4E93-82B4-7C9A2E0BF07C}"/>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8640CCE-343A-4763-9469-72844D26C8F7}"/>
              </a:ext>
            </a:extLst>
          </p:cNvPr>
          <p:cNvSpPr>
            <a:spLocks noGrp="1"/>
          </p:cNvSpPr>
          <p:nvPr>
            <p:ph type="sldNum" sz="quarter" idx="12"/>
          </p:nvPr>
        </p:nvSpPr>
        <p:spPr/>
        <p:txBody>
          <a:bodyPr/>
          <a:lstStyle/>
          <a:p>
            <a:fld id="{EEA58A3B-43CE-4AA0-90B5-EB47AFAFEB34}" type="slidenum">
              <a:rPr lang="zh-CN" altLang="en-US" smtClean="0"/>
              <a:pPr/>
              <a:t>36</a:t>
            </a:fld>
            <a:endParaRPr lang="zh-CN" altLang="en-US" dirty="0"/>
          </a:p>
        </p:txBody>
      </p:sp>
      <p:sp>
        <p:nvSpPr>
          <p:cNvPr id="6" name="AutoShape 3">
            <a:extLst>
              <a:ext uri="{FF2B5EF4-FFF2-40B4-BE49-F238E27FC236}">
                <a16:creationId xmlns:a16="http://schemas.microsoft.com/office/drawing/2014/main" id="{C362F8C4-9B8F-4A5B-86D4-2AA2D5508A69}"/>
              </a:ext>
            </a:extLst>
          </p:cNvPr>
          <p:cNvSpPr txBox="1">
            <a:spLocks noChangeArrowheads="1"/>
          </p:cNvSpPr>
          <p:nvPr/>
        </p:nvSpPr>
        <p:spPr>
          <a:xfrm>
            <a:off x="1" y="549275"/>
            <a:ext cx="9144000" cy="6308725"/>
          </a:xfrm>
          <a:prstGeom prst="wedgeRoundRectCallout">
            <a:avLst>
              <a:gd name="adj1" fmla="val -37810"/>
              <a:gd name="adj2" fmla="val 53852"/>
              <a:gd name="adj3" fmla="val 16667"/>
            </a:avLst>
          </a:prstGeom>
        </p:spPr>
        <p:txBody>
          <a:bodyPr vert="horz" lIns="91440" tIns="45720" rIns="91440" bIns="45720" rtlCol="0">
            <a:normAutofit/>
          </a:bodyPr>
          <a:lstStyle>
            <a:lvl1pPr marL="228600" indent="-228600" algn="l" defTabSz="914400" rtl="0" eaLnBrk="1" latinLnBrk="0" hangingPunct="1">
              <a:lnSpc>
                <a:spcPct val="110000"/>
              </a:lnSpc>
              <a:spcBef>
                <a:spcPts val="600"/>
              </a:spcBef>
              <a:buClr>
                <a:srgbClr val="0000FF"/>
              </a:buClr>
              <a:buSzPct val="60000"/>
              <a:buFont typeface="Wingdings" panose="05000000000000000000" pitchFamily="2" charset="2"/>
              <a:buChar char="n"/>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536575" indent="-268288"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kumimoji="1" lang="en-US" altLang="zh-CN" sz="2000" dirty="0">
                <a:solidFill>
                  <a:srgbClr val="000000"/>
                </a:solidFill>
                <a:latin typeface="+mn-lt"/>
              </a:rPr>
              <a:t>void </a:t>
            </a:r>
            <a:r>
              <a:rPr kumimoji="1" lang="en-US" altLang="zh-CN" sz="2000" b="1" dirty="0">
                <a:solidFill>
                  <a:srgbClr val="000000"/>
                </a:solidFill>
                <a:latin typeface="+mn-lt"/>
              </a:rPr>
              <a:t>Knapsack</a:t>
            </a:r>
            <a:r>
              <a:rPr kumimoji="1" lang="en-US" altLang="zh-CN" sz="2000" dirty="0">
                <a:solidFill>
                  <a:srgbClr val="000000"/>
                </a:solidFill>
                <a:latin typeface="+mn-lt"/>
              </a:rPr>
              <a:t>(int n, float M, float v[], float w[], float x[], N[])</a:t>
            </a:r>
          </a:p>
          <a:p>
            <a:pPr>
              <a:lnSpc>
                <a:spcPct val="80000"/>
              </a:lnSpc>
              <a:buFontTx/>
              <a:buNone/>
            </a:pP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a:t>
            </a:r>
            <a:r>
              <a:rPr kumimoji="1" lang="en-US" altLang="zh-CN" sz="2000" dirty="0">
                <a:solidFill>
                  <a:srgbClr val="FF0000"/>
                </a:solidFill>
                <a:latin typeface="+mn-lt"/>
              </a:rPr>
              <a:t>Sort(n, v, w);      </a:t>
            </a:r>
            <a:r>
              <a:rPr kumimoji="1" lang="en-US" altLang="zh-CN" sz="2000" dirty="0">
                <a:latin typeface="+mn-lt"/>
              </a:rPr>
              <a:t>//</a:t>
            </a:r>
            <a:r>
              <a:rPr kumimoji="1" lang="zh-CN" altLang="en-US" sz="2000" dirty="0">
                <a:latin typeface="+mn-lt"/>
              </a:rPr>
              <a:t>对</a:t>
            </a:r>
            <a:r>
              <a:rPr kumimoji="1" lang="en-US" altLang="zh-CN" sz="2000" dirty="0">
                <a:latin typeface="+mn-lt"/>
              </a:rPr>
              <a:t>n</a:t>
            </a:r>
            <a:r>
              <a:rPr kumimoji="1" lang="zh-CN" altLang="en-US" sz="2000" dirty="0">
                <a:latin typeface="+mn-lt"/>
              </a:rPr>
              <a:t>个物品，计算其单位重量价值</a:t>
            </a:r>
            <a:r>
              <a:rPr kumimoji="1" lang="en-US" altLang="zh-CN" sz="2000" dirty="0">
                <a:latin typeface="+mn-lt"/>
              </a:rPr>
              <a:t> v[</a:t>
            </a:r>
            <a:r>
              <a:rPr kumimoji="1" lang="en-US" altLang="zh-CN" sz="2000" dirty="0" err="1">
                <a:latin typeface="+mn-lt"/>
              </a:rPr>
              <a:t>i</a:t>
            </a:r>
            <a:r>
              <a:rPr kumimoji="1" lang="en-US" altLang="zh-CN" sz="2000" dirty="0">
                <a:latin typeface="+mn-lt"/>
              </a:rPr>
              <a:t>]/w[</a:t>
            </a:r>
            <a:r>
              <a:rPr kumimoji="1" lang="en-US" altLang="zh-CN" sz="2000" dirty="0" err="1">
                <a:latin typeface="+mn-lt"/>
              </a:rPr>
              <a:t>i</a:t>
            </a:r>
            <a:r>
              <a:rPr kumimoji="1" lang="en-US" altLang="zh-CN" sz="2000" dirty="0">
                <a:latin typeface="+mn-lt"/>
              </a:rPr>
              <a:t>]</a:t>
            </a:r>
            <a:r>
              <a:rPr kumimoji="1" lang="zh-CN" altLang="en-US" sz="2000" dirty="0">
                <a:latin typeface="+mn-lt"/>
              </a:rPr>
              <a:t>；</a:t>
            </a:r>
          </a:p>
          <a:p>
            <a:pPr>
              <a:lnSpc>
                <a:spcPct val="80000"/>
              </a:lnSpc>
              <a:buFontTx/>
              <a:buNone/>
            </a:pPr>
            <a:r>
              <a:rPr kumimoji="1" lang="en-US" altLang="zh-CN" sz="2000" dirty="0">
                <a:latin typeface="+mn-lt"/>
              </a:rPr>
              <a:t>                               </a:t>
            </a:r>
            <a:r>
              <a:rPr kumimoji="1" lang="en-US" altLang="zh-CN" sz="2000" i="1" dirty="0">
                <a:latin typeface="+mn-lt"/>
              </a:rPr>
              <a:t>n</a:t>
            </a:r>
            <a:r>
              <a:rPr kumimoji="1" lang="zh-CN" altLang="en-US" sz="2000" dirty="0">
                <a:latin typeface="+mn-lt"/>
              </a:rPr>
              <a:t>个物品，按照</a:t>
            </a:r>
            <a:r>
              <a:rPr kumimoji="1" lang="en-US" altLang="zh-CN" sz="2000" dirty="0">
                <a:latin typeface="+mn-lt"/>
              </a:rPr>
              <a:t>v[</a:t>
            </a:r>
            <a:r>
              <a:rPr kumimoji="1" lang="en-US" altLang="zh-CN" sz="2000" dirty="0" err="1">
                <a:latin typeface="+mn-lt"/>
              </a:rPr>
              <a:t>i</a:t>
            </a:r>
            <a:r>
              <a:rPr kumimoji="1" lang="en-US" altLang="zh-CN" sz="2000" dirty="0">
                <a:latin typeface="+mn-lt"/>
              </a:rPr>
              <a:t>]/w[</a:t>
            </a:r>
            <a:r>
              <a:rPr kumimoji="1" lang="en-US" altLang="zh-CN" sz="2000" dirty="0" err="1">
                <a:latin typeface="+mn-lt"/>
              </a:rPr>
              <a:t>i</a:t>
            </a:r>
            <a:r>
              <a:rPr kumimoji="1" lang="en-US" altLang="zh-CN" sz="2000" dirty="0">
                <a:latin typeface="+mn-lt"/>
              </a:rPr>
              <a:t>]</a:t>
            </a:r>
            <a:r>
              <a:rPr kumimoji="1" lang="zh-CN" altLang="en-US" sz="2000" dirty="0">
                <a:latin typeface="+mn-lt"/>
              </a:rPr>
              <a:t>从大到小重新</a:t>
            </a:r>
            <a:r>
              <a:rPr kumimoji="1" lang="zh-CN" altLang="en-US" sz="2000" dirty="0">
                <a:solidFill>
                  <a:srgbClr val="FF0000"/>
                </a:solidFill>
                <a:latin typeface="+mn-lt"/>
              </a:rPr>
              <a:t>排序编号！！</a:t>
            </a:r>
            <a:endParaRPr kumimoji="1" lang="en-US" altLang="zh-CN" sz="2000" dirty="0">
              <a:solidFill>
                <a:srgbClr val="FF0000"/>
              </a:solidFill>
              <a:latin typeface="+mn-lt"/>
            </a:endParaRPr>
          </a:p>
          <a:p>
            <a:pPr>
              <a:lnSpc>
                <a:spcPct val="80000"/>
              </a:lnSpc>
              <a:buFontTx/>
              <a:buNone/>
            </a:pPr>
            <a:r>
              <a:rPr kumimoji="1" lang="en-US" altLang="zh-CN" sz="2000" dirty="0">
                <a:solidFill>
                  <a:srgbClr val="000000"/>
                </a:solidFill>
                <a:latin typeface="+mn-lt"/>
              </a:rPr>
              <a:t>       int </a:t>
            </a:r>
            <a:r>
              <a:rPr kumimoji="1" lang="en-US" altLang="zh-CN" sz="2000" dirty="0" err="1">
                <a:solidFill>
                  <a:srgbClr val="000000"/>
                </a:solidFill>
                <a:latin typeface="+mn-lt"/>
              </a:rPr>
              <a:t>i</a:t>
            </a:r>
            <a:r>
              <a:rPr kumimoji="1" lang="en-US" altLang="zh-CN" sz="2000" dirty="0">
                <a:solidFill>
                  <a:srgbClr val="000000"/>
                </a:solidFill>
                <a:latin typeface="+mn-lt"/>
              </a:rPr>
              <a:t>;</a:t>
            </a:r>
          </a:p>
          <a:p>
            <a:pPr>
              <a:lnSpc>
                <a:spcPct val="80000"/>
              </a:lnSpc>
              <a:buFontTx/>
              <a:buNone/>
            </a:pPr>
            <a:r>
              <a:rPr kumimoji="1" lang="en-US" altLang="zh-CN" sz="2000" dirty="0">
                <a:solidFill>
                  <a:srgbClr val="000000"/>
                </a:solidFill>
                <a:latin typeface="+mn-lt"/>
              </a:rPr>
              <a:t>       for (</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dirty="0" err="1">
                <a:solidFill>
                  <a:srgbClr val="000000"/>
                </a:solidFill>
                <a:latin typeface="+mn-lt"/>
              </a:rPr>
              <a:t>n;i</a:t>
            </a: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]=0;        //</a:t>
            </a:r>
            <a:r>
              <a:rPr kumimoji="1" lang="zh-CN" altLang="en-US" sz="2000" dirty="0">
                <a:solidFill>
                  <a:srgbClr val="000000"/>
                </a:solidFill>
                <a:latin typeface="+mn-lt"/>
              </a:rPr>
              <a:t>解向量赋初值</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float </a:t>
            </a:r>
            <a:r>
              <a:rPr kumimoji="1" lang="en-US" altLang="zh-CN" sz="2000" i="1" dirty="0">
                <a:solidFill>
                  <a:srgbClr val="000000"/>
                </a:solidFill>
                <a:latin typeface="+mn-lt"/>
              </a:rPr>
              <a:t>C</a:t>
            </a:r>
            <a:r>
              <a:rPr kumimoji="1" lang="en-US" altLang="zh-CN" sz="2000" dirty="0">
                <a:solidFill>
                  <a:srgbClr val="000000"/>
                </a:solidFill>
                <a:latin typeface="+mn-lt"/>
              </a:rPr>
              <a:t>=M;                  //</a:t>
            </a:r>
            <a:r>
              <a:rPr kumimoji="1" lang="zh-CN" altLang="en-US" sz="2000" dirty="0">
                <a:solidFill>
                  <a:srgbClr val="000000"/>
                </a:solidFill>
                <a:latin typeface="+mn-lt"/>
              </a:rPr>
              <a:t>当前可用背包容量</a:t>
            </a:r>
            <a:r>
              <a:rPr kumimoji="1" lang="en-US" altLang="zh-CN" sz="2000" i="1" dirty="0">
                <a:solidFill>
                  <a:srgbClr val="000000"/>
                </a:solidFill>
                <a:latin typeface="+mn-lt"/>
              </a:rPr>
              <a:t>C</a:t>
            </a:r>
            <a:r>
              <a:rPr kumimoji="1" lang="en-US" altLang="zh-CN" sz="2000" dirty="0">
                <a:solidFill>
                  <a:srgbClr val="000000"/>
                </a:solidFill>
                <a:latin typeface="+mn-lt"/>
              </a:rPr>
              <a:t> </a:t>
            </a:r>
            <a:r>
              <a:rPr kumimoji="1" lang="en-US" altLang="zh-CN" dirty="0">
                <a:latin typeface="+mn-lt"/>
              </a:rPr>
              <a:t>←</a:t>
            </a:r>
            <a:r>
              <a:rPr kumimoji="1" lang="zh-CN" altLang="en-US" sz="2000" dirty="0">
                <a:solidFill>
                  <a:srgbClr val="000000"/>
                </a:solidFill>
                <a:latin typeface="+mn-lt"/>
              </a:rPr>
              <a:t>初始背包容量</a:t>
            </a:r>
            <a:r>
              <a:rPr kumimoji="1" lang="en-US" altLang="zh-CN" sz="2000" dirty="0">
                <a:solidFill>
                  <a:srgbClr val="000000"/>
                </a:solidFill>
                <a:latin typeface="+mn-lt"/>
              </a:rPr>
              <a:t>M</a:t>
            </a:r>
          </a:p>
          <a:p>
            <a:pPr>
              <a:lnSpc>
                <a:spcPct val="80000"/>
              </a:lnSpc>
              <a:buFontTx/>
              <a:buNone/>
            </a:pPr>
            <a:r>
              <a:rPr kumimoji="1" lang="en-US" altLang="zh-CN" sz="2000" dirty="0">
                <a:solidFill>
                  <a:srgbClr val="000000"/>
                </a:solidFill>
                <a:latin typeface="+mn-lt"/>
              </a:rPr>
              <a:t>       for (</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dirty="0" err="1">
                <a:solidFill>
                  <a:srgbClr val="000000"/>
                </a:solidFill>
                <a:latin typeface="+mn-lt"/>
              </a:rPr>
              <a:t>n;i</a:t>
            </a:r>
            <a:r>
              <a:rPr kumimoji="1" lang="en-US" altLang="zh-CN" sz="2000" dirty="0">
                <a:solidFill>
                  <a:srgbClr val="000000"/>
                </a:solidFill>
                <a:latin typeface="+mn-lt"/>
              </a:rPr>
              <a:t>++) {   //</a:t>
            </a:r>
            <a:r>
              <a:rPr kumimoji="1" lang="zh-CN" altLang="en-US" sz="2000" dirty="0">
                <a:solidFill>
                  <a:srgbClr val="000000"/>
                </a:solidFill>
                <a:latin typeface="+mn-lt"/>
              </a:rPr>
              <a:t>从单位价值最大的物品开始，依次考虑物品</a:t>
            </a:r>
            <a:r>
              <a:rPr kumimoji="1" lang="en-US" altLang="zh-CN" sz="2000" dirty="0" err="1">
                <a:solidFill>
                  <a:srgbClr val="000000"/>
                </a:solidFill>
                <a:latin typeface="+mn-lt"/>
              </a:rPr>
              <a:t>i</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if (w[</a:t>
            </a:r>
            <a:r>
              <a:rPr kumimoji="1" lang="en-US" altLang="zh-CN" sz="2000" dirty="0" err="1">
                <a:solidFill>
                  <a:srgbClr val="000000"/>
                </a:solidFill>
                <a:latin typeface="+mn-lt"/>
              </a:rPr>
              <a:t>i</a:t>
            </a:r>
            <a:r>
              <a:rPr kumimoji="1" lang="en-US" altLang="zh-CN" sz="2000" dirty="0">
                <a:solidFill>
                  <a:srgbClr val="000000"/>
                </a:solidFill>
                <a:latin typeface="+mn-lt"/>
              </a:rPr>
              <a:t>]&gt;</a:t>
            </a:r>
            <a:r>
              <a:rPr kumimoji="1" lang="en-US" altLang="zh-CN" sz="2000" i="1" dirty="0">
                <a:solidFill>
                  <a:srgbClr val="000000"/>
                </a:solidFill>
                <a:latin typeface="+mn-lt"/>
              </a:rPr>
              <a:t>C</a:t>
            </a:r>
            <a:r>
              <a:rPr kumimoji="1" lang="en-US" altLang="zh-CN" sz="2000" dirty="0">
                <a:solidFill>
                  <a:srgbClr val="000000"/>
                </a:solidFill>
                <a:latin typeface="+mn-lt"/>
              </a:rPr>
              <a:t>) break;    //  </a:t>
            </a:r>
            <a:r>
              <a:rPr kumimoji="1" lang="zh-CN" altLang="en-US" sz="2000" dirty="0">
                <a:solidFill>
                  <a:srgbClr val="000000"/>
                </a:solidFill>
                <a:latin typeface="+mn-lt"/>
              </a:rPr>
              <a:t>物品</a:t>
            </a:r>
            <a:r>
              <a:rPr kumimoji="1" lang="en-US" altLang="zh-CN" sz="2000" dirty="0" err="1">
                <a:solidFill>
                  <a:srgbClr val="000000"/>
                </a:solidFill>
                <a:latin typeface="+mn-lt"/>
              </a:rPr>
              <a:t>i</a:t>
            </a:r>
            <a:r>
              <a:rPr kumimoji="1" lang="zh-CN" altLang="en-US" sz="2000" dirty="0">
                <a:solidFill>
                  <a:srgbClr val="000000"/>
                </a:solidFill>
                <a:latin typeface="+mn-lt"/>
              </a:rPr>
              <a:t>的重量超出当前可用背包容量，</a:t>
            </a:r>
            <a:r>
              <a:rPr kumimoji="1" lang="zh-CN" altLang="en-US" sz="2000" b="1" dirty="0">
                <a:solidFill>
                  <a:srgbClr val="FF0000"/>
                </a:solidFill>
                <a:latin typeface="+mn-lt"/>
              </a:rPr>
              <a:t>结束循环，</a:t>
            </a:r>
            <a:endParaRPr kumimoji="1" lang="en-US" altLang="zh-CN" sz="2000" b="1" dirty="0">
              <a:solidFill>
                <a:srgbClr val="FF0000"/>
              </a:solidFill>
              <a:latin typeface="+mn-lt"/>
            </a:endParaRPr>
          </a:p>
          <a:p>
            <a:pPr>
              <a:lnSpc>
                <a:spcPct val="80000"/>
              </a:lnSpc>
              <a:buFontTx/>
              <a:buNone/>
            </a:pPr>
            <a:r>
              <a:rPr kumimoji="1" lang="en-US" altLang="zh-CN" sz="2000" b="1" dirty="0">
                <a:solidFill>
                  <a:srgbClr val="FF0000"/>
                </a:solidFill>
                <a:latin typeface="+mn-lt"/>
              </a:rPr>
              <a:t>                                               </a:t>
            </a:r>
            <a:r>
              <a:rPr kumimoji="1" lang="zh-CN" altLang="en-US" sz="2000" b="1" dirty="0">
                <a:solidFill>
                  <a:srgbClr val="FF0000"/>
                </a:solidFill>
                <a:latin typeface="+mn-lt"/>
              </a:rPr>
              <a:t>放入物品</a:t>
            </a:r>
            <a:r>
              <a:rPr kumimoji="1" lang="en-US" altLang="zh-CN" sz="2000" b="1" dirty="0" err="1">
                <a:solidFill>
                  <a:srgbClr val="FF0000"/>
                </a:solidFill>
                <a:latin typeface="+mn-lt"/>
              </a:rPr>
              <a:t>i</a:t>
            </a:r>
            <a:r>
              <a:rPr kumimoji="1" lang="zh-CN" altLang="en-US" sz="2000" b="1" dirty="0">
                <a:solidFill>
                  <a:srgbClr val="FF0000"/>
                </a:solidFill>
                <a:latin typeface="+mn-lt"/>
              </a:rPr>
              <a:t>的一部分</a:t>
            </a: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zh-CN" altLang="en-US" sz="2000" dirty="0">
                <a:solidFill>
                  <a:srgbClr val="000000"/>
                </a:solidFill>
                <a:latin typeface="+mn-lt"/>
              </a:rPr>
              <a:t>物品</a:t>
            </a:r>
            <a:r>
              <a:rPr kumimoji="1" lang="en-US" altLang="zh-CN" sz="2000" dirty="0" err="1">
                <a:solidFill>
                  <a:srgbClr val="000000"/>
                </a:solidFill>
                <a:latin typeface="+mn-lt"/>
              </a:rPr>
              <a:t>i</a:t>
            </a:r>
            <a:r>
              <a:rPr kumimoji="1" lang="zh-CN" altLang="en-US" sz="2000" dirty="0">
                <a:solidFill>
                  <a:srgbClr val="000000"/>
                </a:solidFill>
                <a:latin typeface="+mn-lt"/>
              </a:rPr>
              <a:t>的重量没有超出当前可用背包容量，将</a:t>
            </a:r>
            <a:r>
              <a:rPr kumimoji="1" lang="en-US" altLang="zh-CN" sz="2000" dirty="0" err="1">
                <a:solidFill>
                  <a:srgbClr val="000000"/>
                </a:solidFill>
                <a:latin typeface="+mn-lt"/>
              </a:rPr>
              <a:t>i</a:t>
            </a:r>
            <a:r>
              <a:rPr kumimoji="1" lang="zh-CN" altLang="en-US" sz="2000" dirty="0">
                <a:solidFill>
                  <a:srgbClr val="000000"/>
                </a:solidFill>
                <a:latin typeface="+mn-lt"/>
              </a:rPr>
              <a:t>全部装入</a:t>
            </a:r>
          </a:p>
          <a:p>
            <a:pPr>
              <a:lnSpc>
                <a:spcPct val="80000"/>
              </a:lnSpc>
              <a:buFontTx/>
              <a:buNone/>
            </a:pPr>
            <a:r>
              <a:rPr kumimoji="1" lang="en-US" altLang="zh-CN" sz="2000" dirty="0">
                <a:solidFill>
                  <a:srgbClr val="000000"/>
                </a:solidFill>
                <a:latin typeface="+mn-lt"/>
              </a:rPr>
              <a:t>          c-=w[</a:t>
            </a:r>
            <a:r>
              <a:rPr kumimoji="1" lang="en-US" altLang="zh-CN" sz="2000" dirty="0" err="1">
                <a:solidFill>
                  <a:srgbClr val="000000"/>
                </a:solidFill>
                <a:latin typeface="+mn-lt"/>
              </a:rPr>
              <a:t>i</a:t>
            </a:r>
            <a:r>
              <a:rPr kumimoji="1" lang="en-US" altLang="zh-CN" sz="2000" dirty="0">
                <a:solidFill>
                  <a:srgbClr val="000000"/>
                </a:solidFill>
                <a:latin typeface="+mn-lt"/>
              </a:rPr>
              <a:t>];            // </a:t>
            </a:r>
            <a:r>
              <a:rPr kumimoji="1" lang="zh-CN" altLang="en-US" sz="2000" dirty="0">
                <a:solidFill>
                  <a:srgbClr val="000000"/>
                </a:solidFill>
                <a:latin typeface="+mn-lt"/>
              </a:rPr>
              <a:t>调整当前可用背包容量，减少</a:t>
            </a:r>
          </a:p>
          <a:p>
            <a:pPr>
              <a:lnSpc>
                <a:spcPct val="80000"/>
              </a:lnSpc>
              <a:buFontTx/>
              <a:buNone/>
            </a:pPr>
            <a:r>
              <a:rPr kumimoji="1" lang="en-US" altLang="zh-CN" sz="2000" dirty="0">
                <a:solidFill>
                  <a:srgbClr val="000000"/>
                </a:solidFill>
                <a:latin typeface="+mn-lt"/>
              </a:rPr>
              <a:t>          }                        //</a:t>
            </a:r>
            <a:r>
              <a:rPr kumimoji="1" lang="zh-CN" altLang="en-US" sz="2000" dirty="0">
                <a:solidFill>
                  <a:srgbClr val="000000"/>
                </a:solidFill>
                <a:latin typeface="+mn-lt"/>
              </a:rPr>
              <a:t>通过</a:t>
            </a:r>
            <a:r>
              <a:rPr kumimoji="1" lang="en-US" altLang="zh-CN" sz="2000" dirty="0">
                <a:solidFill>
                  <a:srgbClr val="000000"/>
                </a:solidFill>
                <a:latin typeface="+mn-lt"/>
              </a:rPr>
              <a:t>for</a:t>
            </a:r>
            <a:r>
              <a:rPr kumimoji="1" lang="zh-CN" altLang="en-US" sz="2000" dirty="0">
                <a:solidFill>
                  <a:srgbClr val="000000"/>
                </a:solidFill>
                <a:latin typeface="+mn-lt"/>
              </a:rPr>
              <a:t>循环中各步骤装入的物品都是整体装入</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if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i="1" dirty="0">
                <a:solidFill>
                  <a:srgbClr val="000000"/>
                </a:solidFill>
                <a:latin typeface="+mn-lt"/>
              </a:rPr>
              <a:t>n</a:t>
            </a:r>
            <a:r>
              <a:rPr kumimoji="1" lang="en-US" altLang="zh-CN" sz="2000" dirty="0">
                <a:solidFill>
                  <a:srgbClr val="000000"/>
                </a:solidFill>
                <a:latin typeface="+mn-lt"/>
              </a:rPr>
              <a:t>) and </a:t>
            </a:r>
            <a:r>
              <a:rPr kumimoji="1" lang="en-US" altLang="zh-CN" sz="2000" b="1" u="sng" dirty="0">
                <a:solidFill>
                  <a:srgbClr val="FF0000"/>
                </a:solidFill>
                <a:latin typeface="+mn-lt"/>
              </a:rPr>
              <a:t>(C &gt;0)</a:t>
            </a: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]=c/w[</a:t>
            </a:r>
            <a:r>
              <a:rPr kumimoji="1" lang="en-US" altLang="zh-CN" sz="2000" dirty="0" err="1">
                <a:solidFill>
                  <a:srgbClr val="000000"/>
                </a:solidFill>
                <a:latin typeface="+mn-lt"/>
              </a:rPr>
              <a:t>i</a:t>
            </a:r>
            <a:r>
              <a:rPr kumimoji="1" lang="en-US" altLang="zh-CN" sz="2000" dirty="0">
                <a:solidFill>
                  <a:srgbClr val="000000"/>
                </a:solidFill>
                <a:latin typeface="+mn-lt"/>
              </a:rPr>
              <a:t>];  /*</a:t>
            </a:r>
            <a:r>
              <a:rPr kumimoji="1" lang="zh-CN" altLang="en-US" sz="2000" dirty="0">
                <a:solidFill>
                  <a:srgbClr val="000000"/>
                </a:solidFill>
                <a:latin typeface="+mn-lt"/>
              </a:rPr>
              <a:t>如果还有物品没有考虑且背包还有剩余</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a:t>
            </a:r>
            <a:r>
              <a:rPr kumimoji="1" lang="zh-CN" altLang="en-US" sz="2000" dirty="0">
                <a:solidFill>
                  <a:srgbClr val="000000"/>
                </a:solidFill>
                <a:latin typeface="+mn-lt"/>
              </a:rPr>
              <a:t>容量</a:t>
            </a:r>
            <a:r>
              <a:rPr kumimoji="1" lang="en-US" altLang="zh-CN" sz="2000" dirty="0">
                <a:solidFill>
                  <a:srgbClr val="000000"/>
                </a:solidFill>
                <a:latin typeface="+mn-lt"/>
              </a:rPr>
              <a:t>(C&gt;0)</a:t>
            </a:r>
            <a:r>
              <a:rPr kumimoji="1" lang="zh-CN" altLang="en-US" sz="2000" dirty="0">
                <a:solidFill>
                  <a:srgbClr val="000000"/>
                </a:solidFill>
                <a:latin typeface="+mn-lt"/>
              </a:rPr>
              <a:t>，将剩余容量分配给物品</a:t>
            </a:r>
            <a:r>
              <a:rPr kumimoji="1" lang="en-US" altLang="zh-CN" sz="2000" dirty="0" err="1">
                <a:solidFill>
                  <a:srgbClr val="000000"/>
                </a:solidFill>
                <a:latin typeface="+mn-lt"/>
              </a:rPr>
              <a:t>i</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a:t>
            </a:r>
          </a:p>
        </p:txBody>
      </p:sp>
      <p:sp>
        <p:nvSpPr>
          <p:cNvPr id="7" name="AutoShape 9">
            <a:extLst>
              <a:ext uri="{FF2B5EF4-FFF2-40B4-BE49-F238E27FC236}">
                <a16:creationId xmlns:a16="http://schemas.microsoft.com/office/drawing/2014/main" id="{E289D604-95CF-439E-8F77-A4B1057FE798}"/>
              </a:ext>
            </a:extLst>
          </p:cNvPr>
          <p:cNvSpPr>
            <a:spLocks noChangeArrowheads="1"/>
          </p:cNvSpPr>
          <p:nvPr/>
        </p:nvSpPr>
        <p:spPr bwMode="auto">
          <a:xfrm>
            <a:off x="828675" y="188913"/>
            <a:ext cx="1296988" cy="387350"/>
          </a:xfrm>
          <a:prstGeom prst="wedgeRectCallout">
            <a:avLst>
              <a:gd name="adj1" fmla="val 77907"/>
              <a:gd name="adj2" fmla="val 12090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物品总数</a:t>
            </a:r>
            <a:endParaRPr lang="en-US" altLang="zh-CN">
              <a:ea typeface="微软雅黑 Light" panose="020B0502040204020203" pitchFamily="34" charset="-122"/>
            </a:endParaRPr>
          </a:p>
        </p:txBody>
      </p:sp>
      <p:sp>
        <p:nvSpPr>
          <p:cNvPr id="8" name="AutoShape 10">
            <a:extLst>
              <a:ext uri="{FF2B5EF4-FFF2-40B4-BE49-F238E27FC236}">
                <a16:creationId xmlns:a16="http://schemas.microsoft.com/office/drawing/2014/main" id="{7FC2FB42-027F-492B-AC97-DBB938C61219}"/>
              </a:ext>
            </a:extLst>
          </p:cNvPr>
          <p:cNvSpPr>
            <a:spLocks noChangeArrowheads="1"/>
          </p:cNvSpPr>
          <p:nvPr/>
        </p:nvSpPr>
        <p:spPr bwMode="auto">
          <a:xfrm>
            <a:off x="3708400" y="188913"/>
            <a:ext cx="1296988" cy="387350"/>
          </a:xfrm>
          <a:prstGeom prst="wedgeRectCallout">
            <a:avLst>
              <a:gd name="adj1" fmla="val -14625"/>
              <a:gd name="adj2" fmla="val 11434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物品价值</a:t>
            </a:r>
          </a:p>
        </p:txBody>
      </p:sp>
      <p:sp>
        <p:nvSpPr>
          <p:cNvPr id="9" name="AutoShape 11">
            <a:extLst>
              <a:ext uri="{FF2B5EF4-FFF2-40B4-BE49-F238E27FC236}">
                <a16:creationId xmlns:a16="http://schemas.microsoft.com/office/drawing/2014/main" id="{3AFA32C0-BD2F-4C52-8C7C-A1E1EEB089C6}"/>
              </a:ext>
            </a:extLst>
          </p:cNvPr>
          <p:cNvSpPr>
            <a:spLocks noChangeArrowheads="1"/>
          </p:cNvSpPr>
          <p:nvPr/>
        </p:nvSpPr>
        <p:spPr bwMode="auto">
          <a:xfrm>
            <a:off x="5076825" y="188913"/>
            <a:ext cx="1296988" cy="387350"/>
          </a:xfrm>
          <a:prstGeom prst="wedgeRectCallout">
            <a:avLst>
              <a:gd name="adj1" fmla="val -49755"/>
              <a:gd name="adj2" fmla="val 108606"/>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物品重量</a:t>
            </a:r>
          </a:p>
        </p:txBody>
      </p:sp>
      <p:sp>
        <p:nvSpPr>
          <p:cNvPr id="10" name="AutoShape 12">
            <a:extLst>
              <a:ext uri="{FF2B5EF4-FFF2-40B4-BE49-F238E27FC236}">
                <a16:creationId xmlns:a16="http://schemas.microsoft.com/office/drawing/2014/main" id="{36AEC59C-FD7E-4605-AB95-D82A3AA77DC6}"/>
              </a:ext>
            </a:extLst>
          </p:cNvPr>
          <p:cNvSpPr>
            <a:spLocks noChangeArrowheads="1"/>
          </p:cNvSpPr>
          <p:nvPr/>
        </p:nvSpPr>
        <p:spPr bwMode="auto">
          <a:xfrm>
            <a:off x="6948488" y="260350"/>
            <a:ext cx="1296987" cy="387350"/>
          </a:xfrm>
          <a:prstGeom prst="wedgeRectCallout">
            <a:avLst>
              <a:gd name="adj1" fmla="val -111079"/>
              <a:gd name="adj2" fmla="val 9590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解向量</a:t>
            </a:r>
          </a:p>
        </p:txBody>
      </p:sp>
      <p:sp>
        <p:nvSpPr>
          <p:cNvPr id="11" name="AutoShape 13">
            <a:extLst>
              <a:ext uri="{FF2B5EF4-FFF2-40B4-BE49-F238E27FC236}">
                <a16:creationId xmlns:a16="http://schemas.microsoft.com/office/drawing/2014/main" id="{3A5A22A5-EEC7-46AF-887A-96AF673F9959}"/>
              </a:ext>
            </a:extLst>
          </p:cNvPr>
          <p:cNvSpPr>
            <a:spLocks noChangeArrowheads="1"/>
          </p:cNvSpPr>
          <p:nvPr/>
        </p:nvSpPr>
        <p:spPr bwMode="auto">
          <a:xfrm>
            <a:off x="2339975" y="188913"/>
            <a:ext cx="1152525" cy="387350"/>
          </a:xfrm>
          <a:prstGeom prst="wedgeRectCallout">
            <a:avLst>
              <a:gd name="adj1" fmla="val 32921"/>
              <a:gd name="adj2" fmla="val 107375"/>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背包容量</a:t>
            </a:r>
            <a:endParaRPr lang="en-US" altLang="zh-CN">
              <a:ea typeface="微软雅黑 Light" panose="020B0502040204020203" pitchFamily="34" charset="-122"/>
            </a:endParaRPr>
          </a:p>
        </p:txBody>
      </p:sp>
      <p:sp>
        <p:nvSpPr>
          <p:cNvPr id="12" name="AutoShape 14">
            <a:extLst>
              <a:ext uri="{FF2B5EF4-FFF2-40B4-BE49-F238E27FC236}">
                <a16:creationId xmlns:a16="http://schemas.microsoft.com/office/drawing/2014/main" id="{6AB2369C-B50E-4125-AFCF-875099AB59D6}"/>
              </a:ext>
            </a:extLst>
          </p:cNvPr>
          <p:cNvSpPr>
            <a:spLocks noChangeArrowheads="1"/>
          </p:cNvSpPr>
          <p:nvPr/>
        </p:nvSpPr>
        <p:spPr bwMode="auto">
          <a:xfrm>
            <a:off x="7164388" y="908050"/>
            <a:ext cx="1657350" cy="649288"/>
          </a:xfrm>
          <a:prstGeom prst="wedgeRectCallout">
            <a:avLst>
              <a:gd name="adj1" fmla="val -85921"/>
              <a:gd name="adj2" fmla="val -3777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物品集合</a:t>
            </a:r>
            <a:r>
              <a:rPr lang="en-US" altLang="zh-CN">
                <a:ea typeface="微软雅黑 Light" panose="020B0502040204020203" pitchFamily="34" charset="-122"/>
              </a:rPr>
              <a:t>N={a1,a2,..an}</a:t>
            </a:r>
          </a:p>
        </p:txBody>
      </p:sp>
      <p:sp>
        <p:nvSpPr>
          <p:cNvPr id="13" name="Text Box 15">
            <a:extLst>
              <a:ext uri="{FF2B5EF4-FFF2-40B4-BE49-F238E27FC236}">
                <a16:creationId xmlns:a16="http://schemas.microsoft.com/office/drawing/2014/main" id="{AB9B401F-43EF-4952-8B77-3331728050AA}"/>
              </a:ext>
            </a:extLst>
          </p:cNvPr>
          <p:cNvSpPr txBox="1">
            <a:spLocks noChangeArrowheads="1"/>
          </p:cNvSpPr>
          <p:nvPr/>
        </p:nvSpPr>
        <p:spPr bwMode="auto">
          <a:xfrm>
            <a:off x="708660" y="5997057"/>
            <a:ext cx="7527608" cy="701675"/>
          </a:xfrm>
          <a:prstGeom prst="rect">
            <a:avLst/>
          </a:prstGeom>
          <a:solidFill>
            <a:srgbClr val="FFFF00"/>
          </a:solidFill>
          <a:ln w="6350">
            <a:solidFill>
              <a:srgbClr val="000000"/>
            </a:solidFill>
            <a:miter lim="800000"/>
            <a:headEnd/>
            <a:tailEnd/>
          </a:ln>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Tx/>
              <a:buAutoNum type="arabicPeriod"/>
            </a:pPr>
            <a:r>
              <a:rPr lang="zh-CN" altLang="en-US" sz="2000">
                <a:latin typeface="+mn-lt"/>
                <a:ea typeface="微软雅黑 Light" panose="020B0502040204020203" pitchFamily="34" charset="-122"/>
              </a:rPr>
              <a:t>对当前考虑的单位价值最大物品</a:t>
            </a:r>
            <a:r>
              <a:rPr lang="en-US" altLang="zh-CN" sz="2000">
                <a:latin typeface="+mn-lt"/>
                <a:ea typeface="微软雅黑 Light" panose="020B0502040204020203" pitchFamily="34" charset="-122"/>
              </a:rPr>
              <a:t>i</a:t>
            </a:r>
            <a:r>
              <a:rPr lang="zh-CN" altLang="en-US" sz="2000">
                <a:latin typeface="+mn-lt"/>
                <a:ea typeface="微软雅黑 Light" panose="020B0502040204020203" pitchFamily="34" charset="-122"/>
              </a:rPr>
              <a:t>，尽可能全部放入</a:t>
            </a:r>
            <a:r>
              <a:rPr kumimoji="1" lang="en-US" altLang="zh-CN">
                <a:solidFill>
                  <a:srgbClr val="000000"/>
                </a:solidFill>
                <a:latin typeface="+mn-lt"/>
                <a:ea typeface="微软雅黑 Light" panose="020B0502040204020203" pitchFamily="34" charset="-122"/>
              </a:rPr>
              <a:t>x[i]=1</a:t>
            </a:r>
            <a:endParaRPr lang="zh-CN" altLang="en-US" sz="2000">
              <a:latin typeface="+mn-lt"/>
              <a:ea typeface="微软雅黑 Light" panose="020B0502040204020203" pitchFamily="34" charset="-122"/>
            </a:endParaRPr>
          </a:p>
          <a:p>
            <a:pPr eaLnBrk="1" hangingPunct="1">
              <a:buFontTx/>
              <a:buAutoNum type="arabicPeriod"/>
            </a:pPr>
            <a:r>
              <a:rPr lang="zh-CN" altLang="en-US" sz="2000">
                <a:latin typeface="+mn-lt"/>
                <a:ea typeface="微软雅黑 Light" panose="020B0502040204020203" pitchFamily="34" charset="-122"/>
              </a:rPr>
              <a:t>最后有剩余容量，放入某一类物品的一部分</a:t>
            </a:r>
            <a:r>
              <a:rPr lang="en-US" altLang="zh-CN" sz="2000">
                <a:latin typeface="+mn-lt"/>
                <a:ea typeface="微软雅黑 Light" panose="020B0502040204020203" pitchFamily="34" charset="-122"/>
              </a:rPr>
              <a:t>c/w[i]</a:t>
            </a:r>
            <a:endParaRPr lang="zh-CN" altLang="en-US" sz="2000">
              <a:latin typeface="+mn-lt"/>
              <a:ea typeface="微软雅黑 Light" panose="020B0502040204020203" pitchFamily="34" charset="-122"/>
            </a:endParaRPr>
          </a:p>
        </p:txBody>
      </p:sp>
      <p:cxnSp>
        <p:nvCxnSpPr>
          <p:cNvPr id="14" name="直接箭头连接符 13">
            <a:extLst>
              <a:ext uri="{FF2B5EF4-FFF2-40B4-BE49-F238E27FC236}">
                <a16:creationId xmlns:a16="http://schemas.microsoft.com/office/drawing/2014/main" id="{CD72F606-2AA0-49DF-B097-1862467C8D34}"/>
              </a:ext>
            </a:extLst>
          </p:cNvPr>
          <p:cNvCxnSpPr/>
          <p:nvPr/>
        </p:nvCxnSpPr>
        <p:spPr bwMode="auto">
          <a:xfrm flipH="1">
            <a:off x="3563888" y="3645024"/>
            <a:ext cx="4429176" cy="1584176"/>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596899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142FE-1854-4411-B2F6-D1FB5CB38F17}"/>
              </a:ext>
            </a:extLst>
          </p:cNvPr>
          <p:cNvSpPr>
            <a:spLocks noGrp="1"/>
          </p:cNvSpPr>
          <p:nvPr>
            <p:ph type="title"/>
          </p:nvPr>
        </p:nvSpPr>
        <p:spPr/>
        <p:txBody>
          <a:bodyPr/>
          <a:lstStyle/>
          <a:p>
            <a:r>
              <a:rPr lang="zh-CN" altLang="en-US" dirty="0"/>
              <a:t>背包问题的贪心求解算法</a:t>
            </a:r>
          </a:p>
        </p:txBody>
      </p:sp>
      <p:sp>
        <p:nvSpPr>
          <p:cNvPr id="3" name="内容占位符 2">
            <a:extLst>
              <a:ext uri="{FF2B5EF4-FFF2-40B4-BE49-F238E27FC236}">
                <a16:creationId xmlns:a16="http://schemas.microsoft.com/office/drawing/2014/main" id="{C276A178-B498-4CBD-8B3F-B6E1850B0F8B}"/>
              </a:ext>
            </a:extLst>
          </p:cNvPr>
          <p:cNvSpPr>
            <a:spLocks noGrp="1"/>
          </p:cNvSpPr>
          <p:nvPr>
            <p:ph idx="1"/>
          </p:nvPr>
        </p:nvSpPr>
        <p:spPr/>
        <p:txBody>
          <a:bodyPr/>
          <a:lstStyle/>
          <a:p>
            <a:pPr eaLnBrk="1" hangingPunct="1">
              <a:lnSpc>
                <a:spcPct val="120000"/>
              </a:lnSpc>
            </a:pPr>
            <a:r>
              <a:rPr lang="zh-CN" altLang="en-US" sz="2400" dirty="0">
                <a:solidFill>
                  <a:srgbClr val="000000"/>
                </a:solidFill>
              </a:rPr>
              <a:t>算法</a:t>
            </a:r>
            <a:r>
              <a:rPr lang="en-US" altLang="zh-CN" sz="2400" dirty="0">
                <a:solidFill>
                  <a:srgbClr val="000000"/>
                </a:solidFill>
              </a:rPr>
              <a:t>knapsack</a:t>
            </a:r>
            <a:r>
              <a:rPr lang="zh-CN" altLang="en-US" sz="2400" dirty="0">
                <a:solidFill>
                  <a:srgbClr val="000000"/>
                </a:solidFill>
              </a:rPr>
              <a:t>的主要计算时间在于将各种物品依其单位重量的价值从大到小排序</a:t>
            </a:r>
            <a:r>
              <a:rPr lang="en-US" altLang="zh-CN" sz="2400" dirty="0">
                <a:solidFill>
                  <a:srgbClr val="000000"/>
                </a:solidFill>
              </a:rPr>
              <a:t>,  </a:t>
            </a:r>
            <a:r>
              <a:rPr lang="zh-CN" altLang="en-US" sz="2400" dirty="0">
                <a:solidFill>
                  <a:srgbClr val="000000"/>
                </a:solidFill>
              </a:rPr>
              <a:t>因此算法的计算时间上界为</a:t>
            </a:r>
            <a:endParaRPr lang="en-US" altLang="zh-CN" sz="2400" dirty="0">
              <a:solidFill>
                <a:srgbClr val="000000"/>
              </a:solidFill>
            </a:endParaRPr>
          </a:p>
          <a:p>
            <a:pPr marL="0" indent="0" eaLnBrk="1" hangingPunct="1">
              <a:lnSpc>
                <a:spcPct val="120000"/>
              </a:lnSpc>
              <a:buNone/>
            </a:pPr>
            <a:r>
              <a:rPr lang="en-US" altLang="zh-CN" i="1" dirty="0">
                <a:solidFill>
                  <a:srgbClr val="000000"/>
                </a:solidFill>
              </a:rPr>
              <a:t>        </a:t>
            </a:r>
            <a:r>
              <a:rPr lang="en-US" altLang="zh-CN" sz="2400" i="1" dirty="0">
                <a:solidFill>
                  <a:srgbClr val="000000"/>
                </a:solidFill>
              </a:rPr>
              <a:t>O</a:t>
            </a:r>
            <a:r>
              <a:rPr lang="en-US" altLang="zh-CN" sz="2400" dirty="0">
                <a:solidFill>
                  <a:srgbClr val="000000"/>
                </a:solidFill>
              </a:rPr>
              <a:t>(</a:t>
            </a:r>
            <a:r>
              <a:rPr lang="en-US" altLang="zh-CN" sz="2400" dirty="0" err="1">
                <a:solidFill>
                  <a:srgbClr val="000000"/>
                </a:solidFill>
              </a:rPr>
              <a:t>nlogn</a:t>
            </a:r>
            <a:r>
              <a:rPr lang="en-US" altLang="zh-CN" sz="2400" dirty="0">
                <a:solidFill>
                  <a:srgbClr val="000000"/>
                </a:solidFill>
              </a:rPr>
              <a:t>)</a:t>
            </a:r>
          </a:p>
          <a:p>
            <a:pPr eaLnBrk="1" hangingPunct="1">
              <a:lnSpc>
                <a:spcPct val="120000"/>
              </a:lnSpc>
              <a:buFontTx/>
              <a:buNone/>
            </a:pPr>
            <a:endParaRPr lang="zh-CN" altLang="en-US" sz="2400" dirty="0">
              <a:solidFill>
                <a:srgbClr val="000000"/>
              </a:solidFill>
            </a:endParaRPr>
          </a:p>
          <a:p>
            <a:pPr eaLnBrk="1" hangingPunct="1">
              <a:lnSpc>
                <a:spcPct val="120000"/>
              </a:lnSpc>
            </a:pPr>
            <a:r>
              <a:rPr lang="zh-CN" altLang="en-US" sz="2400" dirty="0">
                <a:solidFill>
                  <a:srgbClr val="000000"/>
                </a:solidFill>
              </a:rPr>
              <a:t>为了证明算法的正确性，还需要证明背包问题具有贪心选择性质</a:t>
            </a:r>
            <a:endParaRPr lang="en-US" altLang="zh-CN" sz="2400" dirty="0">
              <a:solidFill>
                <a:srgbClr val="000000"/>
              </a:solidFill>
            </a:endParaRPr>
          </a:p>
          <a:p>
            <a:pPr lvl="1"/>
            <a:r>
              <a:rPr lang="zh-CN" altLang="en-US" dirty="0">
                <a:solidFill>
                  <a:srgbClr val="000000"/>
                </a:solidFill>
              </a:rPr>
              <a:t>证明方法参见下一节最优装载问题</a:t>
            </a:r>
          </a:p>
          <a:p>
            <a:endParaRPr lang="zh-CN" altLang="en-US" dirty="0"/>
          </a:p>
        </p:txBody>
      </p:sp>
      <p:sp>
        <p:nvSpPr>
          <p:cNvPr id="4" name="日期占位符 3">
            <a:extLst>
              <a:ext uri="{FF2B5EF4-FFF2-40B4-BE49-F238E27FC236}">
                <a16:creationId xmlns:a16="http://schemas.microsoft.com/office/drawing/2014/main" id="{1284A9C0-EBB6-4A51-A165-2F3801721308}"/>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B5DD2B88-0585-477D-9D4E-79398CFD02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C56956-9CDD-48B8-B2AE-236A85AF9F70}"/>
              </a:ext>
            </a:extLst>
          </p:cNvPr>
          <p:cNvSpPr>
            <a:spLocks noGrp="1"/>
          </p:cNvSpPr>
          <p:nvPr>
            <p:ph type="sldNum" sz="quarter" idx="12"/>
          </p:nvPr>
        </p:nvSpPr>
        <p:spPr/>
        <p:txBody>
          <a:bodyPr/>
          <a:lstStyle/>
          <a:p>
            <a:fld id="{EEA58A3B-43CE-4AA0-90B5-EB47AFAFEB34}" type="slidenum">
              <a:rPr lang="zh-CN" altLang="en-US" smtClean="0"/>
              <a:pPr/>
              <a:t>37</a:t>
            </a:fld>
            <a:endParaRPr lang="zh-CN" altLang="en-US" dirty="0"/>
          </a:p>
        </p:txBody>
      </p:sp>
    </p:spTree>
    <p:extLst>
      <p:ext uri="{BB962C8B-B14F-4D97-AF65-F5344CB8AC3E}">
        <p14:creationId xmlns:p14="http://schemas.microsoft.com/office/powerpoint/2010/main" val="606280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B4C89-F1FB-4F50-87BA-003D4B5A8C9C}"/>
              </a:ext>
            </a:extLst>
          </p:cNvPr>
          <p:cNvSpPr>
            <a:spLocks noGrp="1"/>
          </p:cNvSpPr>
          <p:nvPr>
            <p:ph type="title"/>
          </p:nvPr>
        </p:nvSpPr>
        <p:spPr/>
        <p:txBody>
          <a:bodyPr/>
          <a:lstStyle/>
          <a:p>
            <a:r>
              <a:rPr lang="en-US" altLang="zh-CN" dirty="0"/>
              <a:t>0-1</a:t>
            </a:r>
            <a:r>
              <a:rPr lang="zh-CN" altLang="en-US" dirty="0"/>
              <a:t>背包问题的贪心求解</a:t>
            </a:r>
          </a:p>
        </p:txBody>
      </p:sp>
      <p:sp>
        <p:nvSpPr>
          <p:cNvPr id="3" name="内容占位符 2">
            <a:extLst>
              <a:ext uri="{FF2B5EF4-FFF2-40B4-BE49-F238E27FC236}">
                <a16:creationId xmlns:a16="http://schemas.microsoft.com/office/drawing/2014/main" id="{DBB23458-ABFA-4F86-9958-ABF6BC3DF274}"/>
              </a:ext>
            </a:extLst>
          </p:cNvPr>
          <p:cNvSpPr>
            <a:spLocks noGrp="1"/>
          </p:cNvSpPr>
          <p:nvPr>
            <p:ph idx="1"/>
          </p:nvPr>
        </p:nvSpPr>
        <p:spPr/>
        <p:txBody>
          <a:bodyPr>
            <a:normAutofit/>
          </a:bodyPr>
          <a:lstStyle/>
          <a:p>
            <a:r>
              <a:rPr lang="zh-CN" altLang="en-US" sz="2400" dirty="0">
                <a:solidFill>
                  <a:srgbClr val="000000"/>
                </a:solidFill>
              </a:rPr>
              <a:t>对于</a:t>
            </a:r>
            <a:r>
              <a:rPr lang="en-US" altLang="zh-CN" sz="2400" b="1" dirty="0">
                <a:solidFill>
                  <a:srgbClr val="000000"/>
                </a:solidFill>
              </a:rPr>
              <a:t>0-1</a:t>
            </a:r>
            <a:r>
              <a:rPr lang="zh-CN" altLang="en-US" sz="2400" b="1" dirty="0">
                <a:solidFill>
                  <a:srgbClr val="000000"/>
                </a:solidFill>
              </a:rPr>
              <a:t>背包问题</a:t>
            </a:r>
            <a:r>
              <a:rPr lang="zh-CN" altLang="en-US" sz="2400" dirty="0">
                <a:solidFill>
                  <a:srgbClr val="000000"/>
                </a:solidFill>
              </a:rPr>
              <a:t>，</a:t>
            </a:r>
            <a:r>
              <a:rPr lang="zh-CN" altLang="en-US" dirty="0">
                <a:solidFill>
                  <a:srgbClr val="FF0000"/>
                </a:solidFill>
              </a:rPr>
              <a:t>贪心选择策略无法得到最优解</a:t>
            </a:r>
            <a:endParaRPr lang="en-US" altLang="zh-CN" dirty="0">
              <a:solidFill>
                <a:srgbClr val="FF0000"/>
              </a:solidFill>
            </a:endParaRPr>
          </a:p>
          <a:p>
            <a:pPr lvl="1"/>
            <a:r>
              <a:rPr lang="zh-CN" altLang="en-US" dirty="0">
                <a:solidFill>
                  <a:srgbClr val="FF0000"/>
                </a:solidFill>
              </a:rPr>
              <a:t>原因：</a:t>
            </a:r>
            <a:r>
              <a:rPr lang="zh-CN" altLang="en-US" dirty="0">
                <a:solidFill>
                  <a:srgbClr val="000000"/>
                </a:solidFill>
              </a:rPr>
              <a:t>贪心选择无法保证最终能将背包装满，部分闲置的背包空间使单位重量的背包容量（背包空间</a:t>
            </a:r>
            <a:r>
              <a:rPr lang="en-US" altLang="zh-CN" dirty="0">
                <a:solidFill>
                  <a:srgbClr val="000000"/>
                </a:solidFill>
              </a:rPr>
              <a:t>/</a:t>
            </a:r>
            <a:r>
              <a:rPr lang="zh-CN" altLang="en-US" dirty="0">
                <a:solidFill>
                  <a:srgbClr val="000000"/>
                </a:solidFill>
              </a:rPr>
              <a:t>每公斤）每公斤背包空间的价值降低了</a:t>
            </a:r>
            <a:endParaRPr lang="en-US" altLang="zh-CN" dirty="0">
              <a:solidFill>
                <a:srgbClr val="000000"/>
              </a:solidFill>
            </a:endParaRPr>
          </a:p>
          <a:p>
            <a:pPr lvl="2"/>
            <a:r>
              <a:rPr lang="en-US" altLang="zh-CN" dirty="0">
                <a:solidFill>
                  <a:srgbClr val="000000"/>
                </a:solidFill>
              </a:rPr>
              <a:t>e.g. </a:t>
            </a:r>
            <a:r>
              <a:rPr lang="zh-CN" altLang="en-US" dirty="0">
                <a:solidFill>
                  <a:srgbClr val="000000"/>
                </a:solidFill>
              </a:rPr>
              <a:t>见</a:t>
            </a:r>
            <a:r>
              <a:rPr lang="en-US" altLang="zh-CN" dirty="0">
                <a:solidFill>
                  <a:srgbClr val="000000"/>
                </a:solidFill>
              </a:rPr>
              <a:t>P95</a:t>
            </a:r>
            <a:r>
              <a:rPr lang="zh-CN" altLang="en-US" dirty="0">
                <a:solidFill>
                  <a:srgbClr val="000000"/>
                </a:solidFill>
              </a:rPr>
              <a:t>图</a:t>
            </a:r>
            <a:r>
              <a:rPr lang="en-US" altLang="zh-CN" dirty="0">
                <a:solidFill>
                  <a:srgbClr val="000000"/>
                </a:solidFill>
              </a:rPr>
              <a:t>4-2</a:t>
            </a:r>
            <a:endParaRPr lang="zh-CN" altLang="en-US" dirty="0">
              <a:solidFill>
                <a:srgbClr val="000000"/>
              </a:solidFill>
            </a:endParaRPr>
          </a:p>
          <a:p>
            <a:pPr>
              <a:lnSpc>
                <a:spcPct val="130000"/>
              </a:lnSpc>
            </a:pPr>
            <a:r>
              <a:rPr lang="zh-CN" altLang="en-US" dirty="0">
                <a:solidFill>
                  <a:srgbClr val="000000"/>
                </a:solidFill>
              </a:rPr>
              <a:t> 针对</a:t>
            </a:r>
            <a:r>
              <a:rPr lang="en-US" altLang="zh-CN" dirty="0">
                <a:solidFill>
                  <a:srgbClr val="000000"/>
                </a:solidFill>
              </a:rPr>
              <a:t>0-1</a:t>
            </a:r>
            <a:r>
              <a:rPr lang="zh-CN" altLang="en-US" dirty="0">
                <a:solidFill>
                  <a:srgbClr val="000000"/>
                </a:solidFill>
              </a:rPr>
              <a:t>背包问题，需要采用动态规划，获取全局最优解</a:t>
            </a:r>
            <a:endParaRPr lang="en-US" altLang="zh-CN" dirty="0">
              <a:solidFill>
                <a:srgbClr val="FF0000"/>
              </a:solidFill>
            </a:endParaRPr>
          </a:p>
          <a:p>
            <a:pPr lvl="1">
              <a:lnSpc>
                <a:spcPct val="130000"/>
              </a:lnSpc>
            </a:pPr>
            <a:r>
              <a:rPr lang="zh-CN" altLang="en-US" dirty="0">
                <a:solidFill>
                  <a:srgbClr val="000000"/>
                </a:solidFill>
              </a:rPr>
              <a:t>根据状态方程，比较选择一件物品和不选择该物品所导致的装载方案，在此基础上作出最优选择</a:t>
            </a:r>
            <a:endParaRPr lang="en-US" altLang="zh-CN" dirty="0">
              <a:solidFill>
                <a:srgbClr val="000000"/>
              </a:solidFill>
            </a:endParaRPr>
          </a:p>
          <a:p>
            <a:pPr>
              <a:lnSpc>
                <a:spcPct val="130000"/>
              </a:lnSpc>
            </a:pPr>
            <a:r>
              <a:rPr lang="zh-CN" altLang="en-US" dirty="0">
                <a:solidFill>
                  <a:srgbClr val="000000"/>
                </a:solidFill>
              </a:rPr>
              <a:t>对一件物品的选择、不选择，</a:t>
            </a:r>
            <a:r>
              <a:rPr lang="zh-CN" altLang="en-US" sz="2400" dirty="0">
                <a:solidFill>
                  <a:srgbClr val="000000"/>
                </a:solidFill>
              </a:rPr>
              <a:t>导出</a:t>
            </a:r>
            <a:r>
              <a:rPr lang="en-US" altLang="zh-CN" sz="2400" dirty="0">
                <a:solidFill>
                  <a:srgbClr val="000000"/>
                </a:solidFill>
              </a:rPr>
              <a:t>0-1</a:t>
            </a:r>
            <a:r>
              <a:rPr lang="zh-CN" altLang="en-US" sz="2400" dirty="0">
                <a:solidFill>
                  <a:srgbClr val="000000"/>
                </a:solidFill>
              </a:rPr>
              <a:t>背包问题的许多互相重叠的子问题，这正是该问题可用</a:t>
            </a:r>
            <a:r>
              <a:rPr lang="zh-CN" altLang="en-US" sz="2400" b="1" dirty="0">
                <a:solidFill>
                  <a:srgbClr val="000000"/>
                </a:solidFill>
              </a:rPr>
              <a:t>动态规划算法</a:t>
            </a:r>
            <a:r>
              <a:rPr lang="zh-CN" altLang="en-US" sz="2400" dirty="0">
                <a:solidFill>
                  <a:srgbClr val="000000"/>
                </a:solidFill>
              </a:rPr>
              <a:t>求解的另一重要特征</a:t>
            </a:r>
          </a:p>
          <a:p>
            <a:endParaRPr lang="zh-CN" altLang="en-US" dirty="0"/>
          </a:p>
        </p:txBody>
      </p:sp>
      <p:sp>
        <p:nvSpPr>
          <p:cNvPr id="4" name="日期占位符 3">
            <a:extLst>
              <a:ext uri="{FF2B5EF4-FFF2-40B4-BE49-F238E27FC236}">
                <a16:creationId xmlns:a16="http://schemas.microsoft.com/office/drawing/2014/main" id="{FF13A307-8445-41E2-A3C4-4D135C56D49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ABCF6663-D82F-42D2-9B86-CB833A429C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9433A-F17B-4B79-9631-04F2738E99A5}"/>
              </a:ext>
            </a:extLst>
          </p:cNvPr>
          <p:cNvSpPr>
            <a:spLocks noGrp="1"/>
          </p:cNvSpPr>
          <p:nvPr>
            <p:ph type="sldNum" sz="quarter" idx="12"/>
          </p:nvPr>
        </p:nvSpPr>
        <p:spPr/>
        <p:txBody>
          <a:bodyPr/>
          <a:lstStyle/>
          <a:p>
            <a:fld id="{EEA58A3B-43CE-4AA0-90B5-EB47AFAFEB34}" type="slidenum">
              <a:rPr lang="zh-CN" altLang="en-US" smtClean="0"/>
              <a:pPr/>
              <a:t>38</a:t>
            </a:fld>
            <a:endParaRPr lang="zh-CN" altLang="en-US" dirty="0"/>
          </a:p>
        </p:txBody>
      </p:sp>
    </p:spTree>
    <p:extLst>
      <p:ext uri="{BB962C8B-B14F-4D97-AF65-F5344CB8AC3E}">
        <p14:creationId xmlns:p14="http://schemas.microsoft.com/office/powerpoint/2010/main" val="416525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6577A-6311-4D58-8283-8C804197A95B}"/>
              </a:ext>
            </a:extLst>
          </p:cNvPr>
          <p:cNvSpPr>
            <a:spLocks noGrp="1"/>
          </p:cNvSpPr>
          <p:nvPr>
            <p:ph type="title"/>
          </p:nvPr>
        </p:nvSpPr>
        <p:spPr/>
        <p:txBody>
          <a:bodyPr/>
          <a:lstStyle/>
          <a:p>
            <a:r>
              <a:rPr lang="en-US" altLang="zh-CN" dirty="0"/>
              <a:t>4.3 </a:t>
            </a:r>
            <a:r>
              <a:rPr lang="zh-CN" altLang="en-US" dirty="0"/>
              <a:t>最优装载问题</a:t>
            </a:r>
          </a:p>
        </p:txBody>
      </p:sp>
      <p:sp>
        <p:nvSpPr>
          <p:cNvPr id="3" name="内容占位符 2">
            <a:extLst>
              <a:ext uri="{FF2B5EF4-FFF2-40B4-BE49-F238E27FC236}">
                <a16:creationId xmlns:a16="http://schemas.microsoft.com/office/drawing/2014/main" id="{9D3CD4DC-9995-4AB2-832D-3BBDF76D4C89}"/>
              </a:ext>
            </a:extLst>
          </p:cNvPr>
          <p:cNvSpPr>
            <a:spLocks noGrp="1"/>
          </p:cNvSpPr>
          <p:nvPr>
            <p:ph idx="1"/>
          </p:nvPr>
        </p:nvSpPr>
        <p:spPr/>
        <p:txBody>
          <a:bodyPr/>
          <a:lstStyle/>
          <a:p>
            <a:r>
              <a:rPr lang="zh-CN" altLang="en-US" dirty="0"/>
              <a:t>问题描述</a:t>
            </a:r>
            <a:endParaRPr lang="en-US" altLang="zh-CN" dirty="0"/>
          </a:p>
          <a:p>
            <a:pPr lvl="1"/>
            <a:r>
              <a:rPr lang="zh-CN" altLang="en-US" sz="2400" dirty="0">
                <a:solidFill>
                  <a:srgbClr val="000000"/>
                </a:solidFill>
              </a:rPr>
              <a:t>有</a:t>
            </a:r>
            <a:r>
              <a:rPr lang="en-US" altLang="zh-CN" sz="2400" dirty="0">
                <a:solidFill>
                  <a:srgbClr val="000000"/>
                </a:solidFill>
              </a:rPr>
              <a:t>n</a:t>
            </a:r>
            <a:r>
              <a:rPr lang="zh-CN" altLang="en-US" sz="2400" dirty="0">
                <a:solidFill>
                  <a:srgbClr val="000000"/>
                </a:solidFill>
              </a:rPr>
              <a:t>个集装箱要装上一艘</a:t>
            </a:r>
            <a:r>
              <a:rPr lang="zh-CN" altLang="en-US" sz="2400" dirty="0">
                <a:solidFill>
                  <a:srgbClr val="FF0000"/>
                </a:solidFill>
              </a:rPr>
              <a:t>载重量为</a:t>
            </a:r>
            <a:r>
              <a:rPr lang="en-US" altLang="zh-CN" sz="2400" dirty="0">
                <a:solidFill>
                  <a:srgbClr val="FF0000"/>
                </a:solidFill>
              </a:rPr>
              <a:t>c</a:t>
            </a:r>
            <a:r>
              <a:rPr lang="zh-CN" altLang="en-US" sz="2400" dirty="0">
                <a:solidFill>
                  <a:srgbClr val="000000"/>
                </a:solidFill>
              </a:rPr>
              <a:t>的轮船，其中集装箱</a:t>
            </a:r>
            <a:r>
              <a:rPr lang="en-US" altLang="zh-CN" sz="2400" dirty="0" err="1">
                <a:solidFill>
                  <a:srgbClr val="000000"/>
                </a:solidFill>
              </a:rPr>
              <a:t>i</a:t>
            </a:r>
            <a:r>
              <a:rPr lang="zh-CN" altLang="en-US" sz="2400" dirty="0">
                <a:solidFill>
                  <a:srgbClr val="000000"/>
                </a:solidFill>
              </a:rPr>
              <a:t>的重量为</a:t>
            </a:r>
            <a:r>
              <a:rPr lang="en-US" altLang="zh-CN" sz="2400" dirty="0" err="1">
                <a:solidFill>
                  <a:srgbClr val="FF0000"/>
                </a:solidFill>
              </a:rPr>
              <a:t>w</a:t>
            </a:r>
            <a:r>
              <a:rPr lang="en-US" altLang="zh-CN" sz="2400" baseline="-25000" dirty="0" err="1">
                <a:solidFill>
                  <a:srgbClr val="FF0000"/>
                </a:solidFill>
              </a:rPr>
              <a:t>i</a:t>
            </a:r>
            <a:endParaRPr lang="en-US" altLang="zh-CN" baseline="-25000" dirty="0">
              <a:solidFill>
                <a:srgbClr val="000000"/>
              </a:solidFill>
            </a:endParaRPr>
          </a:p>
          <a:p>
            <a:pPr lvl="1"/>
            <a:r>
              <a:rPr lang="zh-CN" altLang="en-US" sz="2400" dirty="0">
                <a:solidFill>
                  <a:srgbClr val="000000"/>
                </a:solidFill>
              </a:rPr>
              <a:t>要求</a:t>
            </a:r>
            <a:r>
              <a:rPr lang="zh-CN" altLang="en-US" dirty="0">
                <a:solidFill>
                  <a:srgbClr val="000000"/>
                </a:solidFill>
              </a:rPr>
              <a:t>：</a:t>
            </a:r>
            <a:r>
              <a:rPr lang="zh-CN" altLang="en-US" sz="2400" dirty="0">
                <a:solidFill>
                  <a:srgbClr val="000000"/>
                </a:solidFill>
              </a:rPr>
              <a:t>在</a:t>
            </a:r>
            <a:r>
              <a:rPr lang="zh-CN" altLang="en-US" sz="2400" dirty="0">
                <a:solidFill>
                  <a:srgbClr val="0000FF"/>
                </a:solidFill>
              </a:rPr>
              <a:t>装载体积不受限制</a:t>
            </a:r>
            <a:r>
              <a:rPr lang="zh-CN" altLang="en-US" sz="2400" dirty="0">
                <a:solidFill>
                  <a:srgbClr val="000000"/>
                </a:solidFill>
              </a:rPr>
              <a:t>的情况下，将</a:t>
            </a:r>
            <a:r>
              <a:rPr lang="zh-CN" altLang="en-US" sz="2400" dirty="0">
                <a:solidFill>
                  <a:srgbClr val="FF0000"/>
                </a:solidFill>
              </a:rPr>
              <a:t>尽可能多的</a:t>
            </a:r>
            <a:r>
              <a:rPr lang="zh-CN" altLang="en-US" sz="2400" dirty="0">
                <a:solidFill>
                  <a:srgbClr val="000000"/>
                </a:solidFill>
              </a:rPr>
              <a:t>集装箱装上</a:t>
            </a:r>
            <a:r>
              <a:rPr lang="zh-CN" altLang="en-US" dirty="0">
                <a:solidFill>
                  <a:srgbClr val="000000"/>
                </a:solidFill>
              </a:rPr>
              <a:t>轮船，且装载的集装箱总重量不超过</a:t>
            </a:r>
            <a:r>
              <a:rPr lang="en-US" altLang="zh-CN" dirty="0">
                <a:solidFill>
                  <a:srgbClr val="000000"/>
                </a:solidFill>
              </a:rPr>
              <a:t>C</a:t>
            </a:r>
            <a:endParaRPr lang="en-US" altLang="zh-CN" sz="2400" dirty="0">
              <a:solidFill>
                <a:srgbClr val="000000"/>
              </a:solidFill>
            </a:endParaRPr>
          </a:p>
          <a:p>
            <a:pPr lvl="2"/>
            <a:r>
              <a:rPr lang="zh-CN" altLang="en-US" dirty="0"/>
              <a:t>优化目标：装载的集装箱数目极大化</a:t>
            </a:r>
            <a:endParaRPr lang="en-US" altLang="zh-CN" dirty="0"/>
          </a:p>
          <a:p>
            <a:pPr lvl="2"/>
            <a:r>
              <a:rPr lang="zh-CN" altLang="en-US" dirty="0">
                <a:solidFill>
                  <a:srgbClr val="000000"/>
                </a:solidFill>
              </a:rPr>
              <a:t>约束条件：装载重量受限</a:t>
            </a:r>
            <a:endParaRPr lang="en-US" altLang="zh-CN" dirty="0">
              <a:solidFill>
                <a:srgbClr val="000000"/>
              </a:solidFill>
            </a:endParaRPr>
          </a:p>
          <a:p>
            <a:r>
              <a:rPr lang="zh-CN" altLang="en-US" dirty="0"/>
              <a:t>形式化描述：</a:t>
            </a:r>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B6EEB6E0-94B1-4DEA-86BA-68A26E9F3300}"/>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4E1D8C7-04FE-496C-A550-260B921244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AB4C81-7352-4F9C-9BD4-C77379C780F2}"/>
              </a:ext>
            </a:extLst>
          </p:cNvPr>
          <p:cNvSpPr>
            <a:spLocks noGrp="1"/>
          </p:cNvSpPr>
          <p:nvPr>
            <p:ph type="sldNum" sz="quarter" idx="12"/>
          </p:nvPr>
        </p:nvSpPr>
        <p:spPr/>
        <p:txBody>
          <a:bodyPr/>
          <a:lstStyle/>
          <a:p>
            <a:fld id="{EEA58A3B-43CE-4AA0-90B5-EB47AFAFEB34}" type="slidenum">
              <a:rPr lang="zh-CN" altLang="en-US" smtClean="0"/>
              <a:pPr/>
              <a:t>39</a:t>
            </a:fld>
            <a:endParaRPr lang="zh-CN" altLang="en-US" dirty="0"/>
          </a:p>
        </p:txBody>
      </p:sp>
      <p:graphicFrame>
        <p:nvGraphicFramePr>
          <p:cNvPr id="7" name="Object 4">
            <a:extLst>
              <a:ext uri="{FF2B5EF4-FFF2-40B4-BE49-F238E27FC236}">
                <a16:creationId xmlns:a16="http://schemas.microsoft.com/office/drawing/2014/main" id="{76A4D810-D02F-495A-993D-B98C17A4D325}"/>
              </a:ext>
            </a:extLst>
          </p:cNvPr>
          <p:cNvGraphicFramePr>
            <a:graphicFrameLocks noChangeAspect="1"/>
          </p:cNvGraphicFramePr>
          <p:nvPr>
            <p:extLst>
              <p:ext uri="{D42A27DB-BD31-4B8C-83A1-F6EECF244321}">
                <p14:modId xmlns:p14="http://schemas.microsoft.com/office/powerpoint/2010/main" val="2160707731"/>
              </p:ext>
            </p:extLst>
          </p:nvPr>
        </p:nvGraphicFramePr>
        <p:xfrm>
          <a:off x="2279646" y="3943715"/>
          <a:ext cx="6266188" cy="2683410"/>
        </p:xfrm>
        <a:graphic>
          <a:graphicData uri="http://schemas.openxmlformats.org/presentationml/2006/ole">
            <mc:AlternateContent xmlns:mc="http://schemas.openxmlformats.org/markup-compatibility/2006">
              <mc:Choice xmlns:v="urn:schemas-microsoft-com:vml" Requires="v">
                <p:oleObj spid="_x0000_s1099" name="Equation" r:id="rId3" imgW="3136900" imgH="1346200" progId="Equation.DSMT4">
                  <p:embed/>
                </p:oleObj>
              </mc:Choice>
              <mc:Fallback>
                <p:oleObj name="Equation" r:id="rId3" imgW="3136900" imgH="1346200" progId="Equation.DSMT4">
                  <p:embed/>
                  <p:pic>
                    <p:nvPicPr>
                      <p:cNvPr id="389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46" y="3943715"/>
                        <a:ext cx="6266188" cy="2683410"/>
                      </a:xfrm>
                      <a:prstGeom prst="rect">
                        <a:avLst/>
                      </a:prstGeom>
                      <a:noFill/>
                      <a:ln>
                        <a:noFill/>
                      </a:ln>
                      <a:effectLst/>
                    </p:spPr>
                  </p:pic>
                </p:oleObj>
              </mc:Fallback>
            </mc:AlternateContent>
          </a:graphicData>
        </a:graphic>
      </p:graphicFrame>
      <p:sp>
        <p:nvSpPr>
          <p:cNvPr id="8" name="Text Box 6">
            <a:extLst>
              <a:ext uri="{FF2B5EF4-FFF2-40B4-BE49-F238E27FC236}">
                <a16:creationId xmlns:a16="http://schemas.microsoft.com/office/drawing/2014/main" id="{1148EEBE-8FBA-4EC5-930E-F1F5F6B8DB25}"/>
              </a:ext>
            </a:extLst>
          </p:cNvPr>
          <p:cNvSpPr txBox="1">
            <a:spLocks noChangeArrowheads="1"/>
          </p:cNvSpPr>
          <p:nvPr/>
        </p:nvSpPr>
        <p:spPr bwMode="auto">
          <a:xfrm>
            <a:off x="5757530" y="3849364"/>
            <a:ext cx="3386470" cy="1569660"/>
          </a:xfrm>
          <a:prstGeom prst="rect">
            <a:avLst/>
          </a:prstGeom>
          <a:solidFill>
            <a:schemeClr val="bg1">
              <a:lumMod val="95000"/>
            </a:schemeClr>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最优装载问题是</a:t>
            </a:r>
            <a:r>
              <a:rPr lang="en-US" altLang="zh-CN" sz="2400" dirty="0">
                <a:latin typeface="+mn-lt"/>
                <a:ea typeface="微软雅黑 Light" panose="020B0502040204020203" pitchFamily="34" charset="-122"/>
              </a:rPr>
              <a:t>0-1</a:t>
            </a:r>
            <a:r>
              <a:rPr lang="zh-CN" altLang="en-US" sz="2400" dirty="0">
                <a:latin typeface="+mn-lt"/>
                <a:ea typeface="微软雅黑 Light" panose="020B0502040204020203" pitchFamily="34" charset="-122"/>
              </a:rPr>
              <a:t>背包问题的</a:t>
            </a: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个特例：</a:t>
            </a:r>
            <a:endParaRPr lang="en-US" altLang="zh-CN" sz="2400" dirty="0">
              <a:latin typeface="+mn-lt"/>
              <a:ea typeface="微软雅黑 Light" panose="020B0502040204020203" pitchFamily="34" charset="-122"/>
            </a:endParaRPr>
          </a:p>
          <a:p>
            <a:pPr eaLnBrk="1" hangingPunct="1"/>
            <a:r>
              <a:rPr lang="zh-CN" altLang="en-US" sz="2400" dirty="0">
                <a:latin typeface="+mn-lt"/>
                <a:ea typeface="微软雅黑 Light" panose="020B0502040204020203" pitchFamily="34" charset="-122"/>
              </a:rPr>
              <a:t>集装箱</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物品</a:t>
            </a:r>
            <a:endParaRPr lang="en-US" altLang="zh-CN" sz="2400" dirty="0">
              <a:latin typeface="+mn-lt"/>
              <a:ea typeface="微软雅黑 Light" panose="020B0502040204020203" pitchFamily="34" charset="-122"/>
            </a:endParaRPr>
          </a:p>
          <a:p>
            <a:pPr eaLnBrk="1" hangingPunct="1"/>
            <a:r>
              <a:rPr lang="zh-CN" altLang="en-US" sz="2400" dirty="0">
                <a:latin typeface="+mn-lt"/>
                <a:ea typeface="微软雅黑 Light" panose="020B0502040204020203" pitchFamily="34" charset="-122"/>
              </a:rPr>
              <a:t>每种物品价值函数</a:t>
            </a:r>
            <a:r>
              <a:rPr lang="en-US" altLang="zh-CN" sz="2400" dirty="0">
                <a:latin typeface="+mn-lt"/>
                <a:ea typeface="微软雅黑 Light" panose="020B0502040204020203" pitchFamily="34" charset="-122"/>
              </a:rPr>
              <a:t>v[</a:t>
            </a:r>
            <a:r>
              <a:rPr lang="en-US" altLang="zh-CN" sz="2400" dirty="0" err="1">
                <a:latin typeface="+mn-lt"/>
                <a:ea typeface="微软雅黑 Light" panose="020B0502040204020203" pitchFamily="34" charset="-122"/>
              </a:rPr>
              <a:t>i</a:t>
            </a:r>
            <a:r>
              <a:rPr lang="en-US" altLang="zh-CN" sz="2400" dirty="0">
                <a:latin typeface="+mn-lt"/>
                <a:ea typeface="微软雅黑 Light" panose="020B0502040204020203" pitchFamily="34" charset="-122"/>
              </a:rPr>
              <a:t>]=1</a:t>
            </a:r>
          </a:p>
        </p:txBody>
      </p:sp>
    </p:spTree>
    <p:extLst>
      <p:ext uri="{BB962C8B-B14F-4D97-AF65-F5344CB8AC3E}">
        <p14:creationId xmlns:p14="http://schemas.microsoft.com/office/powerpoint/2010/main" val="2380170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BA071-E8F6-4011-BBA7-F71A82A4BFBA}"/>
              </a:ext>
            </a:extLst>
          </p:cNvPr>
          <p:cNvSpPr>
            <a:spLocks noGrp="1"/>
          </p:cNvSpPr>
          <p:nvPr>
            <p:ph type="title"/>
          </p:nvPr>
        </p:nvSpPr>
        <p:spPr/>
        <p:txBody>
          <a:bodyPr/>
          <a:lstStyle/>
          <a:p>
            <a:r>
              <a:rPr lang="zh-CN" altLang="en-US" dirty="0"/>
              <a:t>建模：问题形式化表示</a:t>
            </a:r>
          </a:p>
        </p:txBody>
      </p:sp>
      <p:sp>
        <p:nvSpPr>
          <p:cNvPr id="3" name="内容占位符 2">
            <a:extLst>
              <a:ext uri="{FF2B5EF4-FFF2-40B4-BE49-F238E27FC236}">
                <a16:creationId xmlns:a16="http://schemas.microsoft.com/office/drawing/2014/main" id="{570A526C-47C6-47DA-B9CD-538B98569D72}"/>
              </a:ext>
            </a:extLst>
          </p:cNvPr>
          <p:cNvSpPr>
            <a:spLocks noGrp="1"/>
          </p:cNvSpPr>
          <p:nvPr>
            <p:ph idx="1"/>
          </p:nvPr>
        </p:nvSpPr>
        <p:spPr>
          <a:xfrm>
            <a:off x="123432" y="764364"/>
            <a:ext cx="8897136" cy="5907369"/>
          </a:xfrm>
        </p:spPr>
        <p:txBody>
          <a:bodyPr>
            <a:normAutofit/>
          </a:bodyPr>
          <a:lstStyle/>
          <a:p>
            <a:r>
              <a:rPr lang="zh-CN" altLang="en-US" dirty="0"/>
              <a:t>输入</a:t>
            </a:r>
            <a:endParaRPr lang="en-US" altLang="zh-CN" dirty="0"/>
          </a:p>
          <a:p>
            <a:pPr lvl="1"/>
            <a:r>
              <a:rPr lang="zh-CN" altLang="en-US" dirty="0"/>
              <a:t>各种面值</a:t>
            </a:r>
            <a:r>
              <a:rPr lang="en-US" altLang="zh-CN" dirty="0"/>
              <a:t>/</a:t>
            </a:r>
            <a:r>
              <a:rPr lang="zh-CN" altLang="en-US" dirty="0"/>
              <a:t>币值的可用货币及其张数</a:t>
            </a:r>
          </a:p>
          <a:p>
            <a:pPr eaLnBrk="1" hangingPunct="1">
              <a:buFontTx/>
              <a:buNone/>
            </a:pPr>
            <a:r>
              <a:rPr lang="zh-CN" altLang="en-US" dirty="0"/>
              <a:t>      </a:t>
            </a:r>
            <a:r>
              <a:rPr lang="en-US" altLang="zh-CN" dirty="0"/>
              <a:t>2</a:t>
            </a:r>
            <a:r>
              <a:rPr lang="zh-CN" altLang="en-US" dirty="0"/>
              <a:t>张</a:t>
            </a:r>
            <a:r>
              <a:rPr lang="en-US" altLang="zh-CN" dirty="0"/>
              <a:t>5</a:t>
            </a:r>
            <a:r>
              <a:rPr lang="zh-CN" altLang="en-US" dirty="0"/>
              <a:t>元、 </a:t>
            </a:r>
            <a:r>
              <a:rPr lang="en-US" altLang="zh-CN" dirty="0"/>
              <a:t>2</a:t>
            </a:r>
            <a:r>
              <a:rPr lang="zh-CN" altLang="en-US" dirty="0"/>
              <a:t>张</a:t>
            </a:r>
            <a:r>
              <a:rPr lang="en-US" altLang="zh-CN" dirty="0"/>
              <a:t>2</a:t>
            </a:r>
            <a:r>
              <a:rPr lang="zh-CN" altLang="en-US" dirty="0"/>
              <a:t>元、 </a:t>
            </a:r>
            <a:r>
              <a:rPr lang="en-US" altLang="zh-CN" dirty="0"/>
              <a:t>4</a:t>
            </a:r>
            <a:r>
              <a:rPr lang="zh-CN" altLang="en-US" dirty="0"/>
              <a:t>张</a:t>
            </a:r>
            <a:r>
              <a:rPr lang="en-US" altLang="zh-CN" dirty="0"/>
              <a:t>1</a:t>
            </a:r>
            <a:r>
              <a:rPr lang="zh-CN" altLang="en-US" dirty="0"/>
              <a:t>元、 </a:t>
            </a:r>
            <a:r>
              <a:rPr lang="en-US" altLang="zh-CN" dirty="0"/>
              <a:t>4</a:t>
            </a:r>
            <a:r>
              <a:rPr lang="zh-CN" altLang="en-US" dirty="0"/>
              <a:t>张</a:t>
            </a:r>
            <a:r>
              <a:rPr lang="en-US" altLang="zh-CN" dirty="0"/>
              <a:t>5</a:t>
            </a:r>
            <a:r>
              <a:rPr lang="zh-CN" altLang="en-US" dirty="0"/>
              <a:t>角、 </a:t>
            </a:r>
            <a:r>
              <a:rPr lang="en-US" altLang="zh-CN" dirty="0"/>
              <a:t>4</a:t>
            </a:r>
            <a:r>
              <a:rPr lang="zh-CN" altLang="en-US" dirty="0"/>
              <a:t>张</a:t>
            </a:r>
            <a:r>
              <a:rPr lang="en-US" altLang="zh-CN" dirty="0"/>
              <a:t>2</a:t>
            </a:r>
            <a:r>
              <a:rPr lang="zh-CN" altLang="en-US" dirty="0"/>
              <a:t>角、 </a:t>
            </a:r>
            <a:r>
              <a:rPr lang="en-US" altLang="zh-CN" dirty="0"/>
              <a:t>4</a:t>
            </a:r>
            <a:r>
              <a:rPr lang="zh-CN" altLang="en-US" dirty="0"/>
              <a:t>张</a:t>
            </a:r>
            <a:r>
              <a:rPr lang="en-US" altLang="zh-CN" dirty="0"/>
              <a:t>1</a:t>
            </a:r>
            <a:r>
              <a:rPr lang="zh-CN" altLang="en-US" dirty="0"/>
              <a:t>角</a:t>
            </a:r>
          </a:p>
          <a:p>
            <a:pPr eaLnBrk="1" hangingPunct="1">
              <a:buFontTx/>
              <a:buNone/>
            </a:pPr>
            <a:r>
              <a:rPr lang="en-US" altLang="zh-CN" dirty="0"/>
              <a:t>       Currency=(5,       2,    1,        0.5,   0.2,   0.1)  </a:t>
            </a:r>
          </a:p>
          <a:p>
            <a:pPr eaLnBrk="1" hangingPunct="1">
              <a:buFontTx/>
              <a:buNone/>
            </a:pPr>
            <a:r>
              <a:rPr lang="en-US" altLang="zh-CN" dirty="0"/>
              <a:t>       Available=(n</a:t>
            </a:r>
            <a:r>
              <a:rPr lang="en-US" altLang="zh-CN" baseline="-25000" dirty="0"/>
              <a:t>5</a:t>
            </a:r>
            <a:r>
              <a:rPr lang="zh-CN" altLang="en-US" baseline="-25000" dirty="0"/>
              <a:t>元</a:t>
            </a:r>
            <a:r>
              <a:rPr lang="en-US" altLang="zh-CN" dirty="0"/>
              <a:t>, n</a:t>
            </a:r>
            <a:r>
              <a:rPr lang="en-US" altLang="zh-CN" baseline="-25000" dirty="0"/>
              <a:t>2</a:t>
            </a:r>
            <a:r>
              <a:rPr lang="zh-CN" altLang="en-US" baseline="-25000" dirty="0"/>
              <a:t>元</a:t>
            </a:r>
            <a:r>
              <a:rPr lang="en-US" altLang="zh-CN" dirty="0"/>
              <a:t>, n</a:t>
            </a:r>
            <a:r>
              <a:rPr lang="en-US" altLang="zh-CN" baseline="-25000" dirty="0"/>
              <a:t>1</a:t>
            </a:r>
            <a:r>
              <a:rPr lang="zh-CN" altLang="en-US" baseline="-25000" dirty="0"/>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 </a:t>
            </a:r>
          </a:p>
          <a:p>
            <a:pPr eaLnBrk="1" hangingPunct="1">
              <a:buFontTx/>
              <a:buNone/>
            </a:pPr>
            <a:r>
              <a:rPr lang="en-US" altLang="zh-CN" dirty="0"/>
              <a:t>                       =(2,      2,      4,     4,      4,      4)</a:t>
            </a:r>
            <a:endParaRPr lang="zh-CN" altLang="en-US" dirty="0"/>
          </a:p>
          <a:p>
            <a:pPr lvl="1"/>
            <a:r>
              <a:rPr lang="zh-CN" altLang="en-US" dirty="0"/>
              <a:t>应付款总数：</a:t>
            </a:r>
            <a:r>
              <a:rPr lang="en-US" altLang="zh-CN" dirty="0"/>
              <a:t>X = 4</a:t>
            </a:r>
            <a:r>
              <a:rPr lang="zh-CN" altLang="en-US" dirty="0"/>
              <a:t>元</a:t>
            </a:r>
            <a:r>
              <a:rPr lang="en-US" altLang="zh-CN" dirty="0"/>
              <a:t>6</a:t>
            </a:r>
            <a:r>
              <a:rPr lang="zh-CN" altLang="en-US" dirty="0"/>
              <a:t>角</a:t>
            </a:r>
          </a:p>
          <a:p>
            <a:r>
              <a:rPr lang="zh-CN" altLang="en-US" dirty="0"/>
              <a:t>输出</a:t>
            </a:r>
            <a:r>
              <a:rPr lang="en-US" altLang="zh-CN" dirty="0"/>
              <a:t>/</a:t>
            </a:r>
            <a:r>
              <a:rPr lang="zh-CN" altLang="en-US" dirty="0"/>
              <a:t>解向量</a:t>
            </a:r>
            <a:endParaRPr lang="en-US" altLang="zh-CN" dirty="0"/>
          </a:p>
          <a:p>
            <a:pPr marL="0" indent="0">
              <a:buNone/>
            </a:pPr>
            <a:r>
              <a:rPr lang="zh-CN" altLang="en-US" dirty="0"/>
              <a:t>         支付的各种面值</a:t>
            </a:r>
            <a:r>
              <a:rPr lang="en-US" altLang="zh-CN" dirty="0"/>
              <a:t>/</a:t>
            </a:r>
            <a:r>
              <a:rPr lang="zh-CN" altLang="en-US" dirty="0"/>
              <a:t>币值的货币及其张数</a:t>
            </a:r>
            <a:endParaRPr lang="en-US" altLang="zh-CN" dirty="0"/>
          </a:p>
          <a:p>
            <a:pPr lvl="1"/>
            <a:r>
              <a:rPr lang="zh-CN" altLang="en-US" dirty="0">
                <a:solidFill>
                  <a:srgbClr val="FF0000"/>
                </a:solidFill>
              </a:rPr>
              <a:t>解向量</a:t>
            </a:r>
            <a:r>
              <a:rPr lang="en-US" altLang="zh-CN" dirty="0">
                <a:solidFill>
                  <a:srgbClr val="FF0000"/>
                </a:solidFill>
              </a:rPr>
              <a:t>X=(</a:t>
            </a:r>
            <a:r>
              <a:rPr lang="en-US" altLang="zh-CN" dirty="0"/>
              <a:t>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endParaRPr lang="zh-CN" altLang="en-US"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0BD8313D-35DB-4489-A133-A61C7B075681}"/>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11FC59FE-4C9F-4F25-81F5-EE7CBEA332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B8CA8-81A1-447C-A27D-FD0EE6B2C126}"/>
              </a:ext>
            </a:extLst>
          </p:cNvPr>
          <p:cNvSpPr>
            <a:spLocks noGrp="1"/>
          </p:cNvSpPr>
          <p:nvPr>
            <p:ph type="sldNum" sz="quarter" idx="12"/>
          </p:nvPr>
        </p:nvSpPr>
        <p:spPr/>
        <p:txBody>
          <a:bodyPr/>
          <a:lstStyle/>
          <a:p>
            <a:fld id="{EEA58A3B-43CE-4AA0-90B5-EB47AFAFEB34}" type="slidenum">
              <a:rPr lang="zh-CN" altLang="en-US" smtClean="0"/>
              <a:pPr/>
              <a:t>4</a:t>
            </a:fld>
            <a:endParaRPr lang="zh-CN" altLang="en-US" dirty="0"/>
          </a:p>
        </p:txBody>
      </p:sp>
      <p:sp>
        <p:nvSpPr>
          <p:cNvPr id="7" name="TextBox 1">
            <a:extLst>
              <a:ext uri="{FF2B5EF4-FFF2-40B4-BE49-F238E27FC236}">
                <a16:creationId xmlns:a16="http://schemas.microsoft.com/office/drawing/2014/main" id="{F5A6E3DC-28C1-4D70-B7BD-4F484BB036CD}"/>
              </a:ext>
            </a:extLst>
          </p:cNvPr>
          <p:cNvSpPr txBox="1">
            <a:spLocks noChangeArrowheads="1"/>
          </p:cNvSpPr>
          <p:nvPr/>
        </p:nvSpPr>
        <p:spPr bwMode="auto">
          <a:xfrm>
            <a:off x="5871407" y="2320623"/>
            <a:ext cx="774700" cy="369888"/>
          </a:xfrm>
          <a:prstGeom prst="rect">
            <a:avLst/>
          </a:prstGeom>
          <a:solidFill>
            <a:srgbClr val="FFFF00"/>
          </a:solidFill>
          <a:ln w="9525">
            <a:solidFill>
              <a:srgbClr val="000066"/>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a:t>
            </a:r>
            <a:r>
              <a:rPr lang="zh-CN" altLang="en-US"/>
              <a:t>面值</a:t>
            </a:r>
            <a:endParaRPr lang="en-US" altLang="zh-CN"/>
          </a:p>
        </p:txBody>
      </p:sp>
      <p:sp>
        <p:nvSpPr>
          <p:cNvPr id="8" name="TextBox 3">
            <a:extLst>
              <a:ext uri="{FF2B5EF4-FFF2-40B4-BE49-F238E27FC236}">
                <a16:creationId xmlns:a16="http://schemas.microsoft.com/office/drawing/2014/main" id="{8E15D4CD-89EE-4FCD-AEF1-4301F16B8B20}"/>
              </a:ext>
            </a:extLst>
          </p:cNvPr>
          <p:cNvSpPr txBox="1">
            <a:spLocks noChangeArrowheads="1"/>
          </p:cNvSpPr>
          <p:nvPr/>
        </p:nvSpPr>
        <p:spPr bwMode="auto">
          <a:xfrm>
            <a:off x="5879647" y="2745557"/>
            <a:ext cx="774700" cy="369888"/>
          </a:xfrm>
          <a:prstGeom prst="rect">
            <a:avLst/>
          </a:prstGeom>
          <a:solidFill>
            <a:srgbClr val="FFFF00"/>
          </a:solidFill>
          <a:ln w="9525">
            <a:solidFill>
              <a:srgbClr val="000066"/>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a:t>
            </a:r>
            <a:r>
              <a:rPr lang="zh-CN" altLang="en-US"/>
              <a:t>张数</a:t>
            </a:r>
            <a:endParaRPr lang="en-US" altLang="zh-CN"/>
          </a:p>
        </p:txBody>
      </p:sp>
      <p:sp>
        <p:nvSpPr>
          <p:cNvPr id="9" name="矩形: 圆角 8">
            <a:extLst>
              <a:ext uri="{FF2B5EF4-FFF2-40B4-BE49-F238E27FC236}">
                <a16:creationId xmlns:a16="http://schemas.microsoft.com/office/drawing/2014/main" id="{CA868DED-116A-4458-948F-7508518BA3CE}"/>
              </a:ext>
            </a:extLst>
          </p:cNvPr>
          <p:cNvSpPr/>
          <p:nvPr/>
        </p:nvSpPr>
        <p:spPr>
          <a:xfrm>
            <a:off x="498324" y="5636436"/>
            <a:ext cx="4296228" cy="914400"/>
          </a:xfrm>
          <a:prstGeom prst="roundRect">
            <a:avLst>
              <a:gd name="adj" fmla="val 145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Tx/>
              <a:buNone/>
            </a:pPr>
            <a:r>
              <a:rPr lang="zh-CN" altLang="en-US" dirty="0">
                <a:solidFill>
                  <a:schemeClr val="tx1"/>
                </a:solidFill>
              </a:rPr>
              <a:t> </a:t>
            </a:r>
            <a:r>
              <a:rPr lang="en-US" altLang="zh-CN" sz="2400" dirty="0">
                <a:solidFill>
                  <a:schemeClr val="tx1"/>
                </a:solidFill>
              </a:rPr>
              <a:t>X1=(x</a:t>
            </a:r>
            <a:r>
              <a:rPr lang="en-US" altLang="zh-CN" sz="2400" baseline="-25000" dirty="0">
                <a:solidFill>
                  <a:schemeClr val="tx1"/>
                </a:solidFill>
              </a:rPr>
              <a:t>5</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5</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角</a:t>
            </a:r>
            <a:r>
              <a:rPr lang="en-US" altLang="zh-CN" sz="2400" dirty="0">
                <a:solidFill>
                  <a:schemeClr val="tx1"/>
                </a:solidFill>
              </a:rPr>
              <a:t>)</a:t>
            </a:r>
          </a:p>
          <a:p>
            <a:pPr eaLnBrk="1" hangingPunct="1">
              <a:buFontTx/>
              <a:buNone/>
            </a:pPr>
            <a:r>
              <a:rPr lang="en-US" altLang="zh-CN" sz="2400" dirty="0">
                <a:solidFill>
                  <a:schemeClr val="tx1"/>
                </a:solidFill>
              </a:rPr>
              <a:t>     = (0,      2,     0,     1,     0,      1   ) </a:t>
            </a:r>
            <a:endParaRPr lang="zh-CN" altLang="en-US" sz="2400" dirty="0">
              <a:solidFill>
                <a:schemeClr val="tx1"/>
              </a:solidFill>
            </a:endParaRPr>
          </a:p>
        </p:txBody>
      </p:sp>
      <p:sp>
        <p:nvSpPr>
          <p:cNvPr id="10" name="矩形: 圆角 9">
            <a:extLst>
              <a:ext uri="{FF2B5EF4-FFF2-40B4-BE49-F238E27FC236}">
                <a16:creationId xmlns:a16="http://schemas.microsoft.com/office/drawing/2014/main" id="{ABBB7DDE-1DBF-40C2-AC30-F9FF121877AC}"/>
              </a:ext>
            </a:extLst>
          </p:cNvPr>
          <p:cNvSpPr/>
          <p:nvPr/>
        </p:nvSpPr>
        <p:spPr>
          <a:xfrm>
            <a:off x="4786781" y="5647239"/>
            <a:ext cx="4233787" cy="903597"/>
          </a:xfrm>
          <a:prstGeom prst="roundRect">
            <a:avLst>
              <a:gd name="adj" fmla="val 691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Tx/>
              <a:buNone/>
            </a:pPr>
            <a:r>
              <a:rPr lang="zh-CN" altLang="en-US" dirty="0">
                <a:solidFill>
                  <a:schemeClr val="tx1"/>
                </a:solidFill>
              </a:rPr>
              <a:t> </a:t>
            </a:r>
            <a:r>
              <a:rPr lang="en-US" altLang="zh-CN" sz="2400" dirty="0">
                <a:solidFill>
                  <a:schemeClr val="tx1"/>
                </a:solidFill>
              </a:rPr>
              <a:t>X2=(x</a:t>
            </a:r>
            <a:r>
              <a:rPr lang="en-US" altLang="zh-CN" sz="2400" baseline="-25000" dirty="0">
                <a:solidFill>
                  <a:schemeClr val="tx1"/>
                </a:solidFill>
              </a:rPr>
              <a:t>5</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5</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角</a:t>
            </a:r>
            <a:r>
              <a:rPr lang="en-US" altLang="zh-CN" sz="2400" dirty="0">
                <a:solidFill>
                  <a:schemeClr val="tx1"/>
                </a:solidFill>
              </a:rPr>
              <a:t>)</a:t>
            </a:r>
          </a:p>
          <a:p>
            <a:pPr eaLnBrk="1" hangingPunct="1">
              <a:buFontTx/>
              <a:buNone/>
            </a:pPr>
            <a:r>
              <a:rPr lang="en-US" altLang="zh-CN" sz="2400" dirty="0">
                <a:solidFill>
                  <a:schemeClr val="tx1"/>
                </a:solidFill>
              </a:rPr>
              <a:t>     =(0,       0,   4,      0,      2,     2)   </a:t>
            </a:r>
          </a:p>
        </p:txBody>
      </p:sp>
    </p:spTree>
    <p:extLst>
      <p:ext uri="{BB962C8B-B14F-4D97-AF65-F5344CB8AC3E}">
        <p14:creationId xmlns:p14="http://schemas.microsoft.com/office/powerpoint/2010/main" val="3859873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9466D5-0FF0-4C36-98FE-F5F4D213D949}"/>
              </a:ext>
            </a:extLst>
          </p:cNvPr>
          <p:cNvSpPr>
            <a:spLocks noGrp="1"/>
          </p:cNvSpPr>
          <p:nvPr>
            <p:ph idx="1"/>
          </p:nvPr>
        </p:nvSpPr>
        <p:spPr/>
        <p:txBody>
          <a:bodyPr/>
          <a:lstStyle/>
          <a:p>
            <a:r>
              <a:rPr lang="zh-CN" altLang="en-US" dirty="0">
                <a:solidFill>
                  <a:srgbClr val="000000"/>
                </a:solidFill>
                <a:latin typeface="Times New Roman" pitchFamily="18" charset="0"/>
              </a:rPr>
              <a:t>算法描述</a:t>
            </a:r>
            <a:endParaRPr lang="en-US" altLang="zh-CN" dirty="0">
              <a:solidFill>
                <a:srgbClr val="000000"/>
              </a:solidFill>
              <a:latin typeface="Times New Roman" pitchFamily="18" charset="0"/>
            </a:endParaRPr>
          </a:p>
          <a:p>
            <a:pPr lvl="1"/>
            <a:r>
              <a:rPr lang="zh-CN" altLang="en-US" dirty="0">
                <a:solidFill>
                  <a:srgbClr val="000000"/>
                </a:solidFill>
                <a:latin typeface="Times New Roman" pitchFamily="18" charset="0"/>
              </a:rPr>
              <a:t>贪心选择策略：</a:t>
            </a:r>
            <a:r>
              <a:rPr lang="zh-CN" altLang="en-US" dirty="0">
                <a:solidFill>
                  <a:srgbClr val="FF0000"/>
                </a:solidFill>
                <a:latin typeface="Times New Roman" pitchFamily="18" charset="0"/>
              </a:rPr>
              <a:t>先装重量最轻者，剩余重量空间最大化，以容纳更多的其它货物</a:t>
            </a:r>
            <a:r>
              <a:rPr lang="zh-CN" altLang="en-US" dirty="0">
                <a:solidFill>
                  <a:srgbClr val="000000"/>
                </a:solidFill>
                <a:latin typeface="Times New Roman" pitchFamily="18" charset="0"/>
              </a:rPr>
              <a:t>，可产生最优装载问题的最优解</a:t>
            </a:r>
          </a:p>
          <a:p>
            <a:endParaRPr lang="zh-CN" altLang="en-US" dirty="0"/>
          </a:p>
        </p:txBody>
      </p:sp>
      <p:sp>
        <p:nvSpPr>
          <p:cNvPr id="3" name="日期占位符 2">
            <a:extLst>
              <a:ext uri="{FF2B5EF4-FFF2-40B4-BE49-F238E27FC236}">
                <a16:creationId xmlns:a16="http://schemas.microsoft.com/office/drawing/2014/main" id="{88CBA9A7-D9D3-4D22-8219-0D4CEB76398B}"/>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3E91B621-CF03-49C1-9B52-EB1E8835C06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DD89D81-4060-45F4-B865-A1A79C103801}"/>
              </a:ext>
            </a:extLst>
          </p:cNvPr>
          <p:cNvSpPr>
            <a:spLocks noGrp="1"/>
          </p:cNvSpPr>
          <p:nvPr>
            <p:ph type="sldNum" sz="quarter" idx="12"/>
          </p:nvPr>
        </p:nvSpPr>
        <p:spPr/>
        <p:txBody>
          <a:bodyPr/>
          <a:lstStyle/>
          <a:p>
            <a:fld id="{EEA58A3B-43CE-4AA0-90B5-EB47AFAFEB34}" type="slidenum">
              <a:rPr lang="zh-CN" altLang="en-US" smtClean="0"/>
              <a:pPr/>
              <a:t>40</a:t>
            </a:fld>
            <a:endParaRPr lang="zh-CN" altLang="en-US" dirty="0"/>
          </a:p>
        </p:txBody>
      </p:sp>
      <p:sp>
        <p:nvSpPr>
          <p:cNvPr id="6" name="Rectangle 5">
            <a:extLst>
              <a:ext uri="{FF2B5EF4-FFF2-40B4-BE49-F238E27FC236}">
                <a16:creationId xmlns:a16="http://schemas.microsoft.com/office/drawing/2014/main" id="{83312437-0F87-4A3B-8460-5133BE3181E0}"/>
              </a:ext>
            </a:extLst>
          </p:cNvPr>
          <p:cNvSpPr>
            <a:spLocks noChangeArrowheads="1"/>
          </p:cNvSpPr>
          <p:nvPr/>
        </p:nvSpPr>
        <p:spPr bwMode="auto">
          <a:xfrm>
            <a:off x="276592" y="1962273"/>
            <a:ext cx="8964612"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void Loading(</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x[],  Type w[], Type c,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n)</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*t = new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[n+1];</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Sort(w, </a:t>
            </a:r>
            <a:r>
              <a:rPr kumimoji="1" lang="en-US" altLang="zh-CN" sz="2000" dirty="0">
                <a:solidFill>
                  <a:srgbClr val="FF0000"/>
                </a:solidFill>
                <a:ea typeface="微软雅黑 Light" panose="020B0502040204020203" pitchFamily="34" charset="-122"/>
              </a:rPr>
              <a:t>t</a:t>
            </a:r>
            <a:r>
              <a:rPr kumimoji="1" lang="en-US" altLang="zh-CN" sz="2000" dirty="0">
                <a:solidFill>
                  <a:srgbClr val="000000"/>
                </a:solidFill>
                <a:ea typeface="微软雅黑 Light" panose="020B0502040204020203" pitchFamily="34" charset="-122"/>
              </a:rPr>
              <a:t>, n);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for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&lt;= n;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x[</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0;     //</a:t>
            </a:r>
            <a:r>
              <a:rPr kumimoji="1" lang="zh-CN" altLang="en-US" sz="2000" dirty="0">
                <a:solidFill>
                  <a:srgbClr val="000000"/>
                </a:solidFill>
                <a:ea typeface="微软雅黑 Light" panose="020B0502040204020203" pitchFamily="34" charset="-122"/>
              </a:rPr>
              <a:t>解向量赋初值</a:t>
            </a:r>
            <a:endParaRPr kumimoji="1" lang="en-US" altLang="zh-CN" sz="2000" dirty="0">
              <a:solidFill>
                <a:srgbClr val="000000"/>
              </a:solidFill>
              <a:ea typeface="微软雅黑 Light" panose="020B0502040204020203" pitchFamily="34" charset="-122"/>
            </a:endParaRP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for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&lt;= n &amp;&amp; </a:t>
            </a:r>
            <a:r>
              <a:rPr kumimoji="1" lang="en-US" altLang="zh-CN" sz="2400" dirty="0">
                <a:solidFill>
                  <a:srgbClr val="000000"/>
                </a:solidFill>
                <a:ea typeface="微软雅黑 Light" panose="020B0502040204020203" pitchFamily="34" charset="-122"/>
              </a:rPr>
              <a:t>w[</a:t>
            </a:r>
            <a:r>
              <a:rPr kumimoji="1" lang="en-US" altLang="zh-CN" sz="2400" dirty="0">
                <a:solidFill>
                  <a:srgbClr val="FF0000"/>
                </a:solidFill>
                <a:ea typeface="微软雅黑 Light" panose="020B0502040204020203" pitchFamily="34" charset="-122"/>
              </a:rPr>
              <a:t>t[</a:t>
            </a:r>
            <a:r>
              <a:rPr kumimoji="1" lang="en-US" altLang="zh-CN" sz="2400" dirty="0" err="1">
                <a:solidFill>
                  <a:srgbClr val="FF0000"/>
                </a:solidFill>
                <a:ea typeface="微软雅黑 Light" panose="020B0502040204020203" pitchFamily="34" charset="-122"/>
              </a:rPr>
              <a:t>i</a:t>
            </a:r>
            <a:r>
              <a:rPr kumimoji="1" lang="en-US" altLang="zh-CN" sz="2400" dirty="0">
                <a:solidFill>
                  <a:srgbClr val="FF0000"/>
                </a:solidFill>
                <a:ea typeface="微软雅黑 Light" panose="020B0502040204020203" pitchFamily="34" charset="-122"/>
              </a:rPr>
              <a:t>]</a:t>
            </a:r>
            <a:r>
              <a:rPr kumimoji="1" lang="en-US" altLang="zh-CN" sz="2400" dirty="0">
                <a:solidFill>
                  <a:srgbClr val="000000"/>
                </a:solidFill>
                <a:ea typeface="微软雅黑 Light" panose="020B0502040204020203" pitchFamily="34" charset="-122"/>
              </a:rPr>
              <a:t>] &lt;= c;</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a:t>
            </a:r>
            <a:r>
              <a:rPr kumimoji="1" lang="zh-CN" altLang="en-US"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{x[t[</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c -= w[ </a:t>
            </a:r>
            <a:r>
              <a:rPr kumimoji="1" lang="en-US" altLang="zh-CN" sz="2000" dirty="0">
                <a:solidFill>
                  <a:srgbClr val="FF0000"/>
                </a:solidFill>
                <a:ea typeface="微软雅黑 Light" panose="020B0502040204020203" pitchFamily="34" charset="-122"/>
              </a:rPr>
              <a:t>t[</a:t>
            </a:r>
            <a:r>
              <a:rPr kumimoji="1" lang="en-US" altLang="zh-CN" sz="2000" dirty="0" err="1">
                <a:solidFill>
                  <a:srgbClr val="FF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a:t>
            </a:r>
          </a:p>
        </p:txBody>
      </p:sp>
      <p:sp>
        <p:nvSpPr>
          <p:cNvPr id="7" name="AutoShape 6">
            <a:extLst>
              <a:ext uri="{FF2B5EF4-FFF2-40B4-BE49-F238E27FC236}">
                <a16:creationId xmlns:a16="http://schemas.microsoft.com/office/drawing/2014/main" id="{15442B21-6284-465C-91F0-216EF4A388BE}"/>
              </a:ext>
            </a:extLst>
          </p:cNvPr>
          <p:cNvSpPr>
            <a:spLocks noChangeArrowheads="1"/>
          </p:cNvSpPr>
          <p:nvPr/>
        </p:nvSpPr>
        <p:spPr bwMode="auto">
          <a:xfrm>
            <a:off x="5322003" y="1870876"/>
            <a:ext cx="1584325" cy="387350"/>
          </a:xfrm>
          <a:prstGeom prst="wedgeRectCallout">
            <a:avLst>
              <a:gd name="adj1" fmla="val -86171"/>
              <a:gd name="adj2" fmla="val 48361"/>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集装箱总数</a:t>
            </a:r>
            <a:endParaRPr lang="en-US" altLang="zh-CN">
              <a:ea typeface="微软雅黑 Light" panose="020B0502040204020203" pitchFamily="34" charset="-122"/>
            </a:endParaRPr>
          </a:p>
        </p:txBody>
      </p:sp>
      <p:sp>
        <p:nvSpPr>
          <p:cNvPr id="8" name="AutoShape 8">
            <a:extLst>
              <a:ext uri="{FF2B5EF4-FFF2-40B4-BE49-F238E27FC236}">
                <a16:creationId xmlns:a16="http://schemas.microsoft.com/office/drawing/2014/main" id="{6272C65D-E6D3-41D9-A0ED-C23AEC60B7CB}"/>
              </a:ext>
            </a:extLst>
          </p:cNvPr>
          <p:cNvSpPr>
            <a:spLocks noChangeArrowheads="1"/>
          </p:cNvSpPr>
          <p:nvPr/>
        </p:nvSpPr>
        <p:spPr bwMode="auto">
          <a:xfrm>
            <a:off x="2129515" y="1668231"/>
            <a:ext cx="1584325" cy="384530"/>
          </a:xfrm>
          <a:prstGeom prst="wedgeRectCallout">
            <a:avLst>
              <a:gd name="adj1" fmla="val 10213"/>
              <a:gd name="adj2" fmla="val 88366"/>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各集装箱重量</a:t>
            </a:r>
          </a:p>
        </p:txBody>
      </p:sp>
      <p:sp>
        <p:nvSpPr>
          <p:cNvPr id="9" name="AutoShape 9">
            <a:extLst>
              <a:ext uri="{FF2B5EF4-FFF2-40B4-BE49-F238E27FC236}">
                <a16:creationId xmlns:a16="http://schemas.microsoft.com/office/drawing/2014/main" id="{BD69B66B-0131-4508-9D69-44B016F16A28}"/>
              </a:ext>
            </a:extLst>
          </p:cNvPr>
          <p:cNvSpPr>
            <a:spLocks noChangeArrowheads="1"/>
          </p:cNvSpPr>
          <p:nvPr/>
        </p:nvSpPr>
        <p:spPr bwMode="auto">
          <a:xfrm>
            <a:off x="709980" y="1665411"/>
            <a:ext cx="1296987" cy="387350"/>
          </a:xfrm>
          <a:prstGeom prst="wedgeRectCallout">
            <a:avLst>
              <a:gd name="adj1" fmla="val 56037"/>
              <a:gd name="adj2" fmla="val 96153"/>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解向量</a:t>
            </a:r>
          </a:p>
        </p:txBody>
      </p:sp>
      <p:sp>
        <p:nvSpPr>
          <p:cNvPr id="10" name="AutoShape 10">
            <a:extLst>
              <a:ext uri="{FF2B5EF4-FFF2-40B4-BE49-F238E27FC236}">
                <a16:creationId xmlns:a16="http://schemas.microsoft.com/office/drawing/2014/main" id="{7039CDB4-43E0-4A92-B9CB-DDAA9986705D}"/>
              </a:ext>
            </a:extLst>
          </p:cNvPr>
          <p:cNvSpPr>
            <a:spLocks noChangeArrowheads="1"/>
          </p:cNvSpPr>
          <p:nvPr/>
        </p:nvSpPr>
        <p:spPr bwMode="auto">
          <a:xfrm>
            <a:off x="3954035" y="1665411"/>
            <a:ext cx="1152525" cy="387350"/>
          </a:xfrm>
          <a:prstGeom prst="wedgeRectCallout">
            <a:avLst>
              <a:gd name="adj1" fmla="val -35676"/>
              <a:gd name="adj2" fmla="val 83165"/>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总装载量</a:t>
            </a:r>
            <a:endParaRPr lang="en-US" altLang="zh-CN">
              <a:ea typeface="微软雅黑 Light" panose="020B0502040204020203" pitchFamily="34" charset="-122"/>
            </a:endParaRPr>
          </a:p>
        </p:txBody>
      </p:sp>
      <p:sp>
        <p:nvSpPr>
          <p:cNvPr id="11" name="TextBox 1">
            <a:extLst>
              <a:ext uri="{FF2B5EF4-FFF2-40B4-BE49-F238E27FC236}">
                <a16:creationId xmlns:a16="http://schemas.microsoft.com/office/drawing/2014/main" id="{22294254-EF7E-4F11-8029-F64AE7E9A24A}"/>
              </a:ext>
            </a:extLst>
          </p:cNvPr>
          <p:cNvSpPr txBox="1">
            <a:spLocks noChangeArrowheads="1"/>
          </p:cNvSpPr>
          <p:nvPr/>
        </p:nvSpPr>
        <p:spPr bwMode="auto">
          <a:xfrm>
            <a:off x="2921677" y="2954394"/>
            <a:ext cx="5760080" cy="67710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dirty="0">
                <a:solidFill>
                  <a:srgbClr val="000000"/>
                </a:solidFill>
                <a:latin typeface="+mn-lt"/>
                <a:ea typeface="微软雅黑 Light" panose="020B0502040204020203" pitchFamily="34" charset="-122"/>
              </a:rPr>
              <a:t>//</a:t>
            </a:r>
            <a:r>
              <a:rPr kumimoji="1" lang="zh-CN" altLang="en-US" dirty="0">
                <a:latin typeface="+mn-lt"/>
                <a:ea typeface="微软雅黑 Light" panose="020B0502040204020203" pitchFamily="34" charset="-122"/>
              </a:rPr>
              <a:t>对</a:t>
            </a:r>
            <a:r>
              <a:rPr kumimoji="1" lang="en-US" altLang="zh-CN" dirty="0">
                <a:latin typeface="+mn-lt"/>
                <a:ea typeface="微软雅黑 Light" panose="020B0502040204020203" pitchFamily="34" charset="-122"/>
              </a:rPr>
              <a:t>n</a:t>
            </a:r>
            <a:r>
              <a:rPr kumimoji="1" lang="zh-CN" altLang="en-US" dirty="0">
                <a:latin typeface="+mn-lt"/>
                <a:ea typeface="微软雅黑 Light" panose="020B0502040204020203" pitchFamily="34" charset="-122"/>
              </a:rPr>
              <a:t>个集装箱，按照重量</a:t>
            </a:r>
            <a:r>
              <a:rPr kumimoji="1" lang="en-US" altLang="zh-CN" dirty="0">
                <a:latin typeface="+mn-lt"/>
                <a:ea typeface="微软雅黑 Light" panose="020B0502040204020203" pitchFamily="34" charset="-122"/>
              </a:rPr>
              <a:t>w[</a:t>
            </a:r>
            <a:r>
              <a:rPr kumimoji="1" lang="en-US" altLang="zh-CN" dirty="0" err="1">
                <a:latin typeface="+mn-lt"/>
                <a:ea typeface="微软雅黑 Light" panose="020B0502040204020203" pitchFamily="34" charset="-122"/>
              </a:rPr>
              <a:t>i</a:t>
            </a:r>
            <a:r>
              <a:rPr kumimoji="1" lang="en-US" altLang="zh-CN" dirty="0">
                <a:latin typeface="+mn-lt"/>
                <a:ea typeface="微软雅黑 Light" panose="020B0502040204020203" pitchFamily="34" charset="-122"/>
              </a:rPr>
              <a:t>]</a:t>
            </a:r>
            <a:r>
              <a:rPr kumimoji="1" lang="zh-CN" altLang="en-US" sz="2000" u="sng" dirty="0">
                <a:solidFill>
                  <a:srgbClr val="CC0000"/>
                </a:solidFill>
                <a:latin typeface="+mn-lt"/>
                <a:ea typeface="微软雅黑 Light" panose="020B0502040204020203" pitchFamily="34" charset="-122"/>
              </a:rPr>
              <a:t>从小到大</a:t>
            </a:r>
            <a:r>
              <a:rPr kumimoji="1" lang="zh-CN" altLang="en-US" dirty="0">
                <a:latin typeface="+mn-lt"/>
                <a:ea typeface="微软雅黑 Light" panose="020B0502040204020203" pitchFamily="34" charset="-122"/>
              </a:rPr>
              <a:t>重新排序并排列</a:t>
            </a:r>
            <a:r>
              <a:rPr kumimoji="1" lang="zh-CN" altLang="en-US" dirty="0">
                <a:solidFill>
                  <a:srgbClr val="FF0000"/>
                </a:solidFill>
                <a:latin typeface="+mn-lt"/>
                <a:ea typeface="微软雅黑 Light" panose="020B0502040204020203" pitchFamily="34" charset="-122"/>
              </a:rPr>
              <a:t>编号，结果放在</a:t>
            </a:r>
            <a:r>
              <a:rPr kumimoji="1" lang="en-US" altLang="zh-CN" dirty="0">
                <a:solidFill>
                  <a:srgbClr val="FF0000"/>
                </a:solidFill>
                <a:latin typeface="+mn-lt"/>
                <a:ea typeface="微软雅黑 Light" panose="020B0502040204020203" pitchFamily="34" charset="-122"/>
              </a:rPr>
              <a:t>t</a:t>
            </a:r>
            <a:r>
              <a:rPr kumimoji="1" lang="zh-CN" altLang="en-US" dirty="0">
                <a:solidFill>
                  <a:srgbClr val="FF0000"/>
                </a:solidFill>
                <a:latin typeface="+mn-lt"/>
                <a:ea typeface="微软雅黑 Light" panose="020B0502040204020203" pitchFamily="34" charset="-122"/>
              </a:rPr>
              <a:t>中</a:t>
            </a:r>
            <a:endParaRPr lang="zh-CN" altLang="en-US" dirty="0">
              <a:latin typeface="+mn-lt"/>
              <a:ea typeface="微软雅黑 Light" panose="020B0502040204020203" pitchFamily="34" charset="-122"/>
            </a:endParaRPr>
          </a:p>
        </p:txBody>
      </p:sp>
      <p:sp>
        <p:nvSpPr>
          <p:cNvPr id="12" name="TextBox 2">
            <a:extLst>
              <a:ext uri="{FF2B5EF4-FFF2-40B4-BE49-F238E27FC236}">
                <a16:creationId xmlns:a16="http://schemas.microsoft.com/office/drawing/2014/main" id="{004786E4-7BD1-4A88-97E2-78C3B47802DE}"/>
              </a:ext>
            </a:extLst>
          </p:cNvPr>
          <p:cNvSpPr txBox="1">
            <a:spLocks noChangeArrowheads="1"/>
          </p:cNvSpPr>
          <p:nvPr/>
        </p:nvSpPr>
        <p:spPr bwMode="auto">
          <a:xfrm>
            <a:off x="5376741" y="4267460"/>
            <a:ext cx="3305016" cy="87947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20000"/>
              </a:spcBef>
            </a:pPr>
            <a:r>
              <a:rPr kumimoji="1" lang="en-US" altLang="zh-CN" dirty="0">
                <a:solidFill>
                  <a:srgbClr val="000000"/>
                </a:solidFill>
                <a:latin typeface="+mn-lt"/>
                <a:ea typeface="微软雅黑 Light" panose="020B0502040204020203" pitchFamily="34" charset="-122"/>
              </a:rPr>
              <a:t>// </a:t>
            </a:r>
            <a:r>
              <a:rPr kumimoji="1" lang="zh-CN" altLang="en-US" dirty="0">
                <a:solidFill>
                  <a:srgbClr val="000000"/>
                </a:solidFill>
                <a:latin typeface="+mn-lt"/>
                <a:ea typeface="微软雅黑 Light" panose="020B0502040204020203" pitchFamily="34" charset="-122"/>
              </a:rPr>
              <a:t>在有剩余容量的前提下，从轻到重，装入各个集装箱</a:t>
            </a:r>
          </a:p>
        </p:txBody>
      </p:sp>
    </p:spTree>
    <p:extLst>
      <p:ext uri="{BB962C8B-B14F-4D97-AF65-F5344CB8AC3E}">
        <p14:creationId xmlns:p14="http://schemas.microsoft.com/office/powerpoint/2010/main" val="224259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D2816-8817-42D1-9099-7C94425C223C}"/>
              </a:ext>
            </a:extLst>
          </p:cNvPr>
          <p:cNvSpPr>
            <a:spLocks noGrp="1"/>
          </p:cNvSpPr>
          <p:nvPr>
            <p:ph type="title"/>
          </p:nvPr>
        </p:nvSpPr>
        <p:spPr/>
        <p:txBody>
          <a:bodyPr>
            <a:normAutofit/>
          </a:bodyPr>
          <a:lstStyle/>
          <a:p>
            <a:r>
              <a:rPr lang="zh-CN" altLang="en-US" dirty="0"/>
              <a:t>最优装载问题的贪心选择性质</a:t>
            </a:r>
          </a:p>
        </p:txBody>
      </p:sp>
      <p:sp>
        <p:nvSpPr>
          <p:cNvPr id="3" name="内容占位符 2">
            <a:extLst>
              <a:ext uri="{FF2B5EF4-FFF2-40B4-BE49-F238E27FC236}">
                <a16:creationId xmlns:a16="http://schemas.microsoft.com/office/drawing/2014/main" id="{AB7E7387-0111-45B6-9EE5-040DC2C5A2A5}"/>
              </a:ext>
            </a:extLst>
          </p:cNvPr>
          <p:cNvSpPr>
            <a:spLocks noGrp="1"/>
          </p:cNvSpPr>
          <p:nvPr>
            <p:ph idx="1"/>
          </p:nvPr>
        </p:nvSpPr>
        <p:spPr/>
        <p:txBody>
          <a:bodyPr>
            <a:normAutofit/>
          </a:bodyPr>
          <a:lstStyle/>
          <a:p>
            <a:pPr marL="0" indent="0">
              <a:buNone/>
            </a:pPr>
            <a:r>
              <a:rPr lang="zh-CN" altLang="en-US" sz="2400" dirty="0">
                <a:solidFill>
                  <a:srgbClr val="000000"/>
                </a:solidFill>
              </a:rPr>
              <a:t>最优装载问题具有贪心选择性质，证明如下。</a:t>
            </a:r>
          </a:p>
          <a:p>
            <a:r>
              <a:rPr lang="zh-CN" altLang="en-US" sz="2400" dirty="0">
                <a:solidFill>
                  <a:srgbClr val="000000"/>
                </a:solidFill>
              </a:rPr>
              <a:t>设集装箱已按重量</a:t>
            </a:r>
            <a:r>
              <a:rPr lang="zh-CN" altLang="en-US" sz="2400" b="1" u="sng" dirty="0">
                <a:solidFill>
                  <a:srgbClr val="000000"/>
                </a:solidFill>
              </a:rPr>
              <a:t>从小到大</a:t>
            </a:r>
            <a:r>
              <a:rPr lang="zh-CN" altLang="en-US" sz="2400" dirty="0">
                <a:solidFill>
                  <a:srgbClr val="000000"/>
                </a:solidFill>
              </a:rPr>
              <a:t>排序，</a:t>
            </a:r>
            <a:r>
              <a:rPr lang="en-US" altLang="zh-CN" sz="2400" dirty="0">
                <a:solidFill>
                  <a:srgbClr val="000000"/>
                </a:solidFill>
              </a:rPr>
              <a:t>X={x</a:t>
            </a:r>
            <a:r>
              <a:rPr lang="en-US" altLang="zh-CN" sz="2400" baseline="-25000" dirty="0">
                <a:solidFill>
                  <a:srgbClr val="000000"/>
                </a:solidFill>
              </a:rPr>
              <a:t>1</a:t>
            </a:r>
            <a:r>
              <a:rPr lang="en-US" altLang="zh-CN" sz="2400" dirty="0">
                <a:solidFill>
                  <a:srgbClr val="000000"/>
                </a:solidFill>
              </a:rPr>
              <a:t>, x</a:t>
            </a:r>
            <a:r>
              <a:rPr lang="en-US" altLang="zh-CN" sz="2400" baseline="-25000" dirty="0">
                <a:solidFill>
                  <a:srgbClr val="000000"/>
                </a:solidFill>
              </a:rPr>
              <a:t>2</a:t>
            </a:r>
            <a:r>
              <a:rPr lang="en-US" altLang="zh-CN" sz="2400" dirty="0">
                <a:solidFill>
                  <a:srgbClr val="000000"/>
                </a:solidFill>
              </a:rPr>
              <a:t>, .., </a:t>
            </a:r>
            <a:r>
              <a:rPr lang="en-US" altLang="zh-CN" sz="2400" dirty="0" err="1">
                <a:solidFill>
                  <a:srgbClr val="000000"/>
                </a:solidFill>
              </a:rPr>
              <a:t>x</a:t>
            </a:r>
            <a:r>
              <a:rPr lang="en-US" altLang="zh-CN" sz="2400" baseline="-25000" dirty="0" err="1">
                <a:solidFill>
                  <a:srgbClr val="000000"/>
                </a:solidFill>
              </a:rPr>
              <a:t>n</a:t>
            </a:r>
            <a:r>
              <a:rPr lang="en-US" altLang="zh-CN" sz="2400" dirty="0">
                <a:solidFill>
                  <a:srgbClr val="000000"/>
                </a:solidFill>
              </a:rPr>
              <a:t>} </a:t>
            </a:r>
            <a:r>
              <a:rPr lang="zh-CN" altLang="en-US" sz="2400" dirty="0">
                <a:solidFill>
                  <a:srgbClr val="000000"/>
                </a:solidFill>
              </a:rPr>
              <a:t>是最优装载问题的一个最优解</a:t>
            </a:r>
            <a:endParaRPr lang="en-US" altLang="zh-CN" sz="2400" dirty="0">
              <a:solidFill>
                <a:srgbClr val="000000"/>
              </a:solidFill>
            </a:endParaRPr>
          </a:p>
          <a:p>
            <a:r>
              <a:rPr lang="zh-CN" altLang="en-US" sz="2400" dirty="0">
                <a:solidFill>
                  <a:srgbClr val="000000"/>
                </a:solidFill>
              </a:rPr>
              <a:t>设</a:t>
            </a:r>
            <a:r>
              <a:rPr lang="en-US" altLang="zh-CN" sz="2400" i="1" dirty="0">
                <a:solidFill>
                  <a:srgbClr val="000000"/>
                </a:solidFill>
              </a:rPr>
              <a:t>k</a:t>
            </a:r>
            <a:r>
              <a:rPr lang="zh-CN" altLang="en-US" sz="2400" dirty="0">
                <a:solidFill>
                  <a:srgbClr val="000000"/>
                </a:solidFill>
              </a:rPr>
              <a:t>为最先装入箱中的最轻货物，即</a:t>
            </a:r>
          </a:p>
          <a:p>
            <a:endParaRPr lang="en-US" altLang="zh-CN" dirty="0"/>
          </a:p>
          <a:p>
            <a:pPr lvl="1">
              <a:defRPr/>
            </a:pPr>
            <a:r>
              <a:rPr lang="en-US" altLang="zh-CN" dirty="0"/>
              <a:t>E.g. </a:t>
            </a:r>
            <a:r>
              <a:rPr lang="zh-CN" altLang="en-US" dirty="0">
                <a:solidFill>
                  <a:srgbClr val="1C1C1C"/>
                </a:solidFill>
              </a:rPr>
              <a:t>最优解为</a:t>
            </a:r>
            <a:r>
              <a:rPr lang="en-US" altLang="zh-CN" dirty="0">
                <a:solidFill>
                  <a:srgbClr val="1C1C1C"/>
                </a:solidFill>
              </a:rPr>
              <a:t>{</a:t>
            </a:r>
            <a:r>
              <a:rPr lang="en-US" altLang="zh-CN" dirty="0">
                <a:solidFill>
                  <a:srgbClr val="FF0000"/>
                </a:solidFill>
              </a:rPr>
              <a:t>1</a:t>
            </a:r>
            <a:r>
              <a:rPr lang="en-US" altLang="zh-CN" dirty="0">
                <a:solidFill>
                  <a:srgbClr val="1C1C1C"/>
                </a:solidFill>
              </a:rPr>
              <a:t>, 1, 0, 1, 1}</a:t>
            </a:r>
            <a:r>
              <a:rPr lang="zh-CN" altLang="en-US" dirty="0">
                <a:solidFill>
                  <a:srgbClr val="1C1C1C"/>
                </a:solidFill>
              </a:rPr>
              <a:t>，则</a:t>
            </a:r>
            <a:r>
              <a:rPr lang="en-US" altLang="zh-CN" i="1" dirty="0">
                <a:solidFill>
                  <a:srgbClr val="1C1C1C"/>
                </a:solidFill>
              </a:rPr>
              <a:t>k</a:t>
            </a:r>
            <a:r>
              <a:rPr lang="en-US" altLang="zh-CN" dirty="0">
                <a:solidFill>
                  <a:srgbClr val="1C1C1C"/>
                </a:solidFill>
              </a:rPr>
              <a:t>=1</a:t>
            </a:r>
            <a:endParaRPr lang="zh-CN" altLang="en-US" dirty="0">
              <a:solidFill>
                <a:srgbClr val="1C1C1C"/>
              </a:solidFill>
            </a:endParaRPr>
          </a:p>
          <a:p>
            <a:pPr marL="0" indent="0">
              <a:buNone/>
              <a:defRPr/>
            </a:pPr>
            <a:r>
              <a:rPr lang="zh-CN" altLang="en-US" sz="2400" dirty="0">
                <a:solidFill>
                  <a:srgbClr val="1C1C1C"/>
                </a:solidFill>
              </a:rPr>
              <a:t>               最优解为</a:t>
            </a:r>
            <a:r>
              <a:rPr lang="en-US" altLang="zh-CN" sz="2400" dirty="0">
                <a:solidFill>
                  <a:srgbClr val="1C1C1C"/>
                </a:solidFill>
              </a:rPr>
              <a:t>{0, </a:t>
            </a:r>
            <a:r>
              <a:rPr lang="en-US" altLang="zh-CN" sz="2400" dirty="0">
                <a:solidFill>
                  <a:srgbClr val="FF0000"/>
                </a:solidFill>
              </a:rPr>
              <a:t>1</a:t>
            </a:r>
            <a:r>
              <a:rPr lang="en-US" altLang="zh-CN" sz="2400" dirty="0">
                <a:solidFill>
                  <a:srgbClr val="1C1C1C"/>
                </a:solidFill>
              </a:rPr>
              <a:t>, 1, 1, 1}</a:t>
            </a:r>
            <a:r>
              <a:rPr lang="zh-CN" altLang="en-US" sz="2400" dirty="0">
                <a:solidFill>
                  <a:srgbClr val="1C1C1C"/>
                </a:solidFill>
              </a:rPr>
              <a:t>，则</a:t>
            </a:r>
            <a:r>
              <a:rPr lang="en-US" altLang="zh-CN" sz="2400" i="1" dirty="0">
                <a:solidFill>
                  <a:srgbClr val="1C1C1C"/>
                </a:solidFill>
              </a:rPr>
              <a:t>k</a:t>
            </a:r>
            <a:r>
              <a:rPr lang="en-US" altLang="zh-CN" sz="2400" dirty="0">
                <a:solidFill>
                  <a:srgbClr val="1C1C1C"/>
                </a:solidFill>
              </a:rPr>
              <a:t>=2</a:t>
            </a:r>
            <a:endParaRPr lang="zh-CN" altLang="en-US" sz="2400" dirty="0">
              <a:solidFill>
                <a:srgbClr val="1C1C1C"/>
              </a:solidFill>
            </a:endParaRPr>
          </a:p>
          <a:p>
            <a:pPr lvl="1"/>
            <a:endParaRPr lang="en-US" altLang="zh-CN" dirty="0"/>
          </a:p>
          <a:p>
            <a:pPr>
              <a:defRPr/>
            </a:pPr>
            <a:r>
              <a:rPr lang="zh-CN" altLang="en-US" sz="2400" dirty="0">
                <a:solidFill>
                  <a:srgbClr val="1C1C1C"/>
                </a:solidFill>
              </a:rPr>
              <a:t>当问题有最优解（有可能是非贪心策略解）时，</a:t>
            </a:r>
            <a:r>
              <a:rPr lang="zh-CN" altLang="en-US" dirty="0">
                <a:solidFill>
                  <a:srgbClr val="1C1C1C"/>
                </a:solidFill>
              </a:rPr>
              <a:t>分两种情况</a:t>
            </a:r>
            <a:endParaRPr lang="en-US" altLang="zh-CN" sz="2400" dirty="0">
              <a:solidFill>
                <a:srgbClr val="1C1C1C"/>
              </a:solidFill>
            </a:endParaRPr>
          </a:p>
          <a:p>
            <a:pPr>
              <a:defRPr/>
            </a:pPr>
            <a:r>
              <a:rPr lang="zh-CN" altLang="en-US" sz="2400" dirty="0">
                <a:solidFill>
                  <a:srgbClr val="1C1C1C"/>
                </a:solidFill>
              </a:rPr>
              <a:t>情况</a:t>
            </a:r>
            <a:r>
              <a:rPr lang="en-US" altLang="zh-CN" sz="2400" dirty="0">
                <a:solidFill>
                  <a:srgbClr val="1C1C1C"/>
                </a:solidFill>
              </a:rPr>
              <a:t>1</a:t>
            </a:r>
            <a:r>
              <a:rPr lang="zh-CN" altLang="en-US" sz="2400" dirty="0">
                <a:solidFill>
                  <a:srgbClr val="1C1C1C"/>
                </a:solidFill>
              </a:rPr>
              <a:t>：</a:t>
            </a:r>
            <a:r>
              <a:rPr lang="zh-CN" altLang="en-US" dirty="0">
                <a:solidFill>
                  <a:srgbClr val="1C1C1C"/>
                </a:solidFill>
              </a:rPr>
              <a:t>当</a:t>
            </a:r>
            <a:r>
              <a:rPr lang="en-US" altLang="zh-CN" i="1" dirty="0">
                <a:solidFill>
                  <a:srgbClr val="1C1C1C"/>
                </a:solidFill>
              </a:rPr>
              <a:t>k</a:t>
            </a:r>
            <a:r>
              <a:rPr lang="en-US" altLang="zh-CN" dirty="0">
                <a:solidFill>
                  <a:srgbClr val="1C1C1C"/>
                </a:solidFill>
              </a:rPr>
              <a:t>=1</a:t>
            </a:r>
            <a:r>
              <a:rPr lang="zh-CN" altLang="en-US" dirty="0">
                <a:solidFill>
                  <a:srgbClr val="1C1C1C"/>
                </a:solidFill>
              </a:rPr>
              <a:t>，</a:t>
            </a:r>
            <a:r>
              <a:rPr lang="zh-CN" altLang="en-US" dirty="0">
                <a:solidFill>
                  <a:srgbClr val="FF0000"/>
                </a:solidFill>
              </a:rPr>
              <a:t>即最轻的第</a:t>
            </a:r>
            <a:r>
              <a:rPr lang="en-US" altLang="zh-CN" dirty="0">
                <a:solidFill>
                  <a:srgbClr val="FF0000"/>
                </a:solidFill>
              </a:rPr>
              <a:t>1</a:t>
            </a:r>
            <a:r>
              <a:rPr lang="zh-CN" altLang="en-US" dirty="0">
                <a:solidFill>
                  <a:srgbClr val="FF0000"/>
                </a:solidFill>
              </a:rPr>
              <a:t>个货物被装入，货物选择的放入顺序符合贪心策略，</a:t>
            </a:r>
            <a:r>
              <a:rPr lang="zh-CN" altLang="en-US" dirty="0">
                <a:solidFill>
                  <a:srgbClr val="1C1C1C"/>
                </a:solidFill>
              </a:rPr>
              <a:t> </a:t>
            </a:r>
            <a:r>
              <a:rPr lang="en-US" altLang="zh-CN" dirty="0">
                <a:solidFill>
                  <a:srgbClr val="000000"/>
                </a:solidFill>
              </a:rPr>
              <a:t>{x</a:t>
            </a:r>
            <a:r>
              <a:rPr lang="en-US" altLang="zh-CN" baseline="-25000" dirty="0">
                <a:solidFill>
                  <a:srgbClr val="000000"/>
                </a:solidFill>
              </a:rPr>
              <a:t>1</a:t>
            </a:r>
            <a:r>
              <a:rPr lang="en-US" altLang="zh-CN" dirty="0">
                <a:solidFill>
                  <a:srgbClr val="000000"/>
                </a:solidFill>
              </a:rPr>
              <a:t>, x</a:t>
            </a:r>
            <a:r>
              <a:rPr lang="en-US" altLang="zh-CN" baseline="-25000" dirty="0">
                <a:solidFill>
                  <a:srgbClr val="000000"/>
                </a:solidFill>
              </a:rPr>
              <a:t>2</a:t>
            </a:r>
            <a:r>
              <a:rPr lang="en-US" altLang="zh-CN" dirty="0">
                <a:solidFill>
                  <a:srgbClr val="000000"/>
                </a:solidFill>
              </a:rPr>
              <a:t>, .., </a:t>
            </a:r>
            <a:r>
              <a:rPr lang="en-US" altLang="zh-CN" dirty="0" err="1">
                <a:solidFill>
                  <a:srgbClr val="000000"/>
                </a:solidFill>
              </a:rPr>
              <a:t>x</a:t>
            </a:r>
            <a:r>
              <a:rPr lang="en-US" altLang="zh-CN" baseline="-25000" dirty="0" err="1">
                <a:solidFill>
                  <a:srgbClr val="000000"/>
                </a:solidFill>
              </a:rPr>
              <a:t>n</a:t>
            </a:r>
            <a:r>
              <a:rPr lang="en-US" altLang="zh-CN" dirty="0">
                <a:solidFill>
                  <a:srgbClr val="000000"/>
                </a:solidFill>
              </a:rPr>
              <a:t>} </a:t>
            </a:r>
            <a:r>
              <a:rPr lang="zh-CN" altLang="en-US" dirty="0">
                <a:solidFill>
                  <a:srgbClr val="000000"/>
                </a:solidFill>
              </a:rPr>
              <a:t>是满足贪心选择性质的一个最优解</a:t>
            </a:r>
            <a:endParaRPr lang="en-US" altLang="zh-CN" dirty="0"/>
          </a:p>
        </p:txBody>
      </p:sp>
      <p:sp>
        <p:nvSpPr>
          <p:cNvPr id="4" name="日期占位符 3">
            <a:extLst>
              <a:ext uri="{FF2B5EF4-FFF2-40B4-BE49-F238E27FC236}">
                <a16:creationId xmlns:a16="http://schemas.microsoft.com/office/drawing/2014/main" id="{2D5D2C1D-7769-41A0-B9FB-79C76A78B7D4}"/>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4275FF2-2067-4ED9-9DAB-0A3AF09D48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E3EBAB-8023-42D9-A6B5-F11E6690A9C1}"/>
              </a:ext>
            </a:extLst>
          </p:cNvPr>
          <p:cNvSpPr>
            <a:spLocks noGrp="1"/>
          </p:cNvSpPr>
          <p:nvPr>
            <p:ph type="sldNum" sz="quarter" idx="12"/>
          </p:nvPr>
        </p:nvSpPr>
        <p:spPr/>
        <p:txBody>
          <a:bodyPr/>
          <a:lstStyle/>
          <a:p>
            <a:fld id="{EEA58A3B-43CE-4AA0-90B5-EB47AFAFEB34}" type="slidenum">
              <a:rPr lang="zh-CN" altLang="en-US" smtClean="0"/>
              <a:pPr/>
              <a:t>41</a:t>
            </a:fld>
            <a:endParaRPr lang="zh-CN" altLang="en-US" dirty="0"/>
          </a:p>
        </p:txBody>
      </p:sp>
      <p:graphicFrame>
        <p:nvGraphicFramePr>
          <p:cNvPr id="8" name="Object 5">
            <a:extLst>
              <a:ext uri="{FF2B5EF4-FFF2-40B4-BE49-F238E27FC236}">
                <a16:creationId xmlns:a16="http://schemas.microsoft.com/office/drawing/2014/main" id="{8A7CD189-C96A-459F-B88B-68784C117E2D}"/>
              </a:ext>
            </a:extLst>
          </p:cNvPr>
          <p:cNvGraphicFramePr>
            <a:graphicFrameLocks noChangeAspect="1"/>
          </p:cNvGraphicFramePr>
          <p:nvPr>
            <p:extLst>
              <p:ext uri="{D42A27DB-BD31-4B8C-83A1-F6EECF244321}">
                <p14:modId xmlns:p14="http://schemas.microsoft.com/office/powerpoint/2010/main" val="1569958619"/>
              </p:ext>
            </p:extLst>
          </p:nvPr>
        </p:nvGraphicFramePr>
        <p:xfrm>
          <a:off x="5387658" y="2331632"/>
          <a:ext cx="2808287" cy="746125"/>
        </p:xfrm>
        <a:graphic>
          <a:graphicData uri="http://schemas.openxmlformats.org/presentationml/2006/ole">
            <mc:AlternateContent xmlns:mc="http://schemas.openxmlformats.org/markup-compatibility/2006">
              <mc:Choice xmlns:v="urn:schemas-microsoft-com:vml" Requires="v">
                <p:oleObj spid="_x0000_s2121" name="Equation" r:id="rId3" imgW="1193282" imgH="317362" progId="Equation.DSMT4">
                  <p:embed/>
                </p:oleObj>
              </mc:Choice>
              <mc:Fallback>
                <p:oleObj name="Equation" r:id="rId3" imgW="1193282" imgH="317362" progId="Equation.DSMT4">
                  <p:embed/>
                  <p:pic>
                    <p:nvPicPr>
                      <p:cNvPr id="4096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658" y="2331632"/>
                        <a:ext cx="2808287"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6673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DE21B-59A7-4A82-BB2E-2EE0C5FC70CA}"/>
              </a:ext>
            </a:extLst>
          </p:cNvPr>
          <p:cNvSpPr>
            <a:spLocks noGrp="1"/>
          </p:cNvSpPr>
          <p:nvPr>
            <p:ph type="title"/>
          </p:nvPr>
        </p:nvSpPr>
        <p:spPr/>
        <p:txBody>
          <a:bodyPr/>
          <a:lstStyle/>
          <a:p>
            <a:r>
              <a:rPr lang="zh-CN" altLang="en-US" dirty="0"/>
              <a:t>最优装载问题的贪心选择性质</a:t>
            </a:r>
          </a:p>
        </p:txBody>
      </p:sp>
      <p:sp>
        <p:nvSpPr>
          <p:cNvPr id="3" name="内容占位符 2">
            <a:extLst>
              <a:ext uri="{FF2B5EF4-FFF2-40B4-BE49-F238E27FC236}">
                <a16:creationId xmlns:a16="http://schemas.microsoft.com/office/drawing/2014/main" id="{CF39E1E8-943F-4543-A869-F066EEC9E1E1}"/>
              </a:ext>
            </a:extLst>
          </p:cNvPr>
          <p:cNvSpPr>
            <a:spLocks noGrp="1"/>
          </p:cNvSpPr>
          <p:nvPr>
            <p:ph idx="1"/>
          </p:nvPr>
        </p:nvSpPr>
        <p:spPr>
          <a:xfrm>
            <a:off x="123432" y="764364"/>
            <a:ext cx="8897136" cy="6004078"/>
          </a:xfrm>
        </p:spPr>
        <p:txBody>
          <a:bodyPr>
            <a:normAutofit/>
          </a:bodyPr>
          <a:lstStyle/>
          <a:p>
            <a:pPr marL="228600" lvl="1" indent="-228600">
              <a:spcBef>
                <a:spcPts val="500"/>
              </a:spcBef>
              <a:buClr>
                <a:srgbClr val="0000FF"/>
              </a:buClr>
              <a:buSzPct val="60000"/>
              <a:buFont typeface="Wingdings" panose="05000000000000000000" pitchFamily="2" charset="2"/>
              <a:buChar char="n"/>
              <a:defRPr/>
            </a:pPr>
            <a:r>
              <a:rPr lang="zh-CN" altLang="en-US" dirty="0">
                <a:solidFill>
                  <a:srgbClr val="1C1C1C"/>
                </a:solidFill>
              </a:rPr>
              <a:t>情况</a:t>
            </a:r>
            <a:r>
              <a:rPr lang="en-US" altLang="zh-CN" dirty="0">
                <a:solidFill>
                  <a:srgbClr val="1C1C1C"/>
                </a:solidFill>
              </a:rPr>
              <a:t>2</a:t>
            </a:r>
            <a:r>
              <a:rPr lang="zh-CN" altLang="en-US" dirty="0">
                <a:solidFill>
                  <a:srgbClr val="1C1C1C"/>
                </a:solidFill>
              </a:rPr>
              <a:t>：当</a:t>
            </a:r>
            <a:r>
              <a:rPr lang="en-US" altLang="zh-CN" dirty="0">
                <a:solidFill>
                  <a:srgbClr val="1C1C1C"/>
                </a:solidFill>
              </a:rPr>
              <a:t>k&gt;1</a:t>
            </a:r>
            <a:r>
              <a:rPr lang="zh-CN" altLang="en-US" dirty="0">
                <a:solidFill>
                  <a:srgbClr val="1C1C1C"/>
                </a:solidFill>
              </a:rPr>
              <a:t>时，即最轻的集装箱</a:t>
            </a:r>
            <a:r>
              <a:rPr lang="en-US" altLang="zh-CN" dirty="0">
                <a:solidFill>
                  <a:srgbClr val="1C1C1C"/>
                </a:solidFill>
              </a:rPr>
              <a:t>1</a:t>
            </a:r>
            <a:r>
              <a:rPr lang="zh-CN" altLang="en-US" dirty="0">
                <a:solidFill>
                  <a:srgbClr val="1C1C1C"/>
                </a:solidFill>
              </a:rPr>
              <a:t>没有被装入</a:t>
            </a:r>
            <a:endParaRPr lang="en-US" altLang="zh-CN" dirty="0">
              <a:solidFill>
                <a:srgbClr val="1C1C1C"/>
              </a:solidFill>
            </a:endParaRPr>
          </a:p>
          <a:p>
            <a:pPr marL="268287" lvl="1" indent="0">
              <a:buNone/>
              <a:defRPr/>
            </a:pPr>
            <a:r>
              <a:rPr lang="en-US" altLang="zh-CN" dirty="0">
                <a:solidFill>
                  <a:srgbClr val="1C1C1C"/>
                </a:solidFill>
              </a:rPr>
              <a:t>    e.g. </a:t>
            </a:r>
            <a:r>
              <a:rPr lang="zh-CN" altLang="en-US" dirty="0">
                <a:solidFill>
                  <a:srgbClr val="1C1C1C"/>
                </a:solidFill>
              </a:rPr>
              <a:t>最优解为</a:t>
            </a:r>
            <a:r>
              <a:rPr lang="en-US" altLang="zh-CN" dirty="0">
                <a:solidFill>
                  <a:srgbClr val="1C1C1C"/>
                </a:solidFill>
              </a:rPr>
              <a:t>{0, 1, 1, 1, 1}</a:t>
            </a:r>
            <a:r>
              <a:rPr lang="zh-CN" altLang="en-US" dirty="0">
                <a:solidFill>
                  <a:srgbClr val="1C1C1C"/>
                </a:solidFill>
              </a:rPr>
              <a:t>，则</a:t>
            </a:r>
            <a:r>
              <a:rPr lang="en-US" altLang="zh-CN" i="1" dirty="0">
                <a:solidFill>
                  <a:srgbClr val="1C1C1C"/>
                </a:solidFill>
              </a:rPr>
              <a:t>k</a:t>
            </a:r>
            <a:r>
              <a:rPr lang="en-US" altLang="zh-CN" dirty="0">
                <a:solidFill>
                  <a:srgbClr val="1C1C1C"/>
                </a:solidFill>
              </a:rPr>
              <a:t>=2</a:t>
            </a:r>
          </a:p>
          <a:p>
            <a:pPr lvl="1">
              <a:defRPr/>
            </a:pPr>
            <a:r>
              <a:rPr lang="zh-CN" altLang="en-US" sz="2400" dirty="0">
                <a:solidFill>
                  <a:srgbClr val="1C1C1C"/>
                </a:solidFill>
              </a:rPr>
              <a:t>此时，按如下方式从</a:t>
            </a:r>
            <a:r>
              <a:rPr lang="en-US" altLang="zh-CN" sz="2400"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构造出一个满足贪心策略的最优解</a:t>
            </a:r>
            <a:r>
              <a:rPr lang="en-US" altLang="zh-CN" sz="2400" dirty="0">
                <a:solidFill>
                  <a:srgbClr val="1C1C1C"/>
                </a:solidFill>
              </a:rPr>
              <a:t>Y={y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a:t>
            </a:r>
            <a:r>
              <a:rPr lang="en-US" altLang="zh-CN" sz="2400" dirty="0" err="1">
                <a:solidFill>
                  <a:srgbClr val="1C1C1C"/>
                </a:solidFill>
              </a:rPr>
              <a:t>y</a:t>
            </a:r>
            <a:r>
              <a:rPr lang="en-US" altLang="zh-CN" sz="2400" baseline="-25000" dirty="0" err="1">
                <a:solidFill>
                  <a:srgbClr val="1C1C1C"/>
                </a:solidFill>
              </a:rPr>
              <a:t>k</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 y</a:t>
            </a:r>
            <a:r>
              <a:rPr lang="en-US" altLang="zh-CN" sz="2400" baseline="-25000" dirty="0">
                <a:solidFill>
                  <a:srgbClr val="1C1C1C"/>
                </a:solidFill>
              </a:rPr>
              <a:t>1</a:t>
            </a:r>
            <a:r>
              <a:rPr lang="en-US" altLang="zh-CN" sz="2400" dirty="0">
                <a:solidFill>
                  <a:srgbClr val="1C1C1C"/>
                </a:solidFill>
              </a:rPr>
              <a:t>=1</a:t>
            </a:r>
            <a:r>
              <a:rPr lang="zh-CN" altLang="en-US" sz="2400" dirty="0">
                <a:solidFill>
                  <a:srgbClr val="1C1C1C"/>
                </a:solidFill>
              </a:rPr>
              <a:t> </a:t>
            </a:r>
            <a:endParaRPr lang="en-US" altLang="zh-CN" sz="2400" dirty="0">
              <a:solidFill>
                <a:srgbClr val="1C1C1C"/>
              </a:solidFill>
            </a:endParaRPr>
          </a:p>
          <a:p>
            <a:pPr lvl="2">
              <a:defRPr/>
            </a:pPr>
            <a:r>
              <a:rPr lang="en-US" altLang="zh-CN" dirty="0" err="1">
                <a:solidFill>
                  <a:srgbClr val="1C1C1C"/>
                </a:solidFill>
              </a:rPr>
              <a:t>i</a:t>
            </a:r>
            <a:r>
              <a:rPr lang="en-US" altLang="zh-CN" dirty="0">
                <a:solidFill>
                  <a:srgbClr val="1C1C1C"/>
                </a:solidFill>
              </a:rPr>
              <a:t>) </a:t>
            </a:r>
            <a:r>
              <a:rPr lang="zh-CN" altLang="en-US" dirty="0">
                <a:solidFill>
                  <a:srgbClr val="1C1C1C"/>
                </a:solidFill>
              </a:rPr>
              <a:t>对</a:t>
            </a:r>
            <a:r>
              <a:rPr lang="en-US" altLang="zh-CN" i="1" dirty="0">
                <a:solidFill>
                  <a:srgbClr val="1C1C1C"/>
                </a:solidFill>
              </a:rPr>
              <a:t>k</a:t>
            </a:r>
            <a:r>
              <a:rPr lang="en-US" altLang="zh-CN" dirty="0">
                <a:solidFill>
                  <a:srgbClr val="1C1C1C"/>
                </a:solidFill>
              </a:rPr>
              <a:t>, </a:t>
            </a:r>
            <a:r>
              <a:rPr lang="zh-CN" altLang="en-US" dirty="0">
                <a:solidFill>
                  <a:srgbClr val="1C1C1C"/>
                </a:solidFill>
              </a:rPr>
              <a:t>其中</a:t>
            </a:r>
            <a:r>
              <a:rPr lang="en-US" altLang="zh-CN" dirty="0">
                <a:solidFill>
                  <a:srgbClr val="1C1C1C"/>
                </a:solidFill>
              </a:rPr>
              <a:t>1&lt;k&lt;n, </a:t>
            </a:r>
            <a:r>
              <a:rPr lang="en-US" altLang="zh-CN" dirty="0" err="1">
                <a:solidFill>
                  <a:srgbClr val="1C1C1C"/>
                </a:solidFill>
              </a:rPr>
              <a:t>y</a:t>
            </a:r>
            <a:r>
              <a:rPr lang="en-US" altLang="zh-CN" baseline="-25000" dirty="0" err="1">
                <a:solidFill>
                  <a:srgbClr val="1C1C1C"/>
                </a:solidFill>
              </a:rPr>
              <a:t>k</a:t>
            </a:r>
            <a:r>
              <a:rPr lang="en-US" altLang="zh-CN" dirty="0">
                <a:solidFill>
                  <a:srgbClr val="1C1C1C"/>
                </a:solidFill>
              </a:rPr>
              <a:t>=1, </a:t>
            </a:r>
            <a:r>
              <a:rPr lang="zh-CN" altLang="en-US" dirty="0">
                <a:solidFill>
                  <a:srgbClr val="1C1C1C"/>
                </a:solidFill>
              </a:rPr>
              <a:t>取</a:t>
            </a:r>
            <a:r>
              <a:rPr lang="en-US" altLang="zh-CN" dirty="0">
                <a:solidFill>
                  <a:srgbClr val="1C1C1C"/>
                </a:solidFill>
              </a:rPr>
              <a:t>y</a:t>
            </a:r>
            <a:r>
              <a:rPr lang="en-US" altLang="zh-CN" baseline="-25000" dirty="0">
                <a:solidFill>
                  <a:srgbClr val="1C1C1C"/>
                </a:solidFill>
              </a:rPr>
              <a:t>1</a:t>
            </a:r>
            <a:r>
              <a:rPr lang="en-US" altLang="zh-CN" dirty="0">
                <a:solidFill>
                  <a:srgbClr val="1C1C1C"/>
                </a:solidFill>
              </a:rPr>
              <a:t>=1, </a:t>
            </a:r>
            <a:r>
              <a:rPr lang="en-US" altLang="zh-CN" dirty="0" err="1">
                <a:solidFill>
                  <a:srgbClr val="1C1C1C"/>
                </a:solidFill>
              </a:rPr>
              <a:t>y</a:t>
            </a:r>
            <a:r>
              <a:rPr lang="en-US" altLang="zh-CN" baseline="-25000" dirty="0" err="1">
                <a:solidFill>
                  <a:srgbClr val="1C1C1C"/>
                </a:solidFill>
              </a:rPr>
              <a:t>k</a:t>
            </a:r>
            <a:r>
              <a:rPr lang="en-US" altLang="zh-CN" dirty="0">
                <a:solidFill>
                  <a:srgbClr val="1C1C1C"/>
                </a:solidFill>
              </a:rPr>
              <a:t>=0</a:t>
            </a:r>
            <a:r>
              <a:rPr lang="zh-CN" altLang="en-US" dirty="0">
                <a:solidFill>
                  <a:srgbClr val="1C1C1C"/>
                </a:solidFill>
              </a:rPr>
              <a:t>，</a:t>
            </a:r>
            <a:r>
              <a:rPr lang="zh-CN" altLang="en-US" dirty="0">
                <a:solidFill>
                  <a:srgbClr val="FF0000"/>
                </a:solidFill>
              </a:rPr>
              <a:t>将第</a:t>
            </a:r>
            <a:r>
              <a:rPr lang="en-US" altLang="zh-CN" dirty="0">
                <a:solidFill>
                  <a:srgbClr val="FF0000"/>
                </a:solidFill>
              </a:rPr>
              <a:t>1</a:t>
            </a:r>
            <a:r>
              <a:rPr lang="zh-CN" altLang="en-US" dirty="0">
                <a:solidFill>
                  <a:srgbClr val="FF0000"/>
                </a:solidFill>
              </a:rPr>
              <a:t>个集装箱放入，第</a:t>
            </a:r>
            <a:r>
              <a:rPr lang="en-US" altLang="zh-CN" i="1" dirty="0">
                <a:solidFill>
                  <a:srgbClr val="FF0000"/>
                </a:solidFill>
              </a:rPr>
              <a:t>k</a:t>
            </a:r>
            <a:r>
              <a:rPr lang="zh-CN" altLang="en-US" dirty="0">
                <a:solidFill>
                  <a:srgbClr val="FF0000"/>
                </a:solidFill>
              </a:rPr>
              <a:t>个集装箱拿出，即用第</a:t>
            </a:r>
            <a:r>
              <a:rPr lang="en-US" altLang="zh-CN" dirty="0">
                <a:solidFill>
                  <a:srgbClr val="FF0000"/>
                </a:solidFill>
              </a:rPr>
              <a:t>1  </a:t>
            </a:r>
            <a:r>
              <a:rPr lang="zh-CN" altLang="en-US" dirty="0">
                <a:solidFill>
                  <a:srgbClr val="FF0000"/>
                </a:solidFill>
              </a:rPr>
              <a:t>个集装箱替换原方案中最轻的集装箱，</a:t>
            </a:r>
            <a:r>
              <a:rPr lang="zh-CN" altLang="en-US" dirty="0">
                <a:solidFill>
                  <a:srgbClr val="1C1C1C"/>
                </a:solidFill>
              </a:rPr>
              <a:t>而第</a:t>
            </a:r>
            <a:r>
              <a:rPr lang="en-US" altLang="zh-CN" dirty="0">
                <a:solidFill>
                  <a:srgbClr val="1C1C1C"/>
                </a:solidFill>
              </a:rPr>
              <a:t>1</a:t>
            </a:r>
            <a:r>
              <a:rPr lang="zh-CN" altLang="en-US" dirty="0">
                <a:solidFill>
                  <a:srgbClr val="1C1C1C"/>
                </a:solidFill>
              </a:rPr>
              <a:t>个集装箱比第</a:t>
            </a:r>
            <a:r>
              <a:rPr lang="en-US" altLang="zh-CN" dirty="0">
                <a:solidFill>
                  <a:srgbClr val="1C1C1C"/>
                </a:solidFill>
              </a:rPr>
              <a:t>k</a:t>
            </a:r>
            <a:r>
              <a:rPr lang="zh-CN" altLang="en-US" dirty="0">
                <a:solidFill>
                  <a:srgbClr val="1C1C1C"/>
                </a:solidFill>
              </a:rPr>
              <a:t>个集装箱更轻，即</a:t>
            </a:r>
            <a:r>
              <a:rPr lang="en-US" altLang="zh-CN" dirty="0">
                <a:solidFill>
                  <a:srgbClr val="1C1C1C"/>
                </a:solidFill>
              </a:rPr>
              <a:t>w</a:t>
            </a:r>
            <a:r>
              <a:rPr lang="en-US" altLang="zh-CN" baseline="-25000" dirty="0">
                <a:solidFill>
                  <a:srgbClr val="1C1C1C"/>
                </a:solidFill>
              </a:rPr>
              <a:t>1</a:t>
            </a:r>
            <a:r>
              <a:rPr lang="en-US" altLang="en-US" dirty="0">
                <a:solidFill>
                  <a:srgbClr val="1C1C1C"/>
                </a:solidFill>
              </a:rPr>
              <a:t>≤</a:t>
            </a:r>
            <a:r>
              <a:rPr lang="en-US" altLang="zh-CN" dirty="0">
                <a:solidFill>
                  <a:srgbClr val="1C1C1C"/>
                </a:solidFill>
              </a:rPr>
              <a:t>w</a:t>
            </a:r>
            <a:r>
              <a:rPr lang="en-US" altLang="zh-CN" baseline="-25000" dirty="0">
                <a:solidFill>
                  <a:srgbClr val="1C1C1C"/>
                </a:solidFill>
              </a:rPr>
              <a:t>k</a:t>
            </a:r>
          </a:p>
          <a:p>
            <a:pPr lvl="2">
              <a:defRPr/>
            </a:pPr>
            <a:r>
              <a:rPr lang="en-US" altLang="zh-CN" dirty="0">
                <a:solidFill>
                  <a:srgbClr val="1C1C1C"/>
                </a:solidFill>
              </a:rPr>
              <a:t>ii) </a:t>
            </a:r>
            <a:r>
              <a:rPr lang="en-US" altLang="zh-CN" dirty="0" err="1">
                <a:solidFill>
                  <a:srgbClr val="1C1C1C"/>
                </a:solidFill>
              </a:rPr>
              <a:t>y</a:t>
            </a:r>
            <a:r>
              <a:rPr lang="en-US" altLang="zh-CN" baseline="-25000" dirty="0" err="1">
                <a:solidFill>
                  <a:srgbClr val="1C1C1C"/>
                </a:solidFill>
              </a:rPr>
              <a:t>i</a:t>
            </a:r>
            <a:r>
              <a:rPr lang="en-US" altLang="zh-CN" dirty="0">
                <a:solidFill>
                  <a:srgbClr val="1C1C1C"/>
                </a:solidFill>
              </a:rPr>
              <a:t>=x</a:t>
            </a:r>
            <a:r>
              <a:rPr lang="en-US" altLang="zh-CN" baseline="-25000" dirty="0">
                <a:solidFill>
                  <a:srgbClr val="1C1C1C"/>
                </a:solidFill>
              </a:rPr>
              <a:t>i</a:t>
            </a:r>
            <a:r>
              <a:rPr lang="en-US" altLang="zh-CN" dirty="0">
                <a:solidFill>
                  <a:srgbClr val="1C1C1C"/>
                </a:solidFill>
              </a:rPr>
              <a:t>, 1</a:t>
            </a:r>
            <a:r>
              <a:rPr lang="en-US" altLang="en-US" dirty="0">
                <a:solidFill>
                  <a:srgbClr val="1C1C1C"/>
                </a:solidFill>
              </a:rPr>
              <a:t>≤</a:t>
            </a:r>
            <a:r>
              <a:rPr lang="en-US" altLang="zh-CN" dirty="0">
                <a:solidFill>
                  <a:srgbClr val="1C1C1C"/>
                </a:solidFill>
              </a:rPr>
              <a:t>i</a:t>
            </a:r>
            <a:r>
              <a:rPr lang="en-US" altLang="en-US" dirty="0">
                <a:solidFill>
                  <a:srgbClr val="1C1C1C"/>
                </a:solidFill>
              </a:rPr>
              <a:t>≤</a:t>
            </a:r>
            <a:r>
              <a:rPr lang="en-US" altLang="zh-CN" dirty="0">
                <a:solidFill>
                  <a:srgbClr val="1C1C1C"/>
                </a:solidFill>
              </a:rPr>
              <a:t>n, </a:t>
            </a:r>
            <a:r>
              <a:rPr lang="en-US" altLang="zh-CN" dirty="0" err="1">
                <a:solidFill>
                  <a:srgbClr val="1C1C1C"/>
                </a:solidFill>
              </a:rPr>
              <a:t>i</a:t>
            </a:r>
            <a:r>
              <a:rPr lang="en-US" altLang="en-US" dirty="0" err="1"/>
              <a:t>≠</a:t>
            </a:r>
            <a:r>
              <a:rPr lang="en-US" altLang="zh-CN" dirty="0" err="1">
                <a:solidFill>
                  <a:srgbClr val="1C1C1C"/>
                </a:solidFill>
              </a:rPr>
              <a:t>k</a:t>
            </a:r>
            <a:r>
              <a:rPr lang="en-US" altLang="zh-CN" dirty="0">
                <a:solidFill>
                  <a:srgbClr val="1C1C1C"/>
                </a:solidFill>
              </a:rPr>
              <a:t>, </a:t>
            </a:r>
            <a:r>
              <a:rPr lang="zh-CN" altLang="en-US" dirty="0">
                <a:solidFill>
                  <a:srgbClr val="1C1C1C"/>
                </a:solidFill>
              </a:rPr>
              <a:t>其它集装箱是否被放入仍保持不变</a:t>
            </a:r>
          </a:p>
          <a:p>
            <a:pPr marL="0" indent="0">
              <a:buNone/>
              <a:defRPr/>
            </a:pPr>
            <a:r>
              <a:rPr lang="zh-CN" altLang="en-US" dirty="0">
                <a:solidFill>
                  <a:srgbClr val="1C1C1C"/>
                </a:solidFill>
              </a:rPr>
              <a:t>            </a:t>
            </a:r>
            <a:r>
              <a:rPr lang="en-US" altLang="zh-CN" sz="2400" dirty="0">
                <a:solidFill>
                  <a:srgbClr val="1C1C1C"/>
                </a:solidFill>
              </a:rPr>
              <a:t>e.g. </a:t>
            </a:r>
            <a:r>
              <a:rPr lang="zh-CN" altLang="en-US" sz="2400" dirty="0">
                <a:solidFill>
                  <a:srgbClr val="1C1C1C"/>
                </a:solidFill>
              </a:rPr>
              <a:t>原最优解 </a:t>
            </a:r>
            <a:r>
              <a:rPr lang="en-US" altLang="zh-CN" sz="2400"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en-US" altLang="zh-CN" sz="2400" dirty="0">
                <a:solidFill>
                  <a:srgbClr val="FF0000"/>
                </a:solidFill>
              </a:rPr>
              <a:t>0</a:t>
            </a:r>
            <a:r>
              <a:rPr lang="en-US" altLang="zh-CN" sz="2400" dirty="0">
                <a:solidFill>
                  <a:srgbClr val="1C1C1C"/>
                </a:solidFill>
              </a:rPr>
              <a:t>, </a:t>
            </a:r>
            <a:r>
              <a:rPr lang="en-US" altLang="zh-CN" sz="2400" dirty="0">
                <a:solidFill>
                  <a:srgbClr val="000066"/>
                </a:solidFill>
              </a:rPr>
              <a:t>1</a:t>
            </a:r>
            <a:r>
              <a:rPr lang="en-US" altLang="zh-CN" sz="2400" dirty="0">
                <a:solidFill>
                  <a:srgbClr val="1C1C1C"/>
                </a:solidFill>
              </a:rPr>
              <a:t>, 1, 1, 1}</a:t>
            </a:r>
            <a:r>
              <a:rPr lang="zh-CN" altLang="en-US" sz="2400" dirty="0">
                <a:solidFill>
                  <a:srgbClr val="1C1C1C"/>
                </a:solidFill>
              </a:rPr>
              <a:t>，</a:t>
            </a:r>
            <a:r>
              <a:rPr lang="en-US" altLang="zh-CN" sz="2400" i="1" dirty="0">
                <a:solidFill>
                  <a:srgbClr val="1C1C1C"/>
                </a:solidFill>
              </a:rPr>
              <a:t>k</a:t>
            </a:r>
            <a:r>
              <a:rPr lang="en-US" altLang="zh-CN" sz="2400" dirty="0">
                <a:solidFill>
                  <a:srgbClr val="1C1C1C"/>
                </a:solidFill>
              </a:rPr>
              <a:t>=2</a:t>
            </a:r>
            <a:r>
              <a:rPr lang="zh-CN" altLang="en-US" dirty="0">
                <a:solidFill>
                  <a:srgbClr val="1C1C1C"/>
                </a:solidFill>
              </a:rPr>
              <a:t>，改为：</a:t>
            </a:r>
            <a:endParaRPr lang="zh-CN" altLang="en-US" sz="2400" dirty="0">
              <a:solidFill>
                <a:srgbClr val="1C1C1C"/>
              </a:solidFill>
            </a:endParaRPr>
          </a:p>
          <a:p>
            <a:pPr marL="0" indent="0">
              <a:buNone/>
              <a:defRPr/>
            </a:pPr>
            <a:r>
              <a:rPr lang="zh-CN" altLang="en-US" dirty="0">
                <a:solidFill>
                  <a:srgbClr val="1C1C1C"/>
                </a:solidFill>
              </a:rPr>
              <a:t>      </a:t>
            </a:r>
            <a:r>
              <a:rPr lang="zh-CN" altLang="en-US" sz="2400" dirty="0">
                <a:solidFill>
                  <a:srgbClr val="1C1C1C"/>
                </a:solidFill>
              </a:rPr>
              <a:t>                                </a:t>
            </a:r>
            <a:r>
              <a:rPr lang="en-US" altLang="zh-CN" sz="2400" dirty="0">
                <a:solidFill>
                  <a:srgbClr val="1C1C1C"/>
                </a:solidFill>
              </a:rPr>
              <a:t>{y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a:t>
            </a:r>
            <a:r>
              <a:rPr lang="en-US" altLang="zh-CN" sz="2400" dirty="0">
                <a:solidFill>
                  <a:srgbClr val="000066"/>
                </a:solidFill>
              </a:rPr>
              <a:t>1</a:t>
            </a:r>
            <a:r>
              <a:rPr lang="en-US" altLang="zh-CN" sz="2400" dirty="0">
                <a:solidFill>
                  <a:srgbClr val="1C1C1C"/>
                </a:solidFill>
              </a:rPr>
              <a:t>, </a:t>
            </a:r>
            <a:r>
              <a:rPr lang="en-US" altLang="zh-CN" sz="2400" dirty="0">
                <a:solidFill>
                  <a:srgbClr val="FF0000"/>
                </a:solidFill>
              </a:rPr>
              <a:t>0</a:t>
            </a:r>
            <a:r>
              <a:rPr lang="en-US" altLang="zh-CN" sz="2400" dirty="0">
                <a:solidFill>
                  <a:srgbClr val="1C1C1C"/>
                </a:solidFill>
              </a:rPr>
              <a:t>, 1, 1, 1}</a:t>
            </a:r>
            <a:r>
              <a:rPr lang="zh-CN" altLang="en-US" sz="2400" dirty="0">
                <a:solidFill>
                  <a:srgbClr val="1C1C1C"/>
                </a:solidFill>
              </a:rPr>
              <a:t>，</a:t>
            </a:r>
            <a:r>
              <a:rPr lang="en-US" altLang="zh-CN" sz="2400" i="1" dirty="0">
                <a:solidFill>
                  <a:srgbClr val="1C1C1C"/>
                </a:solidFill>
              </a:rPr>
              <a:t>k</a:t>
            </a:r>
            <a:r>
              <a:rPr lang="en-US" altLang="zh-CN" sz="2400" dirty="0">
                <a:solidFill>
                  <a:srgbClr val="1C1C1C"/>
                </a:solidFill>
              </a:rPr>
              <a:t>=1</a:t>
            </a:r>
            <a:endParaRPr lang="zh-CN" altLang="en-US" sz="2400" dirty="0">
              <a:solidFill>
                <a:srgbClr val="1C1C1C"/>
              </a:solidFill>
            </a:endParaRPr>
          </a:p>
        </p:txBody>
      </p:sp>
      <p:sp>
        <p:nvSpPr>
          <p:cNvPr id="4" name="日期占位符 3">
            <a:extLst>
              <a:ext uri="{FF2B5EF4-FFF2-40B4-BE49-F238E27FC236}">
                <a16:creationId xmlns:a16="http://schemas.microsoft.com/office/drawing/2014/main" id="{A35C3E33-AE54-4CE9-806F-CB558BB93D2E}"/>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B57768E5-5E50-47A9-9F7D-130D7CC4C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D8540D-019E-4BD9-92F2-A0D3B1D3190E}"/>
              </a:ext>
            </a:extLst>
          </p:cNvPr>
          <p:cNvSpPr>
            <a:spLocks noGrp="1"/>
          </p:cNvSpPr>
          <p:nvPr>
            <p:ph type="sldNum" sz="quarter" idx="12"/>
          </p:nvPr>
        </p:nvSpPr>
        <p:spPr/>
        <p:txBody>
          <a:bodyPr/>
          <a:lstStyle/>
          <a:p>
            <a:fld id="{EEA58A3B-43CE-4AA0-90B5-EB47AFAFEB34}" type="slidenum">
              <a:rPr lang="zh-CN" altLang="en-US" smtClean="0"/>
              <a:pPr/>
              <a:t>42</a:t>
            </a:fld>
            <a:endParaRPr lang="zh-CN" altLang="en-US" dirty="0"/>
          </a:p>
        </p:txBody>
      </p:sp>
    </p:spTree>
    <p:extLst>
      <p:ext uri="{BB962C8B-B14F-4D97-AF65-F5344CB8AC3E}">
        <p14:creationId xmlns:p14="http://schemas.microsoft.com/office/powerpoint/2010/main" val="1394890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FCF60-347D-4F94-BBDE-76E1CDD40AD6}"/>
              </a:ext>
            </a:extLst>
          </p:cNvPr>
          <p:cNvSpPr>
            <a:spLocks noGrp="1"/>
          </p:cNvSpPr>
          <p:nvPr>
            <p:ph type="title"/>
          </p:nvPr>
        </p:nvSpPr>
        <p:spPr/>
        <p:txBody>
          <a:bodyPr/>
          <a:lstStyle/>
          <a:p>
            <a:r>
              <a:rPr lang="zh-CN" altLang="en-US" dirty="0"/>
              <a:t>最优装载问题的贪心选择性质</a:t>
            </a:r>
          </a:p>
        </p:txBody>
      </p:sp>
      <p:sp>
        <p:nvSpPr>
          <p:cNvPr id="3" name="内容占位符 2">
            <a:extLst>
              <a:ext uri="{FF2B5EF4-FFF2-40B4-BE49-F238E27FC236}">
                <a16:creationId xmlns:a16="http://schemas.microsoft.com/office/drawing/2014/main" id="{38AD926F-EDCB-4899-94BA-023C4C73A78A}"/>
              </a:ext>
            </a:extLst>
          </p:cNvPr>
          <p:cNvSpPr>
            <a:spLocks noGrp="1"/>
          </p:cNvSpPr>
          <p:nvPr>
            <p:ph idx="1"/>
          </p:nvPr>
        </p:nvSpPr>
        <p:spPr/>
        <p:txBody>
          <a:bodyPr>
            <a:normAutofit/>
          </a:bodyPr>
          <a:lstStyle/>
          <a:p>
            <a:pPr lvl="1">
              <a:lnSpc>
                <a:spcPct val="140000"/>
              </a:lnSpc>
              <a:defRPr/>
            </a:pPr>
            <a:r>
              <a:rPr lang="zh-CN" altLang="en-US" sz="2600" dirty="0">
                <a:solidFill>
                  <a:srgbClr val="1C1C1C"/>
                </a:solidFill>
              </a:rPr>
              <a:t>新方案仍然满足容量约束条件：</a:t>
            </a:r>
          </a:p>
          <a:p>
            <a:pPr lvl="1"/>
            <a:endParaRPr lang="en-US" altLang="zh-CN" dirty="0"/>
          </a:p>
          <a:p>
            <a:endParaRPr lang="en-US" altLang="zh-CN" dirty="0"/>
          </a:p>
          <a:p>
            <a:pPr lvl="1">
              <a:defRPr/>
            </a:pPr>
            <a:r>
              <a:rPr lang="zh-CN" altLang="en-US" dirty="0">
                <a:solidFill>
                  <a:srgbClr val="1C1C1C"/>
                </a:solidFill>
              </a:rPr>
              <a:t>因此，新方案</a:t>
            </a:r>
            <a:r>
              <a:rPr lang="en-US" altLang="zh-CN" dirty="0">
                <a:solidFill>
                  <a:srgbClr val="1C1C1C"/>
                </a:solidFill>
              </a:rPr>
              <a:t>Y</a:t>
            </a:r>
            <a:r>
              <a:rPr lang="zh-CN" altLang="en-US" dirty="0">
                <a:solidFill>
                  <a:srgbClr val="1C1C1C"/>
                </a:solidFill>
              </a:rPr>
              <a:t>是一个满足贪心策略的</a:t>
            </a:r>
            <a:r>
              <a:rPr lang="zh-CN" altLang="en-US" dirty="0">
                <a:solidFill>
                  <a:srgbClr val="FF0000"/>
                </a:solidFill>
              </a:rPr>
              <a:t>可行解。</a:t>
            </a:r>
            <a:r>
              <a:rPr lang="zh-CN" altLang="en-US" sz="2400" dirty="0">
                <a:solidFill>
                  <a:srgbClr val="FF0000"/>
                </a:solidFill>
              </a:rPr>
              <a:t>需进一步判断装入的集装箱数是否最多？</a:t>
            </a:r>
            <a:endParaRPr lang="en-US" altLang="zh-CN" sz="2400" dirty="0">
              <a:solidFill>
                <a:srgbClr val="FF0000"/>
              </a:solidFill>
            </a:endParaRPr>
          </a:p>
          <a:p>
            <a:pPr lvl="1">
              <a:defRPr/>
            </a:pPr>
            <a:r>
              <a:rPr lang="zh-CN" altLang="en-US" sz="2400" dirty="0">
                <a:solidFill>
                  <a:srgbClr val="1C1C1C"/>
                </a:solidFill>
              </a:rPr>
              <a:t>由于</a:t>
            </a:r>
            <a:endParaRPr lang="en-US" altLang="zh-CN" sz="2400" dirty="0">
              <a:solidFill>
                <a:srgbClr val="1C1C1C"/>
              </a:solidFill>
            </a:endParaRPr>
          </a:p>
          <a:p>
            <a:pPr lvl="1">
              <a:defRPr/>
            </a:pPr>
            <a:endParaRPr lang="en-US" altLang="zh-CN" dirty="0">
              <a:solidFill>
                <a:srgbClr val="1C1C1C"/>
              </a:solidFill>
            </a:endParaRPr>
          </a:p>
          <a:p>
            <a:pPr marL="268287" lvl="1" indent="0">
              <a:buNone/>
              <a:defRPr/>
            </a:pPr>
            <a:r>
              <a:rPr lang="zh-CN" altLang="en-US" sz="2400" dirty="0">
                <a:solidFill>
                  <a:srgbClr val="1C1C1C"/>
                </a:solidFill>
              </a:rPr>
              <a:t>，说明第</a:t>
            </a:r>
            <a:r>
              <a:rPr lang="en-US" altLang="zh-CN" sz="2400" dirty="0">
                <a:solidFill>
                  <a:srgbClr val="1C1C1C"/>
                </a:solidFill>
              </a:rPr>
              <a:t>2</a:t>
            </a:r>
            <a:r>
              <a:rPr lang="zh-CN" altLang="en-US" sz="2400" dirty="0">
                <a:solidFill>
                  <a:srgbClr val="1C1C1C"/>
                </a:solidFill>
              </a:rPr>
              <a:t>个方案</a:t>
            </a:r>
            <a:r>
              <a:rPr lang="en-US" altLang="zh-CN" sz="2400" dirty="0">
                <a:solidFill>
                  <a:srgbClr val="1C1C1C"/>
                </a:solidFill>
              </a:rPr>
              <a:t>Y={y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a:t>
            </a:r>
            <a:r>
              <a:rPr lang="en-US" altLang="zh-CN" sz="2400" dirty="0" err="1">
                <a:solidFill>
                  <a:srgbClr val="1C1C1C"/>
                </a:solidFill>
              </a:rPr>
              <a:t>y</a:t>
            </a:r>
            <a:r>
              <a:rPr lang="en-US" altLang="zh-CN" sz="2400" baseline="-25000" dirty="0" err="1">
                <a:solidFill>
                  <a:srgbClr val="1C1C1C"/>
                </a:solidFill>
              </a:rPr>
              <a:t>k</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具有与最优方案</a:t>
            </a:r>
            <a:r>
              <a:rPr lang="en-US" altLang="zh-CN" sz="2400" dirty="0">
                <a:solidFill>
                  <a:srgbClr val="1C1C1C"/>
                </a:solidFill>
              </a:rPr>
              <a:t>X</a:t>
            </a:r>
            <a:r>
              <a:rPr lang="zh-CN" altLang="en-US" sz="2400" dirty="0">
                <a:solidFill>
                  <a:srgbClr val="1C1C1C"/>
                </a:solidFill>
              </a:rPr>
              <a:t>一样的装箱数，所以：</a:t>
            </a:r>
            <a:r>
              <a:rPr lang="zh-CN" altLang="en-US" sz="2400" dirty="0">
                <a:solidFill>
                  <a:srgbClr val="FF0000"/>
                </a:solidFill>
              </a:rPr>
              <a:t>优先将最轻的第</a:t>
            </a:r>
            <a:r>
              <a:rPr lang="en-US" altLang="zh-CN" sz="2400" dirty="0">
                <a:solidFill>
                  <a:srgbClr val="FF0000"/>
                </a:solidFill>
              </a:rPr>
              <a:t>1</a:t>
            </a:r>
            <a:r>
              <a:rPr lang="zh-CN" altLang="en-US" sz="2400" dirty="0">
                <a:solidFill>
                  <a:srgbClr val="FF0000"/>
                </a:solidFill>
              </a:rPr>
              <a:t>个集装箱装入可以使得装载的总箱数最大化！</a:t>
            </a:r>
            <a:endParaRPr lang="en-US" altLang="zh-CN" dirty="0">
              <a:solidFill>
                <a:srgbClr val="1C1C1C"/>
              </a:solidFill>
            </a:endParaRPr>
          </a:p>
          <a:p>
            <a:pPr lvl="1">
              <a:defRPr/>
            </a:pPr>
            <a:r>
              <a:rPr lang="zh-CN" altLang="en-US" sz="2400" dirty="0">
                <a:solidFill>
                  <a:srgbClr val="1C1C1C"/>
                </a:solidFill>
              </a:rPr>
              <a:t>综上所述，</a:t>
            </a:r>
            <a:r>
              <a:rPr lang="en-US" altLang="zh-CN" sz="2400" dirty="0">
                <a:solidFill>
                  <a:srgbClr val="1C1C1C"/>
                </a:solidFill>
              </a:rPr>
              <a:t>Y</a:t>
            </a:r>
            <a:r>
              <a:rPr lang="zh-CN" altLang="en-US" sz="2400" dirty="0">
                <a:solidFill>
                  <a:srgbClr val="1C1C1C"/>
                </a:solidFill>
              </a:rPr>
              <a:t>是一个满足贪心策略的最优解</a:t>
            </a:r>
            <a:endParaRPr lang="zh-CN" altLang="en-US" sz="2400" dirty="0">
              <a:solidFill>
                <a:srgbClr val="1C1C1C"/>
              </a:solidFill>
              <a:effectLst>
                <a:outerShdw blurRad="38100" dist="38100" dir="2700000" algn="tl">
                  <a:srgbClr val="C0C0C0"/>
                </a:outerShdw>
              </a:effectLst>
            </a:endParaRPr>
          </a:p>
          <a:p>
            <a:endParaRPr lang="zh-CN" altLang="en-US" dirty="0"/>
          </a:p>
        </p:txBody>
      </p:sp>
      <p:sp>
        <p:nvSpPr>
          <p:cNvPr id="4" name="日期占位符 3">
            <a:extLst>
              <a:ext uri="{FF2B5EF4-FFF2-40B4-BE49-F238E27FC236}">
                <a16:creationId xmlns:a16="http://schemas.microsoft.com/office/drawing/2014/main" id="{BA30EA94-934C-48CD-BE7A-33864D3FF1C9}"/>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4DCC2D8B-6F8D-45C8-B991-9C76A1E075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FB07B3-FF03-4DB9-880D-F7D0AAFC0C9F}"/>
              </a:ext>
            </a:extLst>
          </p:cNvPr>
          <p:cNvSpPr>
            <a:spLocks noGrp="1"/>
          </p:cNvSpPr>
          <p:nvPr>
            <p:ph type="sldNum" sz="quarter" idx="12"/>
          </p:nvPr>
        </p:nvSpPr>
        <p:spPr/>
        <p:txBody>
          <a:bodyPr/>
          <a:lstStyle/>
          <a:p>
            <a:fld id="{EEA58A3B-43CE-4AA0-90B5-EB47AFAFEB34}" type="slidenum">
              <a:rPr lang="zh-CN" altLang="en-US" smtClean="0"/>
              <a:pPr/>
              <a:t>43</a:t>
            </a:fld>
            <a:endParaRPr lang="zh-CN" altLang="en-US" dirty="0"/>
          </a:p>
        </p:txBody>
      </p:sp>
      <p:graphicFrame>
        <p:nvGraphicFramePr>
          <p:cNvPr id="7" name="Object 7">
            <a:extLst>
              <a:ext uri="{FF2B5EF4-FFF2-40B4-BE49-F238E27FC236}">
                <a16:creationId xmlns:a16="http://schemas.microsoft.com/office/drawing/2014/main" id="{C0E798B2-8E15-474E-A7F5-118B9E52530A}"/>
              </a:ext>
            </a:extLst>
          </p:cNvPr>
          <p:cNvGraphicFramePr>
            <a:graphicFrameLocks noChangeAspect="1"/>
          </p:cNvGraphicFramePr>
          <p:nvPr>
            <p:extLst>
              <p:ext uri="{D42A27DB-BD31-4B8C-83A1-F6EECF244321}">
                <p14:modId xmlns:p14="http://schemas.microsoft.com/office/powerpoint/2010/main" val="283879808"/>
              </p:ext>
            </p:extLst>
          </p:nvPr>
        </p:nvGraphicFramePr>
        <p:xfrm>
          <a:off x="1592848" y="1285943"/>
          <a:ext cx="4618480" cy="822152"/>
        </p:xfrm>
        <a:graphic>
          <a:graphicData uri="http://schemas.openxmlformats.org/presentationml/2006/ole">
            <mc:AlternateContent xmlns:mc="http://schemas.openxmlformats.org/markup-compatibility/2006">
              <mc:Choice xmlns:v="urn:schemas-microsoft-com:vml" Requires="v">
                <p:oleObj spid="_x0000_s3216" name="Equation" r:id="rId3" imgW="2425700" imgH="431800" progId="Equation.DSMT4">
                  <p:embed/>
                </p:oleObj>
              </mc:Choice>
              <mc:Fallback>
                <p:oleObj name="Equation" r:id="rId3" imgW="2425700" imgH="431800" progId="Equation.DSMT4">
                  <p:embed/>
                  <p:pic>
                    <p:nvPicPr>
                      <p:cNvPr id="7" name="Object 7">
                        <a:extLst>
                          <a:ext uri="{FF2B5EF4-FFF2-40B4-BE49-F238E27FC236}">
                            <a16:creationId xmlns:a16="http://schemas.microsoft.com/office/drawing/2014/main" id="{5057B148-4AC0-4758-9860-BAD85E3F4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848" y="1285943"/>
                        <a:ext cx="4618480" cy="822152"/>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BAEA8BCA-F01B-47DC-B470-78E8D8DA8C50}"/>
              </a:ext>
            </a:extLst>
          </p:cNvPr>
          <p:cNvGraphicFramePr>
            <a:graphicFrameLocks noChangeAspect="1"/>
          </p:cNvGraphicFramePr>
          <p:nvPr>
            <p:extLst>
              <p:ext uri="{D42A27DB-BD31-4B8C-83A1-F6EECF244321}">
                <p14:modId xmlns:p14="http://schemas.microsoft.com/office/powerpoint/2010/main" val="1958247215"/>
              </p:ext>
            </p:extLst>
          </p:nvPr>
        </p:nvGraphicFramePr>
        <p:xfrm>
          <a:off x="1466850" y="3035618"/>
          <a:ext cx="1871663" cy="1008062"/>
        </p:xfrm>
        <a:graphic>
          <a:graphicData uri="http://schemas.openxmlformats.org/presentationml/2006/ole">
            <mc:AlternateContent xmlns:mc="http://schemas.openxmlformats.org/markup-compatibility/2006">
              <mc:Choice xmlns:v="urn:schemas-microsoft-com:vml" Requires="v">
                <p:oleObj spid="_x0000_s3217" name="Equation" r:id="rId5" imgW="799753" imgH="431613" progId="Equation.DSMT4">
                  <p:embed/>
                </p:oleObj>
              </mc:Choice>
              <mc:Fallback>
                <p:oleObj name="Equation" r:id="rId5" imgW="799753" imgH="431613" progId="Equation.DSMT4">
                  <p:embed/>
                  <p:pic>
                    <p:nvPicPr>
                      <p:cNvPr id="4301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850" y="3035618"/>
                        <a:ext cx="1871663"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9032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D8839-EF30-4FC4-AED7-F8571E5E0C11}"/>
              </a:ext>
            </a:extLst>
          </p:cNvPr>
          <p:cNvSpPr>
            <a:spLocks noGrp="1"/>
          </p:cNvSpPr>
          <p:nvPr>
            <p:ph type="title"/>
          </p:nvPr>
        </p:nvSpPr>
        <p:spPr/>
        <p:txBody>
          <a:bodyPr>
            <a:normAutofit/>
          </a:bodyPr>
          <a:lstStyle/>
          <a:p>
            <a:r>
              <a:rPr lang="zh-CN" altLang="en-US" dirty="0"/>
              <a:t>最优装载问题的最优子结构性质</a:t>
            </a:r>
          </a:p>
        </p:txBody>
      </p:sp>
      <p:sp>
        <p:nvSpPr>
          <p:cNvPr id="3" name="内容占位符 2">
            <a:extLst>
              <a:ext uri="{FF2B5EF4-FFF2-40B4-BE49-F238E27FC236}">
                <a16:creationId xmlns:a16="http://schemas.microsoft.com/office/drawing/2014/main" id="{A34432F4-CCD8-42C0-B590-CDC19BC50D74}"/>
              </a:ext>
            </a:extLst>
          </p:cNvPr>
          <p:cNvSpPr>
            <a:spLocks noGrp="1"/>
          </p:cNvSpPr>
          <p:nvPr>
            <p:ph idx="1"/>
          </p:nvPr>
        </p:nvSpPr>
        <p:spPr/>
        <p:txBody>
          <a:bodyPr/>
          <a:lstStyle/>
          <a:p>
            <a:pPr marL="0" indent="0">
              <a:buNone/>
            </a:pPr>
            <a:r>
              <a:rPr lang="zh-CN" altLang="en-US" sz="2400" dirty="0">
                <a:solidFill>
                  <a:srgbClr val="000000"/>
                </a:solidFill>
              </a:rPr>
              <a:t>最优装载问题具有最优子结构性质，证明如下</a:t>
            </a:r>
          </a:p>
          <a:p>
            <a:r>
              <a:rPr lang="zh-CN" altLang="en-US" sz="2400" dirty="0">
                <a:solidFill>
                  <a:srgbClr val="000000"/>
                </a:solidFill>
              </a:rPr>
              <a:t>假设集装箱</a:t>
            </a:r>
            <a:r>
              <a:rPr lang="en-US" altLang="zh-CN" sz="2400" dirty="0">
                <a:solidFill>
                  <a:srgbClr val="000000"/>
                </a:solidFill>
              </a:rPr>
              <a:t>{1,2,…,n}</a:t>
            </a:r>
            <a:r>
              <a:rPr lang="zh-CN" altLang="en-US" sz="2400" dirty="0">
                <a:solidFill>
                  <a:srgbClr val="000000"/>
                </a:solidFill>
              </a:rPr>
              <a:t>已按重量从小到大排序</a:t>
            </a:r>
            <a:endParaRPr lang="en-US" altLang="zh-CN" sz="2400" dirty="0">
              <a:solidFill>
                <a:srgbClr val="000000"/>
              </a:solidFill>
            </a:endParaRPr>
          </a:p>
          <a:p>
            <a:r>
              <a:rPr lang="en-US" altLang="zh-CN" sz="2400" dirty="0">
                <a:solidFill>
                  <a:srgbClr val="1C1C1C"/>
                </a:solidFill>
              </a:rPr>
              <a:t>1. </a:t>
            </a:r>
            <a:r>
              <a:rPr lang="zh-CN" altLang="en-US" sz="2400" dirty="0">
                <a:solidFill>
                  <a:srgbClr val="1C1C1C"/>
                </a:solidFill>
              </a:rPr>
              <a:t>原问题：待装集装箱为</a:t>
            </a:r>
            <a:r>
              <a:rPr lang="en-US" altLang="zh-CN" sz="2400" dirty="0">
                <a:solidFill>
                  <a:srgbClr val="000000"/>
                </a:solidFill>
              </a:rPr>
              <a:t>{1,2,…, n}</a:t>
            </a:r>
            <a:r>
              <a:rPr lang="zh-CN" altLang="en-US" sz="2400" dirty="0">
                <a:solidFill>
                  <a:srgbClr val="000000"/>
                </a:solidFill>
              </a:rPr>
              <a:t>、容量为</a:t>
            </a:r>
            <a:r>
              <a:rPr lang="en-US" altLang="zh-CN" sz="2400" dirty="0">
                <a:solidFill>
                  <a:srgbClr val="000000"/>
                </a:solidFill>
              </a:rPr>
              <a:t>C</a:t>
            </a:r>
            <a:r>
              <a:rPr lang="zh-CN" altLang="en-US" sz="2400" dirty="0">
                <a:solidFill>
                  <a:srgbClr val="000000"/>
                </a:solidFill>
              </a:rPr>
              <a:t>，</a:t>
            </a:r>
            <a:endParaRPr lang="en-US" altLang="zh-CN" sz="2400" dirty="0">
              <a:solidFill>
                <a:srgbClr val="000000"/>
              </a:solidFill>
            </a:endParaRPr>
          </a:p>
          <a:p>
            <a:pPr marL="0" indent="0">
              <a:buNone/>
            </a:pPr>
            <a:r>
              <a:rPr lang="en-US" altLang="zh-CN" dirty="0">
                <a:solidFill>
                  <a:srgbClr val="000000"/>
                </a:solidFill>
              </a:rPr>
              <a:t>       </a:t>
            </a:r>
            <a:r>
              <a:rPr lang="en-US" altLang="zh-CN" sz="2400" dirty="0">
                <a:solidFill>
                  <a:srgbClr val="1C1C1C"/>
                </a:solidFill>
              </a:rPr>
              <a:t>{x</a:t>
            </a:r>
            <a:r>
              <a:rPr lang="en-US" altLang="zh-CN" sz="2400" baseline="-25000" dirty="0">
                <a:solidFill>
                  <a:srgbClr val="000000"/>
                </a:solidFill>
              </a:rPr>
              <a:t>1</a:t>
            </a:r>
            <a:r>
              <a:rPr lang="en-US" altLang="zh-CN" sz="2400" dirty="0">
                <a:solidFill>
                  <a:srgbClr val="1C1C1C"/>
                </a:solidFill>
              </a:rPr>
              <a:t>, x</a:t>
            </a:r>
            <a:r>
              <a:rPr lang="en-US" altLang="zh-CN" sz="2400" baseline="-25000" dirty="0">
                <a:solidFill>
                  <a:srgbClr val="000000"/>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000000"/>
                </a:solidFill>
              </a:rPr>
              <a:t>n</a:t>
            </a:r>
            <a:r>
              <a:rPr lang="en-US" altLang="zh-CN" sz="2400" dirty="0">
                <a:solidFill>
                  <a:srgbClr val="1C1C1C"/>
                </a:solidFill>
              </a:rPr>
              <a:t>}</a:t>
            </a:r>
            <a:r>
              <a:rPr lang="zh-CN" altLang="en-US" sz="2400" dirty="0">
                <a:solidFill>
                  <a:srgbClr val="1C1C1C"/>
                </a:solidFill>
              </a:rPr>
              <a:t>是其</a:t>
            </a:r>
            <a:r>
              <a:rPr lang="zh-CN" altLang="en-US" sz="2400" dirty="0">
                <a:solidFill>
                  <a:srgbClr val="000000"/>
                </a:solidFill>
              </a:rPr>
              <a:t>满足贪心策略的</a:t>
            </a:r>
            <a:r>
              <a:rPr lang="en-US" altLang="zh-CN" sz="2400" dirty="0">
                <a:solidFill>
                  <a:srgbClr val="000000"/>
                </a:solidFill>
              </a:rPr>
              <a:t>1</a:t>
            </a:r>
            <a:r>
              <a:rPr lang="zh-CN" altLang="en-US" sz="2400" dirty="0">
                <a:solidFill>
                  <a:srgbClr val="000000"/>
                </a:solidFill>
              </a:rPr>
              <a:t>个最优解</a:t>
            </a:r>
            <a:r>
              <a:rPr lang="en-US" altLang="zh-CN" sz="2400" dirty="0">
                <a:solidFill>
                  <a:srgbClr val="000000"/>
                </a:solidFill>
              </a:rPr>
              <a:t>, </a:t>
            </a:r>
            <a:r>
              <a:rPr lang="zh-CN" altLang="en-US" sz="2400" dirty="0">
                <a:solidFill>
                  <a:srgbClr val="000000"/>
                </a:solidFill>
              </a:rPr>
              <a:t>且</a:t>
            </a: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=1</a:t>
            </a:r>
            <a:r>
              <a:rPr lang="zh-CN" altLang="en-US" sz="2400" dirty="0">
                <a:solidFill>
                  <a:srgbClr val="000000"/>
                </a:solidFill>
              </a:rPr>
              <a:t> </a:t>
            </a:r>
            <a:endParaRPr lang="en-US" altLang="zh-CN" dirty="0">
              <a:solidFill>
                <a:srgbClr val="000000"/>
              </a:solidFill>
            </a:endParaRPr>
          </a:p>
          <a:p>
            <a:pPr lvl="1"/>
            <a:r>
              <a:rPr lang="en-US" altLang="zh-CN" dirty="0">
                <a:solidFill>
                  <a:srgbClr val="000000"/>
                </a:solidFill>
              </a:rPr>
              <a:t>e.g. </a:t>
            </a:r>
            <a:r>
              <a:rPr lang="en-US" altLang="zh-CN" dirty="0">
                <a:solidFill>
                  <a:srgbClr val="1C1C1C"/>
                </a:solidFill>
              </a:rPr>
              <a:t>{x</a:t>
            </a:r>
            <a:r>
              <a:rPr lang="en-US" altLang="zh-CN" baseline="-25000" dirty="0">
                <a:solidFill>
                  <a:srgbClr val="000000"/>
                </a:solidFill>
              </a:rPr>
              <a:t>1</a:t>
            </a:r>
            <a:r>
              <a:rPr lang="en-US" altLang="zh-CN" dirty="0">
                <a:solidFill>
                  <a:srgbClr val="1C1C1C"/>
                </a:solidFill>
              </a:rPr>
              <a:t>, x</a:t>
            </a:r>
            <a:r>
              <a:rPr lang="en-US" altLang="zh-CN" baseline="-25000" dirty="0">
                <a:solidFill>
                  <a:srgbClr val="000000"/>
                </a:solidFill>
              </a:rPr>
              <a:t>2</a:t>
            </a:r>
            <a:r>
              <a:rPr lang="en-US" altLang="zh-CN" dirty="0">
                <a:solidFill>
                  <a:srgbClr val="1C1C1C"/>
                </a:solidFill>
              </a:rPr>
              <a:t>, .., </a:t>
            </a:r>
            <a:r>
              <a:rPr lang="en-US" altLang="zh-CN" dirty="0" err="1">
                <a:solidFill>
                  <a:srgbClr val="1C1C1C"/>
                </a:solidFill>
              </a:rPr>
              <a:t>x</a:t>
            </a:r>
            <a:r>
              <a:rPr lang="en-US" altLang="zh-CN" baseline="-25000" dirty="0" err="1">
                <a:solidFill>
                  <a:srgbClr val="000000"/>
                </a:solidFill>
              </a:rPr>
              <a:t>n</a:t>
            </a:r>
            <a:r>
              <a:rPr lang="en-US" altLang="zh-CN" dirty="0">
                <a:solidFill>
                  <a:srgbClr val="1C1C1C"/>
                </a:solidFill>
              </a:rPr>
              <a:t>}={</a:t>
            </a:r>
            <a:r>
              <a:rPr lang="en-US" altLang="zh-CN" dirty="0">
                <a:solidFill>
                  <a:srgbClr val="FF0000"/>
                </a:solidFill>
              </a:rPr>
              <a:t>1</a:t>
            </a:r>
            <a:r>
              <a:rPr lang="en-US" altLang="zh-CN" dirty="0">
                <a:solidFill>
                  <a:srgbClr val="1C1C1C"/>
                </a:solidFill>
              </a:rPr>
              <a:t>, </a:t>
            </a:r>
            <a:r>
              <a:rPr lang="en-US" altLang="zh-CN" dirty="0">
                <a:solidFill>
                  <a:srgbClr val="000066"/>
                </a:solidFill>
              </a:rPr>
              <a:t>0</a:t>
            </a:r>
            <a:r>
              <a:rPr lang="en-US" altLang="zh-CN" dirty="0">
                <a:solidFill>
                  <a:srgbClr val="1C1C1C"/>
                </a:solidFill>
              </a:rPr>
              <a:t>, 1, 1, 1}</a:t>
            </a:r>
            <a:r>
              <a:rPr lang="zh-CN" altLang="en-US" dirty="0">
                <a:solidFill>
                  <a:srgbClr val="1C1C1C"/>
                </a:solidFill>
              </a:rPr>
              <a:t>，</a:t>
            </a:r>
            <a:r>
              <a:rPr lang="en-US" altLang="zh-CN" i="1" dirty="0">
                <a:solidFill>
                  <a:srgbClr val="1C1C1C"/>
                </a:solidFill>
              </a:rPr>
              <a:t>k</a:t>
            </a:r>
            <a:r>
              <a:rPr lang="en-US" altLang="zh-CN" dirty="0">
                <a:solidFill>
                  <a:srgbClr val="1C1C1C"/>
                </a:solidFill>
              </a:rPr>
              <a:t>=1</a:t>
            </a:r>
            <a:endParaRPr lang="zh-CN" altLang="en-US" dirty="0">
              <a:solidFill>
                <a:srgbClr val="000000"/>
              </a:solidFill>
            </a:endParaRPr>
          </a:p>
          <a:p>
            <a:pPr>
              <a:defRPr/>
            </a:pPr>
            <a:r>
              <a:rPr lang="en-US" altLang="zh-CN" sz="2400" dirty="0">
                <a:solidFill>
                  <a:srgbClr val="000000"/>
                </a:solidFill>
              </a:rPr>
              <a:t>2. </a:t>
            </a:r>
            <a:r>
              <a:rPr lang="zh-CN" altLang="en-US" sz="2400" dirty="0">
                <a:solidFill>
                  <a:srgbClr val="000000"/>
                </a:solidFill>
              </a:rPr>
              <a:t>则对子问题：待装集装箱为</a:t>
            </a:r>
            <a:r>
              <a:rPr lang="en-US" altLang="zh-CN" sz="2400" dirty="0">
                <a:solidFill>
                  <a:srgbClr val="000000"/>
                </a:solidFill>
              </a:rPr>
              <a:t>{2,…,n}</a:t>
            </a:r>
            <a:r>
              <a:rPr lang="zh-CN" altLang="en-US" sz="2400" dirty="0">
                <a:solidFill>
                  <a:srgbClr val="000000"/>
                </a:solidFill>
              </a:rPr>
              <a:t>、容量为</a:t>
            </a:r>
            <a:r>
              <a:rPr lang="en-US" altLang="zh-CN" sz="2400" dirty="0">
                <a:solidFill>
                  <a:srgbClr val="000000"/>
                </a:solidFill>
              </a:rPr>
              <a:t>C-w</a:t>
            </a:r>
            <a:r>
              <a:rPr lang="en-US" altLang="zh-CN" sz="2400" baseline="-25000" dirty="0">
                <a:solidFill>
                  <a:srgbClr val="000000"/>
                </a:solidFill>
              </a:rPr>
              <a:t>1</a:t>
            </a:r>
            <a:r>
              <a:rPr lang="zh-CN" altLang="en-US" sz="2400" dirty="0">
                <a:solidFill>
                  <a:srgbClr val="000000"/>
                </a:solidFill>
              </a:rPr>
              <a:t>，</a:t>
            </a:r>
            <a:endParaRPr lang="en-US" altLang="zh-CN" sz="2400" dirty="0">
              <a:solidFill>
                <a:srgbClr val="000000"/>
              </a:solidFill>
            </a:endParaRPr>
          </a:p>
          <a:p>
            <a:pPr marL="0" indent="0">
              <a:buNone/>
              <a:defRPr/>
            </a:pPr>
            <a:r>
              <a:rPr lang="en-US" altLang="zh-CN" dirty="0">
                <a:solidFill>
                  <a:srgbClr val="000000"/>
                </a:solidFill>
              </a:rPr>
              <a:t>       </a:t>
            </a:r>
            <a:r>
              <a:rPr lang="en-US" altLang="zh-CN" sz="2400" dirty="0">
                <a:solidFill>
                  <a:srgbClr val="1C1C1C"/>
                </a:solidFill>
              </a:rPr>
              <a:t>{x</a:t>
            </a:r>
            <a:r>
              <a:rPr lang="en-US" altLang="zh-CN" sz="2400" baseline="-25000" dirty="0">
                <a:solidFill>
                  <a:srgbClr val="000000"/>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000000"/>
                </a:solidFill>
              </a:rPr>
              <a:t>n</a:t>
            </a:r>
            <a:r>
              <a:rPr lang="en-US" altLang="zh-CN" sz="2400" dirty="0">
                <a:solidFill>
                  <a:srgbClr val="1C1C1C"/>
                </a:solidFill>
              </a:rPr>
              <a:t>}</a:t>
            </a:r>
            <a:r>
              <a:rPr lang="zh-CN" altLang="en-US" sz="2400" dirty="0">
                <a:solidFill>
                  <a:srgbClr val="1C1C1C"/>
                </a:solidFill>
              </a:rPr>
              <a:t>是</a:t>
            </a:r>
            <a:r>
              <a:rPr lang="zh-CN" altLang="en-US" sz="2400" dirty="0">
                <a:solidFill>
                  <a:srgbClr val="000000"/>
                </a:solidFill>
              </a:rPr>
              <a:t>一个最优解</a:t>
            </a:r>
            <a:r>
              <a:rPr lang="en-US" altLang="zh-CN" sz="2400" dirty="0">
                <a:solidFill>
                  <a:srgbClr val="000000"/>
                </a:solidFill>
              </a:rPr>
              <a:t>,</a:t>
            </a:r>
          </a:p>
          <a:p>
            <a:pPr lvl="1">
              <a:defRPr/>
            </a:pPr>
            <a:r>
              <a:rPr lang="en-US" altLang="zh-CN" dirty="0">
                <a:solidFill>
                  <a:srgbClr val="000000"/>
                </a:solidFill>
              </a:rPr>
              <a:t>e.g. </a:t>
            </a:r>
            <a:r>
              <a:rPr lang="en-US" altLang="zh-CN" dirty="0">
                <a:solidFill>
                  <a:srgbClr val="1C1C1C"/>
                </a:solidFill>
              </a:rPr>
              <a:t>{x</a:t>
            </a:r>
            <a:r>
              <a:rPr lang="en-US" altLang="zh-CN" baseline="-25000" dirty="0">
                <a:solidFill>
                  <a:srgbClr val="000000"/>
                </a:solidFill>
              </a:rPr>
              <a:t>2</a:t>
            </a:r>
            <a:r>
              <a:rPr lang="en-US" altLang="zh-CN" dirty="0">
                <a:solidFill>
                  <a:srgbClr val="1C1C1C"/>
                </a:solidFill>
              </a:rPr>
              <a:t>, .., </a:t>
            </a:r>
            <a:r>
              <a:rPr lang="en-US" altLang="zh-CN" dirty="0" err="1">
                <a:solidFill>
                  <a:srgbClr val="1C1C1C"/>
                </a:solidFill>
              </a:rPr>
              <a:t>x</a:t>
            </a:r>
            <a:r>
              <a:rPr lang="en-US" altLang="zh-CN" baseline="-25000" dirty="0" err="1">
                <a:solidFill>
                  <a:srgbClr val="000000"/>
                </a:solidFill>
              </a:rPr>
              <a:t>n</a:t>
            </a:r>
            <a:r>
              <a:rPr lang="en-US" altLang="zh-CN" dirty="0">
                <a:solidFill>
                  <a:srgbClr val="1C1C1C"/>
                </a:solidFill>
              </a:rPr>
              <a:t>}={</a:t>
            </a:r>
            <a:r>
              <a:rPr lang="en-US" altLang="zh-CN" dirty="0">
                <a:solidFill>
                  <a:srgbClr val="000066"/>
                </a:solidFill>
              </a:rPr>
              <a:t>0</a:t>
            </a:r>
            <a:r>
              <a:rPr lang="en-US" altLang="zh-CN" dirty="0">
                <a:solidFill>
                  <a:srgbClr val="1C1C1C"/>
                </a:solidFill>
              </a:rPr>
              <a:t>, 1, 1, 1}</a:t>
            </a:r>
            <a:endParaRPr lang="en-US" altLang="zh-CN" dirty="0">
              <a:solidFill>
                <a:srgbClr val="000000"/>
              </a:solidFill>
            </a:endParaRPr>
          </a:p>
          <a:p>
            <a:pPr eaLnBrk="1" hangingPunct="1">
              <a:lnSpc>
                <a:spcPct val="90000"/>
              </a:lnSpc>
              <a:buFontTx/>
              <a:buNone/>
              <a:defRPr/>
            </a:pPr>
            <a:r>
              <a:rPr lang="zh-CN" altLang="en-US" sz="2400" dirty="0">
                <a:solidFill>
                  <a:srgbClr val="000000"/>
                </a:solidFill>
              </a:rPr>
              <a:t>		</a:t>
            </a:r>
            <a:endParaRPr lang="zh-CN" altLang="en-US" dirty="0"/>
          </a:p>
        </p:txBody>
      </p:sp>
      <p:sp>
        <p:nvSpPr>
          <p:cNvPr id="4" name="日期占位符 3">
            <a:extLst>
              <a:ext uri="{FF2B5EF4-FFF2-40B4-BE49-F238E27FC236}">
                <a16:creationId xmlns:a16="http://schemas.microsoft.com/office/drawing/2014/main" id="{4DEBC2E5-5919-421D-BA7C-80B26C625472}"/>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5C83C01-AA46-4646-B6F1-83FD2CD95B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46F8ED-B568-4716-B55F-BC27858C7648}"/>
              </a:ext>
            </a:extLst>
          </p:cNvPr>
          <p:cNvSpPr>
            <a:spLocks noGrp="1"/>
          </p:cNvSpPr>
          <p:nvPr>
            <p:ph type="sldNum" sz="quarter" idx="12"/>
          </p:nvPr>
        </p:nvSpPr>
        <p:spPr/>
        <p:txBody>
          <a:bodyPr/>
          <a:lstStyle/>
          <a:p>
            <a:fld id="{EEA58A3B-43CE-4AA0-90B5-EB47AFAFEB34}" type="slidenum">
              <a:rPr lang="zh-CN" altLang="en-US" smtClean="0"/>
              <a:pPr/>
              <a:t>44</a:t>
            </a:fld>
            <a:endParaRPr lang="zh-CN" altLang="en-US" dirty="0"/>
          </a:p>
        </p:txBody>
      </p:sp>
      <p:sp>
        <p:nvSpPr>
          <p:cNvPr id="7" name="TextBox 1">
            <a:extLst>
              <a:ext uri="{FF2B5EF4-FFF2-40B4-BE49-F238E27FC236}">
                <a16:creationId xmlns:a16="http://schemas.microsoft.com/office/drawing/2014/main" id="{1A8C1BB6-39BE-43CB-90CF-8BDF7D775E8B}"/>
              </a:ext>
            </a:extLst>
          </p:cNvPr>
          <p:cNvSpPr txBox="1">
            <a:spLocks noChangeArrowheads="1"/>
          </p:cNvSpPr>
          <p:nvPr/>
        </p:nvSpPr>
        <p:spPr bwMode="auto">
          <a:xfrm>
            <a:off x="4374617" y="3778618"/>
            <a:ext cx="2659229" cy="646331"/>
          </a:xfrm>
          <a:prstGeom prst="rect">
            <a:avLst/>
          </a:prstGeom>
          <a:solidFill>
            <a:srgbClr val="FFFF00"/>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拿掉第</a:t>
            </a:r>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个集装箱，</a:t>
            </a:r>
            <a:endParaRPr lang="en-US" altLang="zh-CN" dirty="0">
              <a:latin typeface="+mn-lt"/>
              <a:ea typeface="微软雅黑 Light" panose="020B0502040204020203" pitchFamily="34" charset="-122"/>
            </a:endParaRPr>
          </a:p>
          <a:p>
            <a:pPr eaLnBrk="1" hangingPunct="1"/>
            <a:r>
              <a:rPr lang="zh-CN" altLang="en-US" dirty="0">
                <a:latin typeface="+mn-lt"/>
                <a:ea typeface="微软雅黑 Light" panose="020B0502040204020203" pitchFamily="34" charset="-122"/>
              </a:rPr>
              <a:t>从容量</a:t>
            </a:r>
            <a:r>
              <a:rPr lang="en-US" altLang="zh-CN" dirty="0">
                <a:latin typeface="+mn-lt"/>
                <a:ea typeface="微软雅黑 Light" panose="020B0502040204020203" pitchFamily="34" charset="-122"/>
              </a:rPr>
              <a:t>C</a:t>
            </a:r>
            <a:r>
              <a:rPr lang="zh-CN" altLang="en-US" dirty="0">
                <a:latin typeface="+mn-lt"/>
                <a:ea typeface="微软雅黑 Light" panose="020B0502040204020203" pitchFamily="34" charset="-122"/>
              </a:rPr>
              <a:t>中减去其重量</a:t>
            </a:r>
            <a:r>
              <a:rPr lang="en-US" altLang="zh-CN" dirty="0">
                <a:latin typeface="+mn-lt"/>
                <a:ea typeface="微软雅黑 Light" panose="020B0502040204020203" pitchFamily="34" charset="-122"/>
              </a:rPr>
              <a:t>w</a:t>
            </a:r>
            <a:r>
              <a:rPr lang="en-US" altLang="zh-CN" baseline="-25000" dirty="0">
                <a:latin typeface="+mn-lt"/>
                <a:ea typeface="微软雅黑 Light" panose="020B0502040204020203" pitchFamily="34" charset="-122"/>
              </a:rPr>
              <a:t>1</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3877732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4221-DF1E-4D3C-8F7F-E43A0A7F7AE2}"/>
              </a:ext>
            </a:extLst>
          </p:cNvPr>
          <p:cNvSpPr>
            <a:spLocks noGrp="1"/>
          </p:cNvSpPr>
          <p:nvPr>
            <p:ph type="title"/>
          </p:nvPr>
        </p:nvSpPr>
        <p:spPr/>
        <p:txBody>
          <a:bodyPr/>
          <a:lstStyle/>
          <a:p>
            <a:r>
              <a:rPr lang="zh-CN" altLang="en-US" dirty="0"/>
              <a:t>最优装载问题的最优子结构性质</a:t>
            </a:r>
          </a:p>
        </p:txBody>
      </p:sp>
      <p:sp>
        <p:nvSpPr>
          <p:cNvPr id="4" name="日期占位符 3">
            <a:extLst>
              <a:ext uri="{FF2B5EF4-FFF2-40B4-BE49-F238E27FC236}">
                <a16:creationId xmlns:a16="http://schemas.microsoft.com/office/drawing/2014/main" id="{CE9F9149-5A9A-4C33-8879-95A8C584796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155C3EDF-F9C7-4EB8-BF61-C267E093DF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1AD450-93DC-41BC-8DD2-42B8555A68A0}"/>
              </a:ext>
            </a:extLst>
          </p:cNvPr>
          <p:cNvSpPr>
            <a:spLocks noGrp="1"/>
          </p:cNvSpPr>
          <p:nvPr>
            <p:ph type="sldNum" sz="quarter" idx="12"/>
          </p:nvPr>
        </p:nvSpPr>
        <p:spPr/>
        <p:txBody>
          <a:bodyPr/>
          <a:lstStyle/>
          <a:p>
            <a:fld id="{EEA58A3B-43CE-4AA0-90B5-EB47AFAFEB34}" type="slidenum">
              <a:rPr lang="zh-CN" altLang="en-US" smtClean="0"/>
              <a:pPr/>
              <a:t>45</a:t>
            </a:fld>
            <a:endParaRPr lang="zh-CN" altLang="en-US" dirty="0"/>
          </a:p>
        </p:txBody>
      </p:sp>
      <p:sp>
        <p:nvSpPr>
          <p:cNvPr id="7" name="Text Box 2">
            <a:extLst>
              <a:ext uri="{FF2B5EF4-FFF2-40B4-BE49-F238E27FC236}">
                <a16:creationId xmlns:a16="http://schemas.microsoft.com/office/drawing/2014/main" id="{5CF42004-B629-44D8-8DB1-642CBDC36A25}"/>
              </a:ext>
            </a:extLst>
          </p:cNvPr>
          <p:cNvSpPr txBox="1">
            <a:spLocks noChangeArrowheads="1"/>
          </p:cNvSpPr>
          <p:nvPr/>
        </p:nvSpPr>
        <p:spPr bwMode="auto">
          <a:xfrm>
            <a:off x="1601055" y="1048397"/>
            <a:ext cx="4357283" cy="830997"/>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原问题：</a:t>
            </a:r>
            <a:r>
              <a:rPr lang="en-US" altLang="zh-CN" sz="2400">
                <a:latin typeface="+mn-lt"/>
                <a:ea typeface="微软雅黑 Light" panose="020B0502040204020203" pitchFamily="34" charset="-122"/>
              </a:rPr>
              <a:t>n</a:t>
            </a:r>
            <a:r>
              <a:rPr lang="zh-CN" altLang="en-US" sz="2400">
                <a:latin typeface="+mn-lt"/>
                <a:ea typeface="微软雅黑 Light" panose="020B0502040204020203" pitchFamily="34" charset="-122"/>
              </a:rPr>
              <a:t>个集装箱</a:t>
            </a:r>
            <a:r>
              <a:rPr lang="en-US" altLang="zh-CN" sz="2400">
                <a:latin typeface="+mn-lt"/>
                <a:ea typeface="微软雅黑 Light" panose="020B0502040204020203" pitchFamily="34" charset="-122"/>
              </a:rPr>
              <a:t>{1, 2, 3, …,n}</a:t>
            </a:r>
          </a:p>
          <a:p>
            <a:pPr eaLnBrk="1" hangingPunct="1"/>
            <a:r>
              <a:rPr lang="en-US" altLang="zh-CN" sz="2400">
                <a:latin typeface="+mn-lt"/>
                <a:ea typeface="微软雅黑 Light" panose="020B0502040204020203" pitchFamily="34" charset="-122"/>
              </a:rPr>
              <a:t>               </a:t>
            </a:r>
            <a:r>
              <a:rPr lang="zh-CN" altLang="en-US" sz="2400">
                <a:latin typeface="+mn-lt"/>
                <a:ea typeface="微软雅黑 Light" panose="020B0502040204020203" pitchFamily="34" charset="-122"/>
              </a:rPr>
              <a:t>容量</a:t>
            </a:r>
            <a:r>
              <a:rPr lang="en-US" altLang="zh-CN" sz="2400">
                <a:latin typeface="+mn-lt"/>
                <a:ea typeface="微软雅黑 Light" panose="020B0502040204020203" pitchFamily="34" charset="-122"/>
              </a:rPr>
              <a:t>C</a:t>
            </a:r>
          </a:p>
        </p:txBody>
      </p:sp>
      <p:sp>
        <p:nvSpPr>
          <p:cNvPr id="8" name="Line 3">
            <a:extLst>
              <a:ext uri="{FF2B5EF4-FFF2-40B4-BE49-F238E27FC236}">
                <a16:creationId xmlns:a16="http://schemas.microsoft.com/office/drawing/2014/main" id="{008A23DB-0B6B-420D-924F-F45BF6050B75}"/>
              </a:ext>
            </a:extLst>
          </p:cNvPr>
          <p:cNvSpPr>
            <a:spLocks noChangeShapeType="1"/>
          </p:cNvSpPr>
          <p:nvPr/>
        </p:nvSpPr>
        <p:spPr bwMode="auto">
          <a:xfrm flipH="1">
            <a:off x="1313717" y="1943747"/>
            <a:ext cx="1655763" cy="16557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9" name="Line 4">
            <a:extLst>
              <a:ext uri="{FF2B5EF4-FFF2-40B4-BE49-F238E27FC236}">
                <a16:creationId xmlns:a16="http://schemas.microsoft.com/office/drawing/2014/main" id="{059874DA-87F4-4A55-AC4B-BA814BCCDA3A}"/>
              </a:ext>
            </a:extLst>
          </p:cNvPr>
          <p:cNvSpPr>
            <a:spLocks noChangeShapeType="1"/>
          </p:cNvSpPr>
          <p:nvPr/>
        </p:nvSpPr>
        <p:spPr bwMode="auto">
          <a:xfrm>
            <a:off x="4747480" y="1878659"/>
            <a:ext cx="1465262" cy="17208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Text Box 5">
            <a:extLst>
              <a:ext uri="{FF2B5EF4-FFF2-40B4-BE49-F238E27FC236}">
                <a16:creationId xmlns:a16="http://schemas.microsoft.com/office/drawing/2014/main" id="{56531EF7-F976-4E82-AB80-EFFB9AD76526}"/>
              </a:ext>
            </a:extLst>
          </p:cNvPr>
          <p:cNvSpPr txBox="1">
            <a:spLocks noChangeArrowheads="1"/>
          </p:cNvSpPr>
          <p:nvPr/>
        </p:nvSpPr>
        <p:spPr bwMode="auto">
          <a:xfrm>
            <a:off x="3761642" y="3599509"/>
            <a:ext cx="4461478" cy="830997"/>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子问题</a:t>
            </a:r>
            <a:r>
              <a:rPr lang="en-US" altLang="zh-CN" sz="2400">
                <a:latin typeface="+mn-lt"/>
                <a:ea typeface="微软雅黑 Light" panose="020B0502040204020203" pitchFamily="34" charset="-122"/>
              </a:rPr>
              <a:t>2</a:t>
            </a:r>
            <a:r>
              <a:rPr lang="zh-CN" altLang="en-US" sz="2400">
                <a:latin typeface="+mn-lt"/>
                <a:ea typeface="微软雅黑 Light" panose="020B0502040204020203" pitchFamily="34" charset="-122"/>
              </a:rPr>
              <a:t>：</a:t>
            </a:r>
            <a:r>
              <a:rPr lang="en-US" altLang="zh-CN" sz="2400">
                <a:latin typeface="+mn-lt"/>
                <a:ea typeface="微软雅黑 Light" panose="020B0502040204020203" pitchFamily="34" charset="-122"/>
              </a:rPr>
              <a:t>n-1</a:t>
            </a:r>
            <a:r>
              <a:rPr lang="zh-CN" altLang="en-US" sz="2400">
                <a:latin typeface="+mn-lt"/>
                <a:ea typeface="微软雅黑 Light" panose="020B0502040204020203" pitchFamily="34" charset="-122"/>
              </a:rPr>
              <a:t>个集装箱</a:t>
            </a:r>
            <a:r>
              <a:rPr lang="en-US" altLang="zh-CN" sz="2400">
                <a:latin typeface="+mn-lt"/>
                <a:ea typeface="微软雅黑 Light" panose="020B0502040204020203" pitchFamily="34" charset="-122"/>
              </a:rPr>
              <a:t>{2, 3, …,n}</a:t>
            </a:r>
          </a:p>
          <a:p>
            <a:pPr eaLnBrk="1" hangingPunct="1"/>
            <a:r>
              <a:rPr lang="en-US" altLang="zh-CN" sz="2400">
                <a:latin typeface="+mn-lt"/>
                <a:ea typeface="微软雅黑 Light" panose="020B0502040204020203" pitchFamily="34" charset="-122"/>
              </a:rPr>
              <a:t>                 </a:t>
            </a:r>
            <a:r>
              <a:rPr lang="zh-CN" altLang="en-US" sz="2400">
                <a:latin typeface="+mn-lt"/>
                <a:ea typeface="微软雅黑 Light" panose="020B0502040204020203" pitchFamily="34" charset="-122"/>
              </a:rPr>
              <a:t>容量 </a:t>
            </a:r>
            <a:r>
              <a:rPr lang="en-US" altLang="zh-CN" sz="2400">
                <a:latin typeface="+mn-lt"/>
                <a:ea typeface="微软雅黑 Light" panose="020B0502040204020203" pitchFamily="34" charset="-122"/>
              </a:rPr>
              <a:t>C-w</a:t>
            </a:r>
            <a:r>
              <a:rPr lang="en-US" altLang="zh-CN" sz="2400" baseline="-25000">
                <a:latin typeface="+mn-lt"/>
                <a:ea typeface="微软雅黑 Light" panose="020B0502040204020203" pitchFamily="34" charset="-122"/>
              </a:rPr>
              <a:t>1</a:t>
            </a:r>
            <a:endParaRPr lang="zh-CN" altLang="en-US" sz="2400" baseline="-25000">
              <a:latin typeface="+mn-lt"/>
              <a:ea typeface="微软雅黑 Light" panose="020B0502040204020203" pitchFamily="34" charset="-122"/>
            </a:endParaRPr>
          </a:p>
        </p:txBody>
      </p:sp>
      <p:sp>
        <p:nvSpPr>
          <p:cNvPr id="11" name="Text Box 6">
            <a:extLst>
              <a:ext uri="{FF2B5EF4-FFF2-40B4-BE49-F238E27FC236}">
                <a16:creationId xmlns:a16="http://schemas.microsoft.com/office/drawing/2014/main" id="{B534BD24-305B-4A87-B380-6745E20E9B4F}"/>
              </a:ext>
            </a:extLst>
          </p:cNvPr>
          <p:cNvSpPr txBox="1">
            <a:spLocks noChangeArrowheads="1"/>
          </p:cNvSpPr>
          <p:nvPr/>
        </p:nvSpPr>
        <p:spPr bwMode="auto">
          <a:xfrm>
            <a:off x="6565167" y="1088084"/>
            <a:ext cx="20185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a:t>
            </a:r>
            <a:r>
              <a:rPr lang="en-US" altLang="zh-CN" sz="2400">
                <a:solidFill>
                  <a:srgbClr val="FF3300"/>
                </a:solidFill>
                <a:latin typeface="+mn-lt"/>
                <a:ea typeface="微软雅黑 Light" panose="020B0502040204020203" pitchFamily="34" charset="-122"/>
              </a:rPr>
              <a:t>x</a:t>
            </a:r>
            <a:r>
              <a:rPr lang="en-US" altLang="zh-CN" sz="2400" baseline="-25000">
                <a:solidFill>
                  <a:srgbClr val="FF3300"/>
                </a:solidFill>
                <a:latin typeface="+mn-lt"/>
                <a:ea typeface="微软雅黑 Light" panose="020B0502040204020203" pitchFamily="34" charset="-122"/>
              </a:rPr>
              <a:t>1</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2</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n</a:t>
            </a:r>
            <a:r>
              <a:rPr lang="en-US" altLang="zh-CN" sz="2400">
                <a:latin typeface="+mn-lt"/>
                <a:ea typeface="微软雅黑 Light" panose="020B0502040204020203" pitchFamily="34" charset="-122"/>
              </a:rPr>
              <a:t>)</a:t>
            </a:r>
          </a:p>
          <a:p>
            <a:pPr eaLnBrk="1" hangingPunct="1"/>
            <a:r>
              <a:rPr lang="en-US" altLang="zh-CN" sz="2400">
                <a:latin typeface="+mn-lt"/>
                <a:ea typeface="微软雅黑 Light" panose="020B0502040204020203" pitchFamily="34" charset="-122"/>
              </a:rPr>
              <a:t>(</a:t>
            </a:r>
            <a:r>
              <a:rPr lang="zh-CN" altLang="en-US">
                <a:latin typeface="+mn-lt"/>
                <a:ea typeface="微软雅黑 Light" panose="020B0502040204020203" pitchFamily="34" charset="-122"/>
              </a:rPr>
              <a:t>最优</a:t>
            </a:r>
            <a:r>
              <a:rPr lang="en-US" altLang="zh-CN" sz="2400">
                <a:latin typeface="+mn-lt"/>
                <a:ea typeface="微软雅黑 Light" panose="020B0502040204020203" pitchFamily="34" charset="-122"/>
              </a:rPr>
              <a:t>)</a:t>
            </a:r>
          </a:p>
        </p:txBody>
      </p:sp>
      <p:sp>
        <p:nvSpPr>
          <p:cNvPr id="12" name="Text Box 7">
            <a:extLst>
              <a:ext uri="{FF2B5EF4-FFF2-40B4-BE49-F238E27FC236}">
                <a16:creationId xmlns:a16="http://schemas.microsoft.com/office/drawing/2014/main" id="{40751A65-EF65-4CB7-9987-1EB6DDADB8D5}"/>
              </a:ext>
            </a:extLst>
          </p:cNvPr>
          <p:cNvSpPr txBox="1">
            <a:spLocks noChangeArrowheads="1"/>
          </p:cNvSpPr>
          <p:nvPr/>
        </p:nvSpPr>
        <p:spPr bwMode="auto">
          <a:xfrm>
            <a:off x="5187217" y="4455172"/>
            <a:ext cx="172675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(x</a:t>
            </a:r>
            <a:r>
              <a:rPr lang="en-US" altLang="zh-CN" sz="2400" baseline="-25000">
                <a:latin typeface="+mn-lt"/>
                <a:ea typeface="微软雅黑 Light" panose="020B0502040204020203" pitchFamily="34" charset="-122"/>
              </a:rPr>
              <a:t>2</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n</a:t>
            </a:r>
            <a:r>
              <a:rPr lang="en-US" altLang="zh-CN" sz="2400">
                <a:latin typeface="+mn-lt"/>
                <a:ea typeface="微软雅黑 Light" panose="020B0502040204020203" pitchFamily="34" charset="-122"/>
              </a:rPr>
              <a:t>)</a:t>
            </a:r>
          </a:p>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最优</a:t>
            </a:r>
            <a:r>
              <a:rPr lang="en-US" altLang="zh-CN">
                <a:latin typeface="+mn-lt"/>
                <a:ea typeface="微软雅黑 Light" panose="020B0502040204020203" pitchFamily="34" charset="-122"/>
              </a:rPr>
              <a:t>)</a:t>
            </a:r>
            <a:endParaRPr lang="zh-CN" altLang="en-US">
              <a:latin typeface="+mn-lt"/>
              <a:ea typeface="微软雅黑 Light" panose="020B0502040204020203" pitchFamily="34" charset="-122"/>
            </a:endParaRPr>
          </a:p>
        </p:txBody>
      </p:sp>
      <p:sp>
        <p:nvSpPr>
          <p:cNvPr id="13" name="Text Box 8">
            <a:extLst>
              <a:ext uri="{FF2B5EF4-FFF2-40B4-BE49-F238E27FC236}">
                <a16:creationId xmlns:a16="http://schemas.microsoft.com/office/drawing/2014/main" id="{8FEFC463-DF24-4835-B689-311033A6FC89}"/>
              </a:ext>
            </a:extLst>
          </p:cNvPr>
          <p:cNvSpPr txBox="1">
            <a:spLocks noChangeArrowheads="1"/>
          </p:cNvSpPr>
          <p:nvPr/>
        </p:nvSpPr>
        <p:spPr bwMode="auto">
          <a:xfrm>
            <a:off x="88167" y="3599509"/>
            <a:ext cx="2808288" cy="8302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子问题</a:t>
            </a:r>
            <a:r>
              <a:rPr lang="en-US" altLang="zh-CN" sz="2400">
                <a:latin typeface="+mn-lt"/>
                <a:ea typeface="微软雅黑 Light" panose="020B0502040204020203" pitchFamily="34" charset="-122"/>
              </a:rPr>
              <a:t>1</a:t>
            </a:r>
            <a:r>
              <a:rPr lang="zh-CN" altLang="en-US" sz="2400">
                <a:latin typeface="+mn-lt"/>
                <a:ea typeface="微软雅黑 Light" panose="020B0502040204020203" pitchFamily="34" charset="-122"/>
              </a:rPr>
              <a:t>：</a:t>
            </a:r>
            <a:r>
              <a:rPr lang="en-US" altLang="zh-CN" sz="2400">
                <a:latin typeface="+mn-lt"/>
                <a:ea typeface="微软雅黑 Light" panose="020B0502040204020203" pitchFamily="34" charset="-122"/>
              </a:rPr>
              <a:t>{1}</a:t>
            </a:r>
          </a:p>
          <a:p>
            <a:pPr eaLnBrk="1" hangingPunct="1"/>
            <a:r>
              <a:rPr lang="zh-CN" altLang="en-US" sz="2400">
                <a:latin typeface="+mn-lt"/>
                <a:ea typeface="微软雅黑 Light" panose="020B0502040204020203" pitchFamily="34" charset="-122"/>
              </a:rPr>
              <a:t>             容量</a:t>
            </a:r>
            <a:r>
              <a:rPr lang="en-US" altLang="zh-CN" sz="2400">
                <a:latin typeface="+mn-lt"/>
                <a:ea typeface="微软雅黑 Light" panose="020B0502040204020203" pitchFamily="34" charset="-122"/>
              </a:rPr>
              <a:t>C</a:t>
            </a:r>
            <a:r>
              <a:rPr lang="zh-CN" altLang="en-US" sz="2400">
                <a:latin typeface="+mn-lt"/>
                <a:ea typeface="微软雅黑 Light" panose="020B0502040204020203" pitchFamily="34" charset="-122"/>
              </a:rPr>
              <a:t>？</a:t>
            </a:r>
            <a:endParaRPr lang="en-US" altLang="zh-CN" sz="2400">
              <a:latin typeface="+mn-lt"/>
              <a:ea typeface="微软雅黑 Light" panose="020B0502040204020203" pitchFamily="34" charset="-122"/>
            </a:endParaRPr>
          </a:p>
        </p:txBody>
      </p:sp>
      <p:sp>
        <p:nvSpPr>
          <p:cNvPr id="14" name="Text Box 9">
            <a:extLst>
              <a:ext uri="{FF2B5EF4-FFF2-40B4-BE49-F238E27FC236}">
                <a16:creationId xmlns:a16="http://schemas.microsoft.com/office/drawing/2014/main" id="{B1AF4C52-0F41-49F5-B86A-CD72B26AEFE9}"/>
              </a:ext>
            </a:extLst>
          </p:cNvPr>
          <p:cNvSpPr txBox="1">
            <a:spLocks noChangeArrowheads="1"/>
          </p:cNvSpPr>
          <p:nvPr/>
        </p:nvSpPr>
        <p:spPr bwMode="auto">
          <a:xfrm>
            <a:off x="858105" y="4426597"/>
            <a:ext cx="1399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(x</a:t>
            </a:r>
            <a:r>
              <a:rPr lang="en-US" altLang="zh-CN" sz="2400" baseline="-25000">
                <a:latin typeface="+mn-lt"/>
                <a:ea typeface="微软雅黑 Light" panose="020B0502040204020203" pitchFamily="34" charset="-122"/>
              </a:rPr>
              <a:t>1</a:t>
            </a:r>
            <a:r>
              <a:rPr lang="en-US" altLang="zh-CN" sz="2400">
                <a:latin typeface="+mn-lt"/>
                <a:ea typeface="微软雅黑 Light" panose="020B0502040204020203" pitchFamily="34" charset="-122"/>
              </a:rPr>
              <a:t>)=1</a:t>
            </a:r>
            <a:endParaRPr lang="zh-CN" altLang="en-US" sz="2400">
              <a:latin typeface="+mn-lt"/>
              <a:ea typeface="微软雅黑 Light" panose="020B0502040204020203" pitchFamily="34" charset="-122"/>
            </a:endParaRPr>
          </a:p>
        </p:txBody>
      </p:sp>
    </p:spTree>
    <p:extLst>
      <p:ext uri="{BB962C8B-B14F-4D97-AF65-F5344CB8AC3E}">
        <p14:creationId xmlns:p14="http://schemas.microsoft.com/office/powerpoint/2010/main" val="3185740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212E-DCB0-4A5F-9624-29E588133C1F}"/>
              </a:ext>
            </a:extLst>
          </p:cNvPr>
          <p:cNvSpPr>
            <a:spLocks noGrp="1"/>
          </p:cNvSpPr>
          <p:nvPr>
            <p:ph type="title"/>
          </p:nvPr>
        </p:nvSpPr>
        <p:spPr/>
        <p:txBody>
          <a:bodyPr/>
          <a:lstStyle/>
          <a:p>
            <a:r>
              <a:rPr lang="zh-CN" altLang="en-US" dirty="0"/>
              <a:t>最优装载问题的贪心解法</a:t>
            </a:r>
            <a:r>
              <a:rPr lang="en-US" altLang="zh-CN" dirty="0"/>
              <a:t>Loading</a:t>
            </a:r>
            <a:endParaRPr lang="zh-CN" altLang="en-US" dirty="0"/>
          </a:p>
        </p:txBody>
      </p:sp>
      <p:sp>
        <p:nvSpPr>
          <p:cNvPr id="3" name="内容占位符 2">
            <a:extLst>
              <a:ext uri="{FF2B5EF4-FFF2-40B4-BE49-F238E27FC236}">
                <a16:creationId xmlns:a16="http://schemas.microsoft.com/office/drawing/2014/main" id="{950C0917-39A6-4647-A817-F7427FA87136}"/>
              </a:ext>
            </a:extLst>
          </p:cNvPr>
          <p:cNvSpPr>
            <a:spLocks noGrp="1"/>
          </p:cNvSpPr>
          <p:nvPr>
            <p:ph idx="1"/>
          </p:nvPr>
        </p:nvSpPr>
        <p:spPr/>
        <p:txBody>
          <a:bodyPr/>
          <a:lstStyle/>
          <a:p>
            <a:r>
              <a:rPr lang="zh-CN" altLang="en-US" dirty="0"/>
              <a:t>算法参见教科书</a:t>
            </a:r>
            <a:endParaRPr lang="en-US" altLang="zh-CN" dirty="0"/>
          </a:p>
          <a:p>
            <a:endParaRPr lang="en-US" altLang="zh-CN" sz="2400" dirty="0">
              <a:solidFill>
                <a:srgbClr val="000000"/>
              </a:solidFill>
            </a:endParaRPr>
          </a:p>
          <a:p>
            <a:r>
              <a:rPr lang="zh-CN" altLang="en-US" sz="2400" dirty="0">
                <a:solidFill>
                  <a:srgbClr val="000000"/>
                </a:solidFill>
              </a:rPr>
              <a:t>由最优装载问题的贪心选择性质和最优子结构性质，容易证明算法</a:t>
            </a:r>
            <a:r>
              <a:rPr lang="en-US" altLang="zh-CN" b="1" dirty="0">
                <a:solidFill>
                  <a:srgbClr val="000000"/>
                </a:solidFill>
              </a:rPr>
              <a:t>L</a:t>
            </a:r>
            <a:r>
              <a:rPr lang="en-US" altLang="zh-CN" sz="2400" b="1" dirty="0">
                <a:solidFill>
                  <a:srgbClr val="000000"/>
                </a:solidFill>
              </a:rPr>
              <a:t>oading</a:t>
            </a:r>
            <a:r>
              <a:rPr lang="zh-CN" altLang="en-US" sz="2400" dirty="0">
                <a:solidFill>
                  <a:srgbClr val="000000"/>
                </a:solidFill>
              </a:rPr>
              <a:t>的正确性</a:t>
            </a:r>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算法复杂性</a:t>
            </a:r>
            <a:endParaRPr lang="en-US" altLang="zh-CN" sz="2400" dirty="0">
              <a:solidFill>
                <a:srgbClr val="000000"/>
              </a:solidFill>
            </a:endParaRPr>
          </a:p>
          <a:p>
            <a:pPr lvl="1"/>
            <a:r>
              <a:rPr lang="zh-CN" altLang="en-US" dirty="0">
                <a:solidFill>
                  <a:srgbClr val="000000"/>
                </a:solidFill>
              </a:rPr>
              <a:t>算法</a:t>
            </a:r>
            <a:r>
              <a:rPr lang="en-US" altLang="zh-CN" b="1" dirty="0">
                <a:solidFill>
                  <a:srgbClr val="000000"/>
                </a:solidFill>
              </a:rPr>
              <a:t>Loading</a:t>
            </a:r>
            <a:r>
              <a:rPr lang="zh-CN" altLang="en-US" dirty="0">
                <a:solidFill>
                  <a:srgbClr val="000000"/>
                </a:solidFill>
              </a:rPr>
              <a:t>的主要计算量在于将集装箱依其重量从小到大排序，故算法的时间复杂性为 </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endParaRPr lang="zh-CN" altLang="en-US" dirty="0"/>
          </a:p>
        </p:txBody>
      </p:sp>
      <p:sp>
        <p:nvSpPr>
          <p:cNvPr id="4" name="日期占位符 3">
            <a:extLst>
              <a:ext uri="{FF2B5EF4-FFF2-40B4-BE49-F238E27FC236}">
                <a16:creationId xmlns:a16="http://schemas.microsoft.com/office/drawing/2014/main" id="{A78F6E23-E5C8-44F4-B19C-A600B884DE25}"/>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629637D3-1F0B-4ADF-BB66-6EAD8B5B50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4FA525-3F79-4EF4-A1CB-FD0E9F11166B}"/>
              </a:ext>
            </a:extLst>
          </p:cNvPr>
          <p:cNvSpPr>
            <a:spLocks noGrp="1"/>
          </p:cNvSpPr>
          <p:nvPr>
            <p:ph type="sldNum" sz="quarter" idx="12"/>
          </p:nvPr>
        </p:nvSpPr>
        <p:spPr/>
        <p:txBody>
          <a:bodyPr/>
          <a:lstStyle/>
          <a:p>
            <a:fld id="{EEA58A3B-43CE-4AA0-90B5-EB47AFAFEB34}" type="slidenum">
              <a:rPr lang="zh-CN" altLang="en-US" smtClean="0"/>
              <a:pPr/>
              <a:t>46</a:t>
            </a:fld>
            <a:endParaRPr lang="zh-CN" altLang="en-US" dirty="0"/>
          </a:p>
        </p:txBody>
      </p:sp>
    </p:spTree>
    <p:extLst>
      <p:ext uri="{BB962C8B-B14F-4D97-AF65-F5344CB8AC3E}">
        <p14:creationId xmlns:p14="http://schemas.microsoft.com/office/powerpoint/2010/main" val="305564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68974-756E-44FB-9BE0-2645458C7D01}"/>
              </a:ext>
            </a:extLst>
          </p:cNvPr>
          <p:cNvSpPr>
            <a:spLocks noGrp="1"/>
          </p:cNvSpPr>
          <p:nvPr>
            <p:ph type="title"/>
          </p:nvPr>
        </p:nvSpPr>
        <p:spPr/>
        <p:txBody>
          <a:bodyPr/>
          <a:lstStyle/>
          <a:p>
            <a:r>
              <a:rPr lang="en-US" altLang="zh-CN" dirty="0"/>
              <a:t>4.4 </a:t>
            </a:r>
            <a:r>
              <a:rPr lang="zh-CN" altLang="en-US" dirty="0"/>
              <a:t>哈夫曼编码</a:t>
            </a:r>
          </a:p>
        </p:txBody>
      </p:sp>
      <p:sp>
        <p:nvSpPr>
          <p:cNvPr id="3" name="内容占位符 2">
            <a:extLst>
              <a:ext uri="{FF2B5EF4-FFF2-40B4-BE49-F238E27FC236}">
                <a16:creationId xmlns:a16="http://schemas.microsoft.com/office/drawing/2014/main" id="{E82F78EF-7839-4497-B34D-B7E45CF743C0}"/>
              </a:ext>
            </a:extLst>
          </p:cNvPr>
          <p:cNvSpPr>
            <a:spLocks noGrp="1"/>
          </p:cNvSpPr>
          <p:nvPr>
            <p:ph idx="1"/>
          </p:nvPr>
        </p:nvSpPr>
        <p:spPr/>
        <p:txBody>
          <a:bodyPr>
            <a:normAutofit/>
          </a:bodyPr>
          <a:lstStyle/>
          <a:p>
            <a:r>
              <a:rPr lang="zh-CN" altLang="en-US" sz="2400" dirty="0">
                <a:solidFill>
                  <a:srgbClr val="000000"/>
                </a:solidFill>
              </a:rPr>
              <a:t>哈夫曼编码</a:t>
            </a:r>
            <a:endParaRPr lang="en-US" altLang="zh-CN" dirty="0">
              <a:solidFill>
                <a:srgbClr val="000000"/>
              </a:solidFill>
            </a:endParaRPr>
          </a:p>
          <a:p>
            <a:pPr lvl="1"/>
            <a:r>
              <a:rPr lang="zh-CN" altLang="en-US" dirty="0">
                <a:solidFill>
                  <a:srgbClr val="000000"/>
                </a:solidFill>
              </a:rPr>
              <a:t>广泛用于数据文件压缩的十分有效的编码方法</a:t>
            </a:r>
            <a:endParaRPr lang="en-US" altLang="zh-CN" dirty="0">
              <a:solidFill>
                <a:srgbClr val="000000"/>
              </a:solidFill>
            </a:endParaRPr>
          </a:p>
          <a:p>
            <a:pPr lvl="1"/>
            <a:r>
              <a:rPr lang="zh-CN" altLang="en-US" dirty="0">
                <a:solidFill>
                  <a:srgbClr val="000000"/>
                </a:solidFill>
              </a:rPr>
              <a:t>压缩率通常在</a:t>
            </a:r>
            <a:r>
              <a:rPr lang="en-US" altLang="zh-CN" dirty="0">
                <a:solidFill>
                  <a:srgbClr val="000000"/>
                </a:solidFill>
              </a:rPr>
              <a:t>20%</a:t>
            </a:r>
            <a:r>
              <a:rPr lang="zh-CN" altLang="en-US" dirty="0">
                <a:solidFill>
                  <a:srgbClr val="000000"/>
                </a:solidFill>
              </a:rPr>
              <a:t>～</a:t>
            </a:r>
            <a:r>
              <a:rPr lang="en-US" altLang="zh-CN" dirty="0">
                <a:solidFill>
                  <a:srgbClr val="000000"/>
                </a:solidFill>
              </a:rPr>
              <a:t>90%</a:t>
            </a:r>
            <a:r>
              <a:rPr lang="zh-CN" altLang="en-US" dirty="0">
                <a:solidFill>
                  <a:srgbClr val="000000"/>
                </a:solidFill>
              </a:rPr>
              <a:t>之间</a:t>
            </a:r>
            <a:endParaRPr lang="zh-CN" altLang="en-US" sz="2400" dirty="0">
              <a:solidFill>
                <a:srgbClr val="000000"/>
              </a:solidFill>
            </a:endParaRPr>
          </a:p>
          <a:p>
            <a:r>
              <a:rPr lang="zh-CN" altLang="en-US" dirty="0">
                <a:solidFill>
                  <a:srgbClr val="000000"/>
                </a:solidFill>
              </a:rPr>
              <a:t>原理</a:t>
            </a:r>
            <a:endParaRPr lang="en-US" altLang="zh-CN" dirty="0">
              <a:solidFill>
                <a:srgbClr val="000000"/>
              </a:solidFill>
            </a:endParaRPr>
          </a:p>
          <a:p>
            <a:pPr lvl="1"/>
            <a:r>
              <a:rPr lang="en-US" altLang="zh-CN" dirty="0">
                <a:solidFill>
                  <a:srgbClr val="000000"/>
                </a:solidFill>
              </a:rPr>
              <a:t>1. </a:t>
            </a:r>
            <a:r>
              <a:rPr lang="zh-CN" altLang="en-US" dirty="0">
                <a:solidFill>
                  <a:srgbClr val="000000"/>
                </a:solidFill>
              </a:rPr>
              <a:t>根据文件中字符出现的频率表建立用</a:t>
            </a:r>
            <a:r>
              <a:rPr lang="zh-CN" altLang="en-US" dirty="0">
                <a:solidFill>
                  <a:srgbClr val="FF0000"/>
                </a:solidFill>
              </a:rPr>
              <a:t>变长的</a:t>
            </a:r>
            <a:r>
              <a:rPr lang="en-US" altLang="zh-CN" dirty="0">
                <a:solidFill>
                  <a:srgbClr val="000000"/>
                </a:solidFill>
              </a:rPr>
              <a:t>0</a:t>
            </a:r>
            <a:r>
              <a:rPr lang="zh-CN" altLang="en-US" dirty="0">
                <a:solidFill>
                  <a:srgbClr val="000000"/>
                </a:solidFill>
              </a:rPr>
              <a:t>、</a:t>
            </a:r>
            <a:r>
              <a:rPr lang="en-US" altLang="zh-CN" dirty="0">
                <a:solidFill>
                  <a:srgbClr val="000000"/>
                </a:solidFill>
              </a:rPr>
              <a:t>1</a:t>
            </a:r>
            <a:r>
              <a:rPr lang="zh-CN" altLang="en-US" dirty="0">
                <a:solidFill>
                  <a:srgbClr val="000000"/>
                </a:solidFill>
              </a:rPr>
              <a:t>串（前缀码）表示各字符的最优表示方式</a:t>
            </a:r>
            <a:endParaRPr lang="en-US" altLang="zh-CN" dirty="0">
              <a:solidFill>
                <a:srgbClr val="000000"/>
              </a:solidFill>
            </a:endParaRPr>
          </a:p>
          <a:p>
            <a:pPr lvl="2"/>
            <a:r>
              <a:rPr lang="zh-CN" altLang="en-US" dirty="0">
                <a:solidFill>
                  <a:srgbClr val="000000"/>
                </a:solidFill>
              </a:rPr>
              <a:t>出现频率高的字符用较短的编码，出现频率较低的字符用较长的编码</a:t>
            </a:r>
            <a:endParaRPr lang="en-US" altLang="zh-CN" dirty="0">
              <a:solidFill>
                <a:srgbClr val="000000"/>
              </a:solidFill>
            </a:endParaRPr>
          </a:p>
          <a:p>
            <a:pPr lvl="2"/>
            <a:r>
              <a:rPr lang="zh-CN" altLang="en-US" sz="2400" dirty="0">
                <a:solidFill>
                  <a:srgbClr val="000000"/>
                </a:solidFill>
              </a:rPr>
              <a:t>类似</a:t>
            </a:r>
            <a:r>
              <a:rPr lang="zh-CN" altLang="en-US" dirty="0">
                <a:solidFill>
                  <a:srgbClr val="000000"/>
                </a:solidFill>
              </a:rPr>
              <a:t>于“</a:t>
            </a:r>
            <a:r>
              <a:rPr lang="zh-CN" altLang="en-US" sz="2400" dirty="0">
                <a:solidFill>
                  <a:srgbClr val="000000"/>
                </a:solidFill>
              </a:rPr>
              <a:t>图像压缩”</a:t>
            </a:r>
          </a:p>
          <a:p>
            <a:pPr lvl="1"/>
            <a:r>
              <a:rPr lang="en-US" altLang="zh-CN" dirty="0">
                <a:solidFill>
                  <a:srgbClr val="000000"/>
                </a:solidFill>
              </a:rPr>
              <a:t>2. </a:t>
            </a:r>
            <a:r>
              <a:rPr lang="zh-CN" altLang="en-US" dirty="0">
                <a:solidFill>
                  <a:srgbClr val="000000"/>
                </a:solidFill>
              </a:rPr>
              <a:t>目标：缩短文件中全部字符编码的总码长</a:t>
            </a:r>
          </a:p>
          <a:p>
            <a:endParaRPr lang="zh-CN" altLang="en-US" dirty="0"/>
          </a:p>
        </p:txBody>
      </p:sp>
      <p:sp>
        <p:nvSpPr>
          <p:cNvPr id="4" name="日期占位符 3">
            <a:extLst>
              <a:ext uri="{FF2B5EF4-FFF2-40B4-BE49-F238E27FC236}">
                <a16:creationId xmlns:a16="http://schemas.microsoft.com/office/drawing/2014/main" id="{7C241EB9-2A56-417C-AEFC-DB1A88C6EA78}"/>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0784AA23-1ACD-4613-B538-091CA200D6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190E2-A7F0-40C3-9575-995CF778E6F9}"/>
              </a:ext>
            </a:extLst>
          </p:cNvPr>
          <p:cNvSpPr>
            <a:spLocks noGrp="1"/>
          </p:cNvSpPr>
          <p:nvPr>
            <p:ph type="sldNum" sz="quarter" idx="12"/>
          </p:nvPr>
        </p:nvSpPr>
        <p:spPr/>
        <p:txBody>
          <a:bodyPr/>
          <a:lstStyle/>
          <a:p>
            <a:fld id="{EEA58A3B-43CE-4AA0-90B5-EB47AFAFEB34}" type="slidenum">
              <a:rPr lang="zh-CN" altLang="en-US" smtClean="0"/>
              <a:pPr/>
              <a:t>47</a:t>
            </a:fld>
            <a:endParaRPr lang="zh-CN" altLang="en-US" dirty="0"/>
          </a:p>
        </p:txBody>
      </p:sp>
    </p:spTree>
    <p:extLst>
      <p:ext uri="{BB962C8B-B14F-4D97-AF65-F5344CB8AC3E}">
        <p14:creationId xmlns:p14="http://schemas.microsoft.com/office/powerpoint/2010/main" val="3097428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7F1A83-0116-422B-8E11-691596EA145C}"/>
              </a:ext>
            </a:extLst>
          </p:cNvPr>
          <p:cNvSpPr>
            <a:spLocks noGrp="1"/>
          </p:cNvSpPr>
          <p:nvPr>
            <p:ph idx="1"/>
          </p:nvPr>
        </p:nvSpPr>
        <p:spPr/>
        <p:txBody>
          <a:bodyPr>
            <a:noAutofit/>
          </a:bodyPr>
          <a:lstStyle/>
          <a:p>
            <a:r>
              <a:rPr lang="zh-CN" altLang="en-US" dirty="0">
                <a:latin typeface="+mn-lt"/>
              </a:rPr>
              <a:t>示例</a:t>
            </a:r>
            <a:endParaRPr lang="en-US" altLang="zh-CN" dirty="0">
              <a:latin typeface="+mn-lt"/>
            </a:endParaRPr>
          </a:p>
          <a:p>
            <a:endParaRPr lang="en-US" altLang="zh-CN" dirty="0">
              <a:latin typeface="+mn-lt"/>
            </a:endParaRPr>
          </a:p>
          <a:p>
            <a:endParaRPr lang="en-US" altLang="zh-CN" dirty="0">
              <a:latin typeface="+mn-lt"/>
            </a:endParaRPr>
          </a:p>
          <a:p>
            <a:pPr eaLnBrk="1" hangingPunct="1"/>
            <a:endParaRPr lang="en-US" altLang="zh-CN" dirty="0">
              <a:latin typeface="+mn-lt"/>
            </a:endParaRPr>
          </a:p>
          <a:p>
            <a:pPr eaLnBrk="1" hangingPunct="1"/>
            <a:endParaRPr lang="en-US" altLang="zh-CN" dirty="0">
              <a:latin typeface="+mn-lt"/>
            </a:endParaRPr>
          </a:p>
          <a:p>
            <a:pPr eaLnBrk="1" hangingPunct="1"/>
            <a:endParaRPr lang="en-US" altLang="zh-CN" dirty="0">
              <a:latin typeface="+mn-lt"/>
            </a:endParaRPr>
          </a:p>
          <a:p>
            <a:pPr eaLnBrk="1" hangingPunct="1"/>
            <a:r>
              <a:rPr lang="zh-CN" altLang="en-US" dirty="0">
                <a:latin typeface="+mn-lt"/>
              </a:rPr>
              <a:t>采用定长编码时，每个字符</a:t>
            </a:r>
            <a:r>
              <a:rPr lang="en-US" altLang="zh-CN" dirty="0">
                <a:latin typeface="+mn-lt"/>
              </a:rPr>
              <a:t>3 bits</a:t>
            </a:r>
            <a:r>
              <a:rPr lang="zh-CN" altLang="en-US" dirty="0">
                <a:latin typeface="+mn-lt"/>
              </a:rPr>
              <a:t>，文件需要总的存储位数：</a:t>
            </a:r>
          </a:p>
          <a:p>
            <a:pPr marL="0" indent="0" eaLnBrk="1" hangingPunct="1">
              <a:buNone/>
            </a:pPr>
            <a:r>
              <a:rPr lang="en-US" altLang="zh-CN" dirty="0">
                <a:latin typeface="+mn-lt"/>
              </a:rPr>
              <a:t>         3*</a:t>
            </a:r>
            <a:r>
              <a:rPr lang="zh-CN" altLang="en-US" dirty="0">
                <a:latin typeface="+mn-lt"/>
              </a:rPr>
              <a:t>（</a:t>
            </a:r>
            <a:r>
              <a:rPr lang="en-US" altLang="zh-CN" dirty="0">
                <a:latin typeface="+mn-lt"/>
              </a:rPr>
              <a:t>45+13+12+16+9+5</a:t>
            </a:r>
            <a:r>
              <a:rPr lang="zh-CN" altLang="en-US" dirty="0">
                <a:latin typeface="+mn-lt"/>
              </a:rPr>
              <a:t>）</a:t>
            </a:r>
            <a:r>
              <a:rPr lang="en-US" altLang="zh-CN" dirty="0">
                <a:latin typeface="+mn-lt"/>
              </a:rPr>
              <a:t>=300,000 bits</a:t>
            </a:r>
          </a:p>
          <a:p>
            <a:pPr eaLnBrk="1" hangingPunct="1"/>
            <a:r>
              <a:rPr lang="zh-CN" altLang="en-US" dirty="0">
                <a:latin typeface="+mn-lt"/>
              </a:rPr>
              <a:t>采用变长编码时，文件需要总的存储位数：</a:t>
            </a:r>
          </a:p>
          <a:p>
            <a:pPr marL="0" indent="0" eaLnBrk="1" hangingPunct="1">
              <a:buNone/>
            </a:pPr>
            <a:r>
              <a:rPr lang="en-US" altLang="zh-CN" dirty="0">
                <a:latin typeface="+mn-lt"/>
              </a:rPr>
              <a:t>         45*1 +13*3 +12*3 +16*3 + 9*4 + 5*4</a:t>
            </a:r>
            <a:r>
              <a:rPr lang="zh-CN" altLang="en-US" dirty="0">
                <a:latin typeface="+mn-lt"/>
              </a:rPr>
              <a:t>）</a:t>
            </a:r>
            <a:r>
              <a:rPr lang="en-US" altLang="zh-CN" dirty="0">
                <a:latin typeface="+mn-lt"/>
              </a:rPr>
              <a:t>=224,000 bits</a:t>
            </a:r>
          </a:p>
          <a:p>
            <a:pPr marL="0" indent="0" eaLnBrk="1" hangingPunct="1">
              <a:buNone/>
            </a:pPr>
            <a:r>
              <a:rPr lang="zh-CN" altLang="en-US" dirty="0">
                <a:latin typeface="+mn-lt"/>
              </a:rPr>
              <a:t>，存储空间约节省</a:t>
            </a:r>
            <a:r>
              <a:rPr lang="en-US" altLang="zh-CN" dirty="0">
                <a:latin typeface="+mn-lt"/>
              </a:rPr>
              <a:t>25%</a:t>
            </a:r>
          </a:p>
          <a:p>
            <a:pPr eaLnBrk="1" hangingPunct="1"/>
            <a:r>
              <a:rPr lang="zh-CN" altLang="en-US" dirty="0">
                <a:solidFill>
                  <a:srgbClr val="000000"/>
                </a:solidFill>
                <a:latin typeface="+mn-lt"/>
              </a:rPr>
              <a:t>译码示例：对变长码字符串</a:t>
            </a:r>
            <a:r>
              <a:rPr lang="en-US" altLang="zh-CN" dirty="0">
                <a:solidFill>
                  <a:srgbClr val="000000"/>
                </a:solidFill>
                <a:latin typeface="+mn-lt"/>
              </a:rPr>
              <a:t>001011101</a:t>
            </a:r>
            <a:r>
              <a:rPr lang="zh-CN" altLang="en-US" dirty="0">
                <a:solidFill>
                  <a:srgbClr val="000000"/>
                </a:solidFill>
                <a:latin typeface="+mn-lt"/>
              </a:rPr>
              <a:t>， 划分为：</a:t>
            </a:r>
          </a:p>
          <a:p>
            <a:pPr marL="0" indent="0" eaLnBrk="1" hangingPunct="1">
              <a:buNone/>
            </a:pPr>
            <a:r>
              <a:rPr lang="en-US" altLang="zh-CN" dirty="0">
                <a:solidFill>
                  <a:srgbClr val="000000"/>
                </a:solidFill>
                <a:latin typeface="+mn-lt"/>
              </a:rPr>
              <a:t>                           0,0,101,1101</a:t>
            </a:r>
            <a:r>
              <a:rPr lang="zh-CN" altLang="en-US" dirty="0">
                <a:solidFill>
                  <a:srgbClr val="000000"/>
                </a:solidFill>
                <a:latin typeface="+mn-lt"/>
              </a:rPr>
              <a:t> </a:t>
            </a:r>
            <a:r>
              <a:rPr lang="en-US" altLang="zh-CN" dirty="0">
                <a:solidFill>
                  <a:srgbClr val="000000"/>
                </a:solidFill>
                <a:latin typeface="+mn-lt"/>
              </a:rPr>
              <a:t>, </a:t>
            </a:r>
            <a:r>
              <a:rPr lang="zh-CN" altLang="en-US" dirty="0">
                <a:solidFill>
                  <a:srgbClr val="000000"/>
                </a:solidFill>
                <a:latin typeface="+mn-lt"/>
              </a:rPr>
              <a:t>译为</a:t>
            </a:r>
            <a:r>
              <a:rPr lang="en-US" altLang="zh-CN" dirty="0" err="1">
                <a:solidFill>
                  <a:srgbClr val="000000"/>
                </a:solidFill>
                <a:latin typeface="+mn-lt"/>
              </a:rPr>
              <a:t>aabe</a:t>
            </a:r>
            <a:endParaRPr lang="en-US" altLang="zh-CN" dirty="0">
              <a:latin typeface="+mn-lt"/>
            </a:endParaRPr>
          </a:p>
        </p:txBody>
      </p:sp>
      <p:sp>
        <p:nvSpPr>
          <p:cNvPr id="3" name="日期占位符 2">
            <a:extLst>
              <a:ext uri="{FF2B5EF4-FFF2-40B4-BE49-F238E27FC236}">
                <a16:creationId xmlns:a16="http://schemas.microsoft.com/office/drawing/2014/main" id="{C9354C3E-9B67-4F63-9D1C-74371DFD872D}"/>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D36FE41B-1AC9-4C7A-B54D-1711263F6E1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C9972BB-F26F-48B7-AE86-F195BF5D3EA0}"/>
              </a:ext>
            </a:extLst>
          </p:cNvPr>
          <p:cNvSpPr>
            <a:spLocks noGrp="1"/>
          </p:cNvSpPr>
          <p:nvPr>
            <p:ph type="sldNum" sz="quarter" idx="12"/>
          </p:nvPr>
        </p:nvSpPr>
        <p:spPr/>
        <p:txBody>
          <a:bodyPr/>
          <a:lstStyle/>
          <a:p>
            <a:fld id="{EEA58A3B-43CE-4AA0-90B5-EB47AFAFEB34}" type="slidenum">
              <a:rPr lang="zh-CN" altLang="en-US" smtClean="0"/>
              <a:pPr/>
              <a:t>48</a:t>
            </a:fld>
            <a:endParaRPr lang="zh-CN" altLang="en-US" dirty="0"/>
          </a:p>
        </p:txBody>
      </p:sp>
      <p:sp>
        <p:nvSpPr>
          <p:cNvPr id="6" name="Text Box 4">
            <a:extLst>
              <a:ext uri="{FF2B5EF4-FFF2-40B4-BE49-F238E27FC236}">
                <a16:creationId xmlns:a16="http://schemas.microsoft.com/office/drawing/2014/main" id="{49D37F17-A5AE-4799-B4D9-E9F383721BA3}"/>
              </a:ext>
            </a:extLst>
          </p:cNvPr>
          <p:cNvSpPr txBox="1">
            <a:spLocks noChangeArrowheads="1"/>
          </p:cNvSpPr>
          <p:nvPr/>
        </p:nvSpPr>
        <p:spPr bwMode="auto">
          <a:xfrm>
            <a:off x="2866390" y="164237"/>
            <a:ext cx="318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1C1C1C"/>
                </a:solidFill>
              </a:rPr>
              <a:t>表</a:t>
            </a:r>
            <a:r>
              <a:rPr lang="en-US" altLang="zh-CN" sz="2400" dirty="0">
                <a:solidFill>
                  <a:srgbClr val="1C1C1C"/>
                </a:solidFill>
              </a:rPr>
              <a:t>1 </a:t>
            </a:r>
            <a:r>
              <a:rPr lang="zh-CN" altLang="en-US" sz="2400" dirty="0">
                <a:solidFill>
                  <a:srgbClr val="1C1C1C"/>
                </a:solidFill>
              </a:rPr>
              <a:t>字符出现的频率表</a:t>
            </a:r>
          </a:p>
        </p:txBody>
      </p:sp>
      <p:graphicFrame>
        <p:nvGraphicFramePr>
          <p:cNvPr id="7" name="Group 55">
            <a:extLst>
              <a:ext uri="{FF2B5EF4-FFF2-40B4-BE49-F238E27FC236}">
                <a16:creationId xmlns:a16="http://schemas.microsoft.com/office/drawing/2014/main" id="{7D7A81EB-979E-4AB9-88BE-4E53677C1A0B}"/>
              </a:ext>
            </a:extLst>
          </p:cNvPr>
          <p:cNvGraphicFramePr>
            <a:graphicFrameLocks noGrp="1"/>
          </p:cNvGraphicFramePr>
          <p:nvPr>
            <p:extLst>
              <p:ext uri="{D42A27DB-BD31-4B8C-83A1-F6EECF244321}">
                <p14:modId xmlns:p14="http://schemas.microsoft.com/office/powerpoint/2010/main" val="3039050224"/>
              </p:ext>
            </p:extLst>
          </p:nvPr>
        </p:nvGraphicFramePr>
        <p:xfrm>
          <a:off x="287337" y="603481"/>
          <a:ext cx="8569325" cy="2376506"/>
        </p:xfrm>
        <a:graphic>
          <a:graphicData uri="http://schemas.openxmlformats.org/drawingml/2006/table">
            <a:tbl>
              <a:tblPr/>
              <a:tblGrid>
                <a:gridCol w="1912303">
                  <a:extLst>
                    <a:ext uri="{9D8B030D-6E8A-4147-A177-3AD203B41FA5}">
                      <a16:colId xmlns:a16="http://schemas.microsoft.com/office/drawing/2014/main" val="20000"/>
                    </a:ext>
                  </a:extLst>
                </a:gridCol>
                <a:gridCol w="1087120">
                  <a:extLst>
                    <a:ext uri="{9D8B030D-6E8A-4147-A177-3AD203B41FA5}">
                      <a16:colId xmlns:a16="http://schemas.microsoft.com/office/drawing/2014/main" val="20001"/>
                    </a:ext>
                  </a:extLst>
                </a:gridCol>
                <a:gridCol w="1031240">
                  <a:extLst>
                    <a:ext uri="{9D8B030D-6E8A-4147-A177-3AD203B41FA5}">
                      <a16:colId xmlns:a16="http://schemas.microsoft.com/office/drawing/2014/main" val="20002"/>
                    </a:ext>
                  </a:extLst>
                </a:gridCol>
                <a:gridCol w="111760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1102360">
                  <a:extLst>
                    <a:ext uri="{9D8B030D-6E8A-4147-A177-3AD203B41FA5}">
                      <a16:colId xmlns:a16="http://schemas.microsoft.com/office/drawing/2014/main" val="20005"/>
                    </a:ext>
                  </a:extLst>
                </a:gridCol>
                <a:gridCol w="1069022">
                  <a:extLst>
                    <a:ext uri="{9D8B030D-6E8A-4147-A177-3AD203B41FA5}">
                      <a16:colId xmlns:a16="http://schemas.microsoft.com/office/drawing/2014/main" val="20006"/>
                    </a:ext>
                  </a:extLst>
                </a:gridCol>
              </a:tblGrid>
              <a:tr h="58718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400" b="0" i="0" u="none" strike="noStrike" cap="none" normalizeH="0" baseline="0">
                        <a:ln>
                          <a:noFill/>
                        </a:ln>
                        <a:solidFill>
                          <a:srgbClr val="1C1C1C"/>
                        </a:solidFill>
                        <a:effectLst/>
                        <a:latin typeface="Arial" charset="0"/>
                        <a:ea typeface="宋体" pitchFamily="2" charset="-122"/>
                      </a:endParaRP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a</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b</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c</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d</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e</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f</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749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rgbClr val="1C1C1C"/>
                          </a:solidFill>
                          <a:effectLst/>
                          <a:latin typeface="Arial" charset="0"/>
                          <a:ea typeface="宋体" pitchFamily="2" charset="-122"/>
                        </a:rPr>
                        <a:t>频率（千次）</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45</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13</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12</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16</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9</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5</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5120">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1C1C1C"/>
                          </a:solidFill>
                          <a:effectLst/>
                          <a:latin typeface="Arial" charset="0"/>
                          <a:ea typeface="宋体" pitchFamily="2" charset="-122"/>
                        </a:rPr>
                        <a:t>定长码</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001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010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011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101</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6707">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1C1C1C"/>
                          </a:solidFill>
                          <a:effectLst/>
                          <a:latin typeface="Arial" charset="0"/>
                          <a:ea typeface="宋体" pitchFamily="2" charset="-122"/>
                        </a:rPr>
                        <a:t>变长码</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101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111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110</a:t>
                      </a:r>
                      <a:r>
                        <a:rPr kumimoji="0" lang="en-US" altLang="zh-CN" sz="2400" b="0" i="0" u="none" strike="noStrike" cap="none" normalizeH="0" baseline="0">
                          <a:ln>
                            <a:noFill/>
                          </a:ln>
                          <a:solidFill>
                            <a:srgbClr val="1C1C1C"/>
                          </a:solidFill>
                          <a:effectLst/>
                          <a:latin typeface="Arial" charset="0"/>
                          <a:ea typeface="宋体" pitchFamily="2" charset="-122"/>
                        </a:rPr>
                        <a:t>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110</a:t>
                      </a:r>
                      <a:r>
                        <a:rPr kumimoji="0" lang="en-US" altLang="zh-CN" sz="2400" b="0" i="0" u="none" strike="noStrike" cap="none" normalizeH="0" baseline="0" dirty="0">
                          <a:ln>
                            <a:noFill/>
                          </a:ln>
                          <a:solidFill>
                            <a:srgbClr val="1C1C1C"/>
                          </a:solidFill>
                          <a:effectLst/>
                          <a:latin typeface="Arial" charset="0"/>
                          <a:ea typeface="宋体" pitchFamily="2" charset="-122"/>
                        </a:rPr>
                        <a:t>0</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AutoShape 54">
            <a:hlinkClick r:id="" action="ppaction://hlinkshowjump?jump=lastslideviewed" highlightClick="1"/>
            <a:extLst>
              <a:ext uri="{FF2B5EF4-FFF2-40B4-BE49-F238E27FC236}">
                <a16:creationId xmlns:a16="http://schemas.microsoft.com/office/drawing/2014/main" id="{790EBC58-A337-48E6-80D8-5308955085E1}"/>
              </a:ext>
            </a:extLst>
          </p:cNvPr>
          <p:cNvSpPr>
            <a:spLocks noChangeArrowheads="1"/>
          </p:cNvSpPr>
          <p:nvPr/>
        </p:nvSpPr>
        <p:spPr bwMode="auto">
          <a:xfrm>
            <a:off x="8564389" y="5339079"/>
            <a:ext cx="455295" cy="192723"/>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p>
        </p:txBody>
      </p:sp>
    </p:spTree>
    <p:extLst>
      <p:ext uri="{BB962C8B-B14F-4D97-AF65-F5344CB8AC3E}">
        <p14:creationId xmlns:p14="http://schemas.microsoft.com/office/powerpoint/2010/main" val="4114953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45950-8F5E-4A46-80AA-3F9C1CAD2164}"/>
              </a:ext>
            </a:extLst>
          </p:cNvPr>
          <p:cNvSpPr>
            <a:spLocks noGrp="1"/>
          </p:cNvSpPr>
          <p:nvPr>
            <p:ph type="title"/>
          </p:nvPr>
        </p:nvSpPr>
        <p:spPr/>
        <p:txBody>
          <a:bodyPr/>
          <a:lstStyle/>
          <a:p>
            <a:r>
              <a:rPr lang="zh-CN" altLang="en-US" dirty="0"/>
              <a:t>哈夫曼编码</a:t>
            </a:r>
          </a:p>
        </p:txBody>
      </p:sp>
      <p:sp>
        <p:nvSpPr>
          <p:cNvPr id="3" name="内容占位符 2">
            <a:extLst>
              <a:ext uri="{FF2B5EF4-FFF2-40B4-BE49-F238E27FC236}">
                <a16:creationId xmlns:a16="http://schemas.microsoft.com/office/drawing/2014/main" id="{87E96184-D4D5-4AEC-8919-861E74640C1C}"/>
              </a:ext>
            </a:extLst>
          </p:cNvPr>
          <p:cNvSpPr>
            <a:spLocks noGrp="1"/>
          </p:cNvSpPr>
          <p:nvPr>
            <p:ph idx="1"/>
          </p:nvPr>
        </p:nvSpPr>
        <p:spPr/>
        <p:txBody>
          <a:bodyPr>
            <a:normAutofit/>
          </a:bodyPr>
          <a:lstStyle/>
          <a:p>
            <a:r>
              <a:rPr lang="zh-CN" altLang="en-US" dirty="0"/>
              <a:t>前缀码</a:t>
            </a:r>
            <a:endParaRPr lang="en-US" altLang="zh-CN" dirty="0"/>
          </a:p>
          <a:p>
            <a:pPr lvl="1"/>
            <a:r>
              <a:rPr lang="zh-CN" altLang="en-US" dirty="0">
                <a:solidFill>
                  <a:srgbClr val="000000"/>
                </a:solidFill>
              </a:rPr>
              <a:t>对字母表中的每个字符规定一个</a:t>
            </a:r>
            <a:r>
              <a:rPr lang="en-US" altLang="zh-CN" dirty="0">
                <a:solidFill>
                  <a:srgbClr val="000000"/>
                </a:solidFill>
              </a:rPr>
              <a:t>0</a:t>
            </a:r>
            <a:r>
              <a:rPr lang="zh-CN" altLang="en-US" dirty="0">
                <a:solidFill>
                  <a:srgbClr val="000000"/>
                </a:solidFill>
              </a:rPr>
              <a:t>、</a:t>
            </a:r>
            <a:r>
              <a:rPr lang="en-US" altLang="zh-CN" dirty="0">
                <a:solidFill>
                  <a:srgbClr val="000000"/>
                </a:solidFill>
              </a:rPr>
              <a:t>1</a:t>
            </a:r>
            <a:r>
              <a:rPr lang="zh-CN" altLang="en-US" dirty="0">
                <a:solidFill>
                  <a:srgbClr val="000000"/>
                </a:solidFill>
              </a:rPr>
              <a:t>串作为其代码，要求任一字符的代码都</a:t>
            </a:r>
            <a:r>
              <a:rPr lang="zh-CN" altLang="en-US" dirty="0">
                <a:solidFill>
                  <a:srgbClr val="FF0000"/>
                </a:solidFill>
              </a:rPr>
              <a:t>不是</a:t>
            </a:r>
            <a:r>
              <a:rPr lang="zh-CN" altLang="en-US" dirty="0">
                <a:solidFill>
                  <a:srgbClr val="000000"/>
                </a:solidFill>
              </a:rPr>
              <a:t>其它字符代码的前缀</a:t>
            </a:r>
            <a:endParaRPr lang="en-US" altLang="zh-CN" dirty="0">
              <a:solidFill>
                <a:srgbClr val="000000"/>
              </a:solidFill>
            </a:endParaRPr>
          </a:p>
          <a:p>
            <a:pPr lvl="1"/>
            <a:r>
              <a:rPr lang="en-US" altLang="zh-CN" sz="2400" dirty="0">
                <a:solidFill>
                  <a:srgbClr val="000000"/>
                </a:solidFill>
              </a:rPr>
              <a:t>E.g. </a:t>
            </a:r>
            <a:r>
              <a:rPr lang="zh-CN" altLang="en-US" sz="2400" dirty="0">
                <a:solidFill>
                  <a:srgbClr val="000000"/>
                </a:solidFill>
              </a:rPr>
              <a:t>表</a:t>
            </a:r>
            <a:r>
              <a:rPr lang="en-US" altLang="zh-CN" sz="2400" dirty="0">
                <a:solidFill>
                  <a:srgbClr val="000000"/>
                </a:solidFill>
              </a:rPr>
              <a:t>4-1</a:t>
            </a:r>
            <a:r>
              <a:rPr lang="zh-CN" altLang="en-US" sz="2400" dirty="0">
                <a:solidFill>
                  <a:srgbClr val="000000"/>
                </a:solidFill>
              </a:rPr>
              <a:t>中的变长码为前缀码</a:t>
            </a:r>
          </a:p>
          <a:p>
            <a:pPr eaLnBrk="1" hangingPunct="1">
              <a:buFontTx/>
              <a:buNone/>
            </a:pPr>
            <a:endParaRPr lang="zh-CN" altLang="en-US" sz="2400" dirty="0">
              <a:solidFill>
                <a:srgbClr val="000000"/>
              </a:solidFill>
            </a:endParaRPr>
          </a:p>
          <a:p>
            <a:r>
              <a:rPr lang="zh-CN" altLang="en-US" dirty="0"/>
              <a:t>前缀码优点</a:t>
            </a:r>
            <a:endParaRPr lang="en-US" altLang="zh-CN" dirty="0"/>
          </a:p>
          <a:p>
            <a:pPr lvl="1"/>
            <a:r>
              <a:rPr lang="zh-CN" altLang="en-US" dirty="0">
                <a:solidFill>
                  <a:srgbClr val="000000"/>
                </a:solidFill>
              </a:rPr>
              <a:t>编码唯一性，带来</a:t>
            </a:r>
            <a:r>
              <a:rPr lang="zh-CN" altLang="en-US" dirty="0"/>
              <a:t>译码简单快速</a:t>
            </a:r>
            <a:endParaRPr lang="en-US" altLang="zh-CN" dirty="0"/>
          </a:p>
          <a:p>
            <a:pPr lvl="2"/>
            <a:r>
              <a:rPr lang="zh-CN" altLang="en-US" dirty="0">
                <a:solidFill>
                  <a:srgbClr val="000000"/>
                </a:solidFill>
              </a:rPr>
              <a:t>从编码文件中不断取出代表某一字符的编码，唯一地将其转化为原字符</a:t>
            </a:r>
          </a:p>
          <a:p>
            <a:r>
              <a:rPr lang="zh-CN" altLang="en-US" dirty="0"/>
              <a:t>例</a:t>
            </a:r>
            <a:r>
              <a:rPr lang="en-US" altLang="zh-CN" dirty="0"/>
              <a:t>. </a:t>
            </a:r>
            <a:r>
              <a:rPr lang="zh-CN" altLang="en-US" dirty="0"/>
              <a:t>对变长码字符串</a:t>
            </a:r>
            <a:r>
              <a:rPr lang="en-US" altLang="zh-CN" dirty="0"/>
              <a:t>001011101</a:t>
            </a:r>
            <a:r>
              <a:rPr lang="zh-CN" altLang="en-US" dirty="0"/>
              <a:t>， 如下划分：</a:t>
            </a:r>
          </a:p>
          <a:p>
            <a:pPr eaLnBrk="1" hangingPunct="1">
              <a:buFontTx/>
              <a:buNone/>
            </a:pPr>
            <a:r>
              <a:rPr lang="en-US" altLang="zh-CN" sz="2400" dirty="0">
                <a:solidFill>
                  <a:srgbClr val="000000"/>
                </a:solidFill>
              </a:rPr>
              <a:t>       0,0,101,1101</a:t>
            </a:r>
            <a:r>
              <a:rPr lang="zh-CN" altLang="en-US" sz="2400" dirty="0">
                <a:solidFill>
                  <a:srgbClr val="000000"/>
                </a:solidFill>
              </a:rPr>
              <a:t> </a:t>
            </a:r>
            <a:r>
              <a:rPr lang="en-US" altLang="zh-CN" sz="2400" dirty="0">
                <a:solidFill>
                  <a:srgbClr val="000000"/>
                </a:solidFill>
              </a:rPr>
              <a:t>, </a:t>
            </a:r>
            <a:r>
              <a:rPr lang="zh-CN" altLang="en-US" sz="2400" dirty="0">
                <a:solidFill>
                  <a:srgbClr val="000000"/>
                </a:solidFill>
              </a:rPr>
              <a:t>译为</a:t>
            </a:r>
            <a:r>
              <a:rPr lang="en-US" altLang="zh-CN" sz="2400" dirty="0" err="1">
                <a:solidFill>
                  <a:srgbClr val="000000"/>
                </a:solidFill>
              </a:rPr>
              <a:t>aabe</a:t>
            </a:r>
            <a:endParaRPr lang="en-US" altLang="zh-CN" sz="2400" dirty="0">
              <a:solidFill>
                <a:srgbClr val="000000"/>
              </a:solidFill>
            </a:endParaRPr>
          </a:p>
        </p:txBody>
      </p:sp>
      <p:sp>
        <p:nvSpPr>
          <p:cNvPr id="4" name="日期占位符 3">
            <a:extLst>
              <a:ext uri="{FF2B5EF4-FFF2-40B4-BE49-F238E27FC236}">
                <a16:creationId xmlns:a16="http://schemas.microsoft.com/office/drawing/2014/main" id="{5AC5C2F1-8946-43D9-8EDE-485238827F9A}"/>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08DC1206-D13B-48B1-BAF7-C0B2A26DE4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C4A9C0-15DA-456B-8132-2E847D1B80D2}"/>
              </a:ext>
            </a:extLst>
          </p:cNvPr>
          <p:cNvSpPr>
            <a:spLocks noGrp="1"/>
          </p:cNvSpPr>
          <p:nvPr>
            <p:ph type="sldNum" sz="quarter" idx="12"/>
          </p:nvPr>
        </p:nvSpPr>
        <p:spPr/>
        <p:txBody>
          <a:bodyPr/>
          <a:lstStyle/>
          <a:p>
            <a:fld id="{EEA58A3B-43CE-4AA0-90B5-EB47AFAFEB34}" type="slidenum">
              <a:rPr lang="zh-CN" altLang="en-US" smtClean="0"/>
              <a:pPr/>
              <a:t>49</a:t>
            </a:fld>
            <a:endParaRPr lang="zh-CN" altLang="en-US" dirty="0"/>
          </a:p>
        </p:txBody>
      </p:sp>
    </p:spTree>
    <p:extLst>
      <p:ext uri="{BB962C8B-B14F-4D97-AF65-F5344CB8AC3E}">
        <p14:creationId xmlns:p14="http://schemas.microsoft.com/office/powerpoint/2010/main" val="379401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5CBFA-FA9E-4D89-8F4F-FEC5B352F126}"/>
              </a:ext>
            </a:extLst>
          </p:cNvPr>
          <p:cNvSpPr>
            <a:spLocks noGrp="1"/>
          </p:cNvSpPr>
          <p:nvPr>
            <p:ph type="title"/>
          </p:nvPr>
        </p:nvSpPr>
        <p:spPr/>
        <p:txBody>
          <a:bodyPr/>
          <a:lstStyle/>
          <a:p>
            <a:r>
              <a:rPr lang="zh-CN" altLang="en-US" dirty="0"/>
              <a:t>建模：问题形式化表示</a:t>
            </a:r>
          </a:p>
        </p:txBody>
      </p:sp>
      <p:sp>
        <p:nvSpPr>
          <p:cNvPr id="3" name="内容占位符 2">
            <a:extLst>
              <a:ext uri="{FF2B5EF4-FFF2-40B4-BE49-F238E27FC236}">
                <a16:creationId xmlns:a16="http://schemas.microsoft.com/office/drawing/2014/main" id="{F492D071-E009-42E7-B539-A74C5A474333}"/>
              </a:ext>
            </a:extLst>
          </p:cNvPr>
          <p:cNvSpPr>
            <a:spLocks noGrp="1"/>
          </p:cNvSpPr>
          <p:nvPr>
            <p:ph idx="1"/>
          </p:nvPr>
        </p:nvSpPr>
        <p:spPr>
          <a:xfrm>
            <a:off x="123432" y="764364"/>
            <a:ext cx="8897136" cy="6042836"/>
          </a:xfrm>
        </p:spPr>
        <p:txBody>
          <a:bodyPr>
            <a:normAutofit/>
          </a:bodyPr>
          <a:lstStyle/>
          <a:p>
            <a:pPr>
              <a:lnSpc>
                <a:spcPct val="110000"/>
              </a:lnSpc>
            </a:pPr>
            <a:r>
              <a:rPr lang="zh-CN" altLang="en-US" dirty="0"/>
              <a:t>约束</a:t>
            </a:r>
            <a:endParaRPr lang="en-US" altLang="zh-CN" dirty="0"/>
          </a:p>
          <a:p>
            <a:pPr lvl="1">
              <a:lnSpc>
                <a:spcPct val="110000"/>
              </a:lnSpc>
              <a:spcBef>
                <a:spcPts val="600"/>
              </a:spcBef>
            </a:pPr>
            <a:r>
              <a:rPr lang="zh-CN" altLang="en-US" dirty="0"/>
              <a:t>约束</a:t>
            </a:r>
            <a:r>
              <a:rPr lang="en-US" altLang="zh-CN" dirty="0"/>
              <a:t>1</a:t>
            </a:r>
            <a:r>
              <a:rPr lang="zh-CN" altLang="en-US" dirty="0"/>
              <a:t>：已支付数应等于应支付数</a:t>
            </a:r>
          </a:p>
          <a:p>
            <a:pPr>
              <a:lnSpc>
                <a:spcPct val="110000"/>
              </a:lnSpc>
              <a:spcBef>
                <a:spcPts val="600"/>
              </a:spcBef>
              <a:buNone/>
            </a:pPr>
            <a:r>
              <a:rPr lang="en-US" altLang="zh-CN" dirty="0"/>
              <a:t>           X=4</a:t>
            </a:r>
            <a:r>
              <a:rPr lang="zh-CN" altLang="en-US" dirty="0"/>
              <a:t>元</a:t>
            </a:r>
            <a:r>
              <a:rPr lang="en-US" altLang="zh-CN" dirty="0"/>
              <a:t>6</a:t>
            </a:r>
            <a:r>
              <a:rPr lang="zh-CN" altLang="en-US" dirty="0"/>
              <a:t>角</a:t>
            </a:r>
            <a:endParaRPr lang="en-US" altLang="zh-CN" dirty="0"/>
          </a:p>
          <a:p>
            <a:pPr>
              <a:lnSpc>
                <a:spcPct val="110000"/>
              </a:lnSpc>
              <a:spcBef>
                <a:spcPts val="600"/>
              </a:spcBef>
              <a:buNone/>
            </a:pPr>
            <a:r>
              <a:rPr lang="en-US" altLang="zh-CN" dirty="0"/>
              <a:t>             = 5*x</a:t>
            </a:r>
            <a:r>
              <a:rPr lang="en-US" altLang="zh-CN" baseline="-25000" dirty="0"/>
              <a:t>5</a:t>
            </a:r>
            <a:r>
              <a:rPr lang="zh-CN" altLang="en-US" baseline="-25000" dirty="0"/>
              <a:t>元</a:t>
            </a:r>
            <a:r>
              <a:rPr lang="zh-CN" altLang="en-US" dirty="0"/>
              <a:t> </a:t>
            </a:r>
            <a:r>
              <a:rPr lang="en-US" altLang="zh-CN" dirty="0"/>
              <a:t>+ 2* x</a:t>
            </a:r>
            <a:r>
              <a:rPr lang="en-US" altLang="zh-CN" baseline="-25000" dirty="0"/>
              <a:t>2</a:t>
            </a:r>
            <a:r>
              <a:rPr lang="zh-CN" altLang="en-US" baseline="-25000" dirty="0"/>
              <a:t>元</a:t>
            </a:r>
            <a:r>
              <a:rPr lang="en-US" altLang="zh-CN" dirty="0"/>
              <a:t> + 1*x</a:t>
            </a:r>
            <a:r>
              <a:rPr lang="en-US" altLang="zh-CN" baseline="-25000" dirty="0"/>
              <a:t>1</a:t>
            </a:r>
            <a:r>
              <a:rPr lang="zh-CN" altLang="en-US" baseline="-25000" dirty="0"/>
              <a:t>元</a:t>
            </a:r>
            <a:r>
              <a:rPr lang="zh-CN" altLang="en-US" dirty="0"/>
              <a:t> </a:t>
            </a:r>
            <a:r>
              <a:rPr lang="en-US" altLang="zh-CN" dirty="0"/>
              <a:t>+ 0.5* x</a:t>
            </a:r>
            <a:r>
              <a:rPr lang="en-US" altLang="zh-CN" baseline="-25000" dirty="0"/>
              <a:t>5</a:t>
            </a:r>
            <a:r>
              <a:rPr lang="zh-CN" altLang="en-US" baseline="-25000" dirty="0"/>
              <a:t>角</a:t>
            </a:r>
            <a:r>
              <a:rPr lang="zh-CN" altLang="en-US" dirty="0"/>
              <a:t> </a:t>
            </a:r>
            <a:r>
              <a:rPr lang="en-US" altLang="zh-CN" dirty="0"/>
              <a:t>+ 0.2*x</a:t>
            </a:r>
            <a:r>
              <a:rPr lang="en-US" altLang="zh-CN" baseline="-25000" dirty="0"/>
              <a:t>2</a:t>
            </a:r>
            <a:r>
              <a:rPr lang="zh-CN" altLang="en-US" baseline="-25000" dirty="0"/>
              <a:t>角</a:t>
            </a:r>
            <a:r>
              <a:rPr lang="en-US" altLang="zh-CN" dirty="0"/>
              <a:t>+ 0.1* x</a:t>
            </a:r>
            <a:r>
              <a:rPr lang="en-US" altLang="zh-CN" baseline="-25000" dirty="0"/>
              <a:t>1</a:t>
            </a:r>
            <a:r>
              <a:rPr lang="zh-CN" altLang="en-US" baseline="-25000" dirty="0"/>
              <a:t>角</a:t>
            </a:r>
            <a:endParaRPr lang="en-US" altLang="zh-CN" dirty="0"/>
          </a:p>
          <a:p>
            <a:pPr lvl="1">
              <a:lnSpc>
                <a:spcPct val="110000"/>
              </a:lnSpc>
              <a:spcBef>
                <a:spcPts val="600"/>
              </a:spcBef>
            </a:pPr>
            <a:r>
              <a:rPr lang="zh-CN" altLang="en-US" dirty="0"/>
              <a:t>约束</a:t>
            </a:r>
            <a:r>
              <a:rPr lang="en-US" altLang="zh-CN" dirty="0"/>
              <a:t>2</a:t>
            </a:r>
            <a:r>
              <a:rPr lang="zh-CN" altLang="en-US" dirty="0"/>
              <a:t>：每种面值</a:t>
            </a:r>
            <a:r>
              <a:rPr lang="en-US" altLang="zh-CN" dirty="0"/>
              <a:t>/</a:t>
            </a:r>
            <a:r>
              <a:rPr lang="zh-CN" altLang="en-US" dirty="0"/>
              <a:t>币值的货币支付的张数不超过该种货币总张数：</a:t>
            </a:r>
          </a:p>
          <a:p>
            <a:pPr eaLnBrk="1" hangingPunct="1">
              <a:lnSpc>
                <a:spcPct val="110000"/>
              </a:lnSpc>
              <a:spcBef>
                <a:spcPts val="600"/>
              </a:spcBef>
              <a:buFontTx/>
              <a:buNone/>
            </a:pPr>
            <a:r>
              <a:rPr lang="en-US" altLang="zh-CN" dirty="0"/>
              <a:t>                      x</a:t>
            </a:r>
            <a:r>
              <a:rPr lang="en-US" altLang="zh-CN" baseline="-25000" dirty="0"/>
              <a:t>5</a:t>
            </a:r>
            <a:r>
              <a:rPr lang="zh-CN" altLang="en-US" baseline="-25000" dirty="0"/>
              <a:t>元</a:t>
            </a:r>
            <a:r>
              <a:rPr lang="en-US" altLang="zh-CN" dirty="0"/>
              <a:t>≤n</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≤n</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≤n</a:t>
            </a:r>
            <a:r>
              <a:rPr lang="en-US" altLang="zh-CN" baseline="-25000" dirty="0"/>
              <a:t>1</a:t>
            </a:r>
            <a:r>
              <a:rPr lang="zh-CN" altLang="en-US" baseline="-25000" dirty="0"/>
              <a:t>元</a:t>
            </a:r>
            <a:endParaRPr lang="zh-CN" altLang="en-US" dirty="0"/>
          </a:p>
          <a:p>
            <a:pPr eaLnBrk="1" hangingPunct="1">
              <a:lnSpc>
                <a:spcPct val="110000"/>
              </a:lnSpc>
              <a:spcBef>
                <a:spcPts val="600"/>
              </a:spcBef>
              <a:buFontTx/>
              <a:buNone/>
            </a:pPr>
            <a:r>
              <a:rPr lang="en-US" altLang="zh-CN" dirty="0"/>
              <a:t>                      x</a:t>
            </a:r>
            <a:r>
              <a:rPr lang="en-US" altLang="zh-CN" baseline="-25000" dirty="0"/>
              <a:t>5</a:t>
            </a:r>
            <a:r>
              <a:rPr lang="zh-CN" altLang="en-US" baseline="-25000" dirty="0"/>
              <a:t>角</a:t>
            </a:r>
            <a:r>
              <a:rPr lang="en-US" altLang="zh-CN" dirty="0"/>
              <a:t>≤ n</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n</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 n</a:t>
            </a:r>
            <a:r>
              <a:rPr lang="en-US" altLang="zh-CN" baseline="-25000" dirty="0"/>
              <a:t>1</a:t>
            </a:r>
            <a:r>
              <a:rPr lang="zh-CN" altLang="en-US" baseline="-25000" dirty="0"/>
              <a:t>角</a:t>
            </a:r>
          </a:p>
          <a:p>
            <a:pPr>
              <a:lnSpc>
                <a:spcPct val="110000"/>
              </a:lnSpc>
              <a:spcBef>
                <a:spcPts val="600"/>
              </a:spcBef>
            </a:pPr>
            <a:r>
              <a:rPr lang="zh-CN" altLang="en-US" dirty="0"/>
              <a:t>优化目标</a:t>
            </a:r>
          </a:p>
          <a:p>
            <a:pPr lvl="1">
              <a:lnSpc>
                <a:spcPct val="110000"/>
              </a:lnSpc>
              <a:spcBef>
                <a:spcPts val="600"/>
              </a:spcBef>
            </a:pPr>
            <a:r>
              <a:rPr lang="zh-CN" altLang="en-US" dirty="0"/>
              <a:t>支付的货币总张数最少</a:t>
            </a:r>
            <a:endParaRPr lang="en-US" altLang="zh-CN" dirty="0"/>
          </a:p>
          <a:p>
            <a:pPr lvl="2">
              <a:lnSpc>
                <a:spcPct val="110000"/>
              </a:lnSpc>
              <a:spcBef>
                <a:spcPts val="600"/>
              </a:spcBef>
            </a:pPr>
            <a:r>
              <a:rPr lang="zh-CN" altLang="en-US" dirty="0"/>
              <a:t>对</a:t>
            </a:r>
            <a:r>
              <a:rPr lang="zh-CN" altLang="en-US" dirty="0">
                <a:solidFill>
                  <a:srgbClr val="FF3300"/>
                </a:solidFill>
              </a:rPr>
              <a:t>可行解</a:t>
            </a:r>
            <a:r>
              <a:rPr lang="en-US" altLang="zh-CN" dirty="0">
                <a:solidFill>
                  <a:srgbClr val="FF3300"/>
                </a:solidFill>
              </a:rPr>
              <a:t>X</a:t>
            </a:r>
            <a:r>
              <a:rPr lang="en-US" altLang="zh-CN" dirty="0"/>
              <a:t>=(x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p>
          <a:p>
            <a:pPr eaLnBrk="1" hangingPunct="1">
              <a:lnSpc>
                <a:spcPct val="110000"/>
              </a:lnSpc>
              <a:spcBef>
                <a:spcPts val="600"/>
              </a:spcBef>
              <a:buFontTx/>
              <a:buNone/>
            </a:pPr>
            <a:r>
              <a:rPr lang="zh-CN" altLang="en-US" dirty="0"/>
              <a:t>            </a:t>
            </a:r>
            <a:r>
              <a:rPr lang="en-US" altLang="zh-CN" dirty="0"/>
              <a:t>min (x</a:t>
            </a:r>
            <a:r>
              <a:rPr lang="en-US" altLang="zh-CN" baseline="-25000" dirty="0"/>
              <a:t>5</a:t>
            </a:r>
            <a:r>
              <a:rPr lang="zh-CN" altLang="en-US" baseline="-25000" dirty="0"/>
              <a:t>元 </a:t>
            </a:r>
            <a:r>
              <a:rPr lang="en-US" altLang="zh-CN" dirty="0"/>
              <a:t>+ x</a:t>
            </a:r>
            <a:r>
              <a:rPr lang="en-US" altLang="zh-CN" baseline="-25000" dirty="0"/>
              <a:t>2</a:t>
            </a:r>
            <a:r>
              <a:rPr lang="zh-CN" altLang="en-US" baseline="-25000" dirty="0"/>
              <a:t>元 </a:t>
            </a:r>
            <a:r>
              <a:rPr lang="en-US" altLang="zh-CN" dirty="0"/>
              <a:t>+ x</a:t>
            </a:r>
            <a:r>
              <a:rPr lang="en-US" altLang="zh-CN" baseline="-25000" dirty="0"/>
              <a:t>1</a:t>
            </a:r>
            <a:r>
              <a:rPr lang="zh-CN" altLang="en-US" baseline="-25000" dirty="0"/>
              <a:t>元 </a:t>
            </a:r>
            <a:r>
              <a:rPr lang="en-US" altLang="zh-CN" dirty="0"/>
              <a:t>+ x</a:t>
            </a:r>
            <a:r>
              <a:rPr lang="en-US" altLang="zh-CN" baseline="-25000" dirty="0"/>
              <a:t>5</a:t>
            </a:r>
            <a:r>
              <a:rPr lang="zh-CN" altLang="en-US" baseline="-25000" dirty="0"/>
              <a:t>角 </a:t>
            </a:r>
            <a:r>
              <a:rPr lang="en-US" altLang="zh-CN" dirty="0"/>
              <a:t>+</a:t>
            </a:r>
            <a:r>
              <a:rPr lang="en-US" altLang="zh-CN" baseline="-25000" dirty="0"/>
              <a:t> </a:t>
            </a:r>
            <a:r>
              <a:rPr lang="en-US" altLang="zh-CN" dirty="0"/>
              <a:t> x</a:t>
            </a:r>
            <a:r>
              <a:rPr lang="en-US" altLang="zh-CN" baseline="-25000" dirty="0"/>
              <a:t>2</a:t>
            </a:r>
            <a:r>
              <a:rPr lang="zh-CN" altLang="en-US" baseline="-25000" dirty="0"/>
              <a:t>角 </a:t>
            </a:r>
            <a:r>
              <a:rPr lang="en-US" altLang="zh-CN" dirty="0"/>
              <a:t>+ x</a:t>
            </a:r>
            <a:r>
              <a:rPr lang="en-US" altLang="zh-CN" baseline="-25000" dirty="0"/>
              <a:t>1</a:t>
            </a:r>
            <a:r>
              <a:rPr lang="zh-CN" altLang="en-US" baseline="-25000" dirty="0"/>
              <a:t>角</a:t>
            </a:r>
            <a:r>
              <a:rPr lang="en-US" altLang="zh-CN" dirty="0"/>
              <a:t>)</a:t>
            </a:r>
          </a:p>
          <a:p>
            <a:endParaRPr lang="zh-CN" altLang="en-US" dirty="0"/>
          </a:p>
        </p:txBody>
      </p:sp>
      <p:sp>
        <p:nvSpPr>
          <p:cNvPr id="4" name="日期占位符 3">
            <a:extLst>
              <a:ext uri="{FF2B5EF4-FFF2-40B4-BE49-F238E27FC236}">
                <a16:creationId xmlns:a16="http://schemas.microsoft.com/office/drawing/2014/main" id="{FA70A184-2BBF-4EF4-9F9A-FDEF56A03F8C}"/>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3F55F01-5AA9-4F6E-98A1-A135E89FBF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2CB824-5F9B-45DB-B8CE-E7201B2D2E40}"/>
              </a:ext>
            </a:extLst>
          </p:cNvPr>
          <p:cNvSpPr>
            <a:spLocks noGrp="1"/>
          </p:cNvSpPr>
          <p:nvPr>
            <p:ph type="sldNum" sz="quarter" idx="12"/>
          </p:nvPr>
        </p:nvSpPr>
        <p:spPr/>
        <p:txBody>
          <a:bodyPr/>
          <a:lstStyle/>
          <a:p>
            <a:fld id="{EEA58A3B-43CE-4AA0-90B5-EB47AFAFEB34}" type="slidenum">
              <a:rPr lang="zh-CN" altLang="en-US" smtClean="0"/>
              <a:pPr/>
              <a:t>5</a:t>
            </a:fld>
            <a:endParaRPr lang="zh-CN" altLang="en-US" dirty="0"/>
          </a:p>
        </p:txBody>
      </p:sp>
    </p:spTree>
    <p:extLst>
      <p:ext uri="{BB962C8B-B14F-4D97-AF65-F5344CB8AC3E}">
        <p14:creationId xmlns:p14="http://schemas.microsoft.com/office/powerpoint/2010/main" val="2996340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0352C-C5F1-47EA-AD12-B9791FC8CCAD}"/>
              </a:ext>
            </a:extLst>
          </p:cNvPr>
          <p:cNvSpPr>
            <a:spLocks noGrp="1"/>
          </p:cNvSpPr>
          <p:nvPr>
            <p:ph type="title"/>
          </p:nvPr>
        </p:nvSpPr>
        <p:spPr/>
        <p:txBody>
          <a:bodyPr/>
          <a:lstStyle/>
          <a:p>
            <a:r>
              <a:rPr lang="zh-CN" altLang="en-US" dirty="0"/>
              <a:t>构造哈夫曼编码</a:t>
            </a:r>
          </a:p>
        </p:txBody>
      </p:sp>
      <p:sp>
        <p:nvSpPr>
          <p:cNvPr id="3" name="内容占位符 2">
            <a:extLst>
              <a:ext uri="{FF2B5EF4-FFF2-40B4-BE49-F238E27FC236}">
                <a16:creationId xmlns:a16="http://schemas.microsoft.com/office/drawing/2014/main" id="{F83F2C4E-2F04-4453-ABE5-B63C7051C4BF}"/>
              </a:ext>
            </a:extLst>
          </p:cNvPr>
          <p:cNvSpPr>
            <a:spLocks noGrp="1"/>
          </p:cNvSpPr>
          <p:nvPr>
            <p:ph idx="1"/>
          </p:nvPr>
        </p:nvSpPr>
        <p:spPr/>
        <p:txBody>
          <a:bodyPr>
            <a:normAutofit/>
          </a:bodyPr>
          <a:lstStyle/>
          <a:p>
            <a:pPr>
              <a:spcBef>
                <a:spcPts val="600"/>
              </a:spcBef>
            </a:pPr>
            <a:r>
              <a:rPr lang="zh-CN" altLang="en-US" dirty="0"/>
              <a:t>原理</a:t>
            </a:r>
            <a:endParaRPr lang="en-US" altLang="zh-CN" dirty="0"/>
          </a:p>
          <a:p>
            <a:pPr lvl="1">
              <a:spcBef>
                <a:spcPts val="600"/>
              </a:spcBef>
            </a:pPr>
            <a:r>
              <a:rPr lang="en-US" altLang="zh-CN" dirty="0"/>
              <a:t>1. </a:t>
            </a:r>
            <a:r>
              <a:rPr lang="zh-CN" altLang="en-US" dirty="0"/>
              <a:t>以编码字符集中每个字符</a:t>
            </a:r>
            <a:r>
              <a:rPr lang="en-US" altLang="zh-CN" dirty="0"/>
              <a:t>c</a:t>
            </a:r>
            <a:r>
              <a:rPr lang="zh-CN" altLang="en-US" dirty="0"/>
              <a:t>的出现频率</a:t>
            </a:r>
            <a:r>
              <a:rPr lang="en-US" altLang="zh-CN" dirty="0"/>
              <a:t>f(c),</a:t>
            </a:r>
            <a:r>
              <a:rPr lang="zh-CN" altLang="en-US" dirty="0"/>
              <a:t>作为贪心选择依据，</a:t>
            </a:r>
            <a:r>
              <a:rPr lang="zh-CN" altLang="en-US" dirty="0">
                <a:solidFill>
                  <a:srgbClr val="FF0000"/>
                </a:solidFill>
              </a:rPr>
              <a:t>对字符集进行由小到大的排序</a:t>
            </a:r>
            <a:r>
              <a:rPr lang="zh-CN" altLang="en-US" dirty="0"/>
              <a:t>，每个字符对应于一个</a:t>
            </a:r>
            <a:r>
              <a:rPr lang="zh-CN" altLang="en-US" u="sng" dirty="0">
                <a:solidFill>
                  <a:srgbClr val="FF3300"/>
                </a:solidFill>
              </a:rPr>
              <a:t>只包含一个结点</a:t>
            </a:r>
            <a:r>
              <a:rPr lang="zh-CN" altLang="en-US" dirty="0"/>
              <a:t>的子树</a:t>
            </a:r>
            <a:endParaRPr lang="en-US" altLang="zh-CN" dirty="0"/>
          </a:p>
          <a:p>
            <a:pPr lvl="1">
              <a:spcBef>
                <a:spcPts val="600"/>
              </a:spcBef>
            </a:pPr>
            <a:r>
              <a:rPr lang="en-US" altLang="zh-CN" dirty="0"/>
              <a:t>2.</a:t>
            </a:r>
            <a:r>
              <a:rPr lang="zh-CN" altLang="en-US" dirty="0"/>
              <a:t> 先合并最小频率的</a:t>
            </a:r>
            <a:r>
              <a:rPr lang="en-US" altLang="zh-CN" dirty="0"/>
              <a:t>2</a:t>
            </a:r>
            <a:r>
              <a:rPr lang="zh-CN" altLang="en-US" dirty="0"/>
              <a:t>个字符对应的子树，计算合并后的子树中这个字符出现的频率总和</a:t>
            </a:r>
            <a:endParaRPr lang="en-US" altLang="zh-CN" dirty="0"/>
          </a:p>
          <a:p>
            <a:pPr lvl="1">
              <a:spcBef>
                <a:spcPts val="600"/>
              </a:spcBef>
            </a:pPr>
            <a:r>
              <a:rPr lang="en-US" altLang="zh-CN" dirty="0"/>
              <a:t>3.</a:t>
            </a:r>
            <a:r>
              <a:rPr lang="zh-CN" altLang="en-US" dirty="0"/>
              <a:t> 重新排序各个子树</a:t>
            </a:r>
            <a:endParaRPr lang="en-US" altLang="zh-CN" dirty="0"/>
          </a:p>
          <a:p>
            <a:pPr lvl="1">
              <a:spcBef>
                <a:spcPts val="600"/>
              </a:spcBef>
            </a:pPr>
            <a:r>
              <a:rPr lang="en-US" altLang="zh-CN" dirty="0"/>
              <a:t>4.</a:t>
            </a:r>
            <a:r>
              <a:rPr lang="zh-CN" altLang="en-US" dirty="0"/>
              <a:t> 对上述排序后的子树序列进行合并</a:t>
            </a:r>
            <a:endParaRPr lang="en-US" altLang="zh-CN" dirty="0"/>
          </a:p>
          <a:p>
            <a:pPr lvl="1">
              <a:spcBef>
                <a:spcPts val="600"/>
              </a:spcBef>
            </a:pPr>
            <a:r>
              <a:rPr lang="en-US" altLang="zh-CN" dirty="0"/>
              <a:t>5.</a:t>
            </a:r>
            <a:r>
              <a:rPr lang="zh-CN" altLang="en-US" dirty="0"/>
              <a:t> 重复上述过程，将全部结点合并成</a:t>
            </a:r>
            <a:r>
              <a:rPr lang="en-US" altLang="zh-CN" dirty="0"/>
              <a:t>1</a:t>
            </a:r>
            <a:r>
              <a:rPr lang="zh-CN" altLang="en-US" dirty="0"/>
              <a:t>棵完整的二叉树，</a:t>
            </a:r>
            <a:r>
              <a:rPr lang="zh-CN" altLang="en-US" dirty="0">
                <a:solidFill>
                  <a:srgbClr val="FF0000"/>
                </a:solidFill>
              </a:rPr>
              <a:t>称为编码树</a:t>
            </a:r>
            <a:r>
              <a:rPr lang="en-US" altLang="zh-CN" dirty="0">
                <a:solidFill>
                  <a:srgbClr val="FF0000"/>
                </a:solidFill>
              </a:rPr>
              <a:t>T</a:t>
            </a:r>
          </a:p>
          <a:p>
            <a:pPr lvl="1">
              <a:spcBef>
                <a:spcPts val="600"/>
              </a:spcBef>
            </a:pPr>
            <a:r>
              <a:rPr lang="en-US" altLang="zh-CN" dirty="0"/>
              <a:t>6.</a:t>
            </a:r>
            <a:r>
              <a:rPr lang="zh-CN" altLang="en-US" dirty="0"/>
              <a:t> 对二叉树中的边赋予</a:t>
            </a:r>
            <a:r>
              <a:rPr lang="en-US" altLang="zh-CN" dirty="0"/>
              <a:t>0</a:t>
            </a:r>
            <a:r>
              <a:rPr lang="zh-CN" altLang="en-US" dirty="0"/>
              <a:t>、</a:t>
            </a:r>
            <a:r>
              <a:rPr lang="en-US" altLang="zh-CN" dirty="0"/>
              <a:t>1</a:t>
            </a:r>
            <a:r>
              <a:rPr lang="zh-CN" altLang="en-US" dirty="0"/>
              <a:t>，得到各字符的变长编码</a:t>
            </a:r>
          </a:p>
        </p:txBody>
      </p:sp>
      <p:sp>
        <p:nvSpPr>
          <p:cNvPr id="4" name="日期占位符 3">
            <a:extLst>
              <a:ext uri="{FF2B5EF4-FFF2-40B4-BE49-F238E27FC236}">
                <a16:creationId xmlns:a16="http://schemas.microsoft.com/office/drawing/2014/main" id="{15C8980D-4421-4A15-9B66-DD0BD39BF3E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20DA842-A829-4FE0-A56E-34C0CF0735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BF724E-FA23-48CA-A615-964C96F8BCC7}"/>
              </a:ext>
            </a:extLst>
          </p:cNvPr>
          <p:cNvSpPr>
            <a:spLocks noGrp="1"/>
          </p:cNvSpPr>
          <p:nvPr>
            <p:ph type="sldNum" sz="quarter" idx="12"/>
          </p:nvPr>
        </p:nvSpPr>
        <p:spPr/>
        <p:txBody>
          <a:bodyPr/>
          <a:lstStyle/>
          <a:p>
            <a:fld id="{EEA58A3B-43CE-4AA0-90B5-EB47AFAFEB34}" type="slidenum">
              <a:rPr lang="zh-CN" altLang="en-US" smtClean="0"/>
              <a:pPr/>
              <a:t>50</a:t>
            </a:fld>
            <a:endParaRPr lang="zh-CN" altLang="en-US" dirty="0"/>
          </a:p>
        </p:txBody>
      </p:sp>
    </p:spTree>
    <p:extLst>
      <p:ext uri="{BB962C8B-B14F-4D97-AF65-F5344CB8AC3E}">
        <p14:creationId xmlns:p14="http://schemas.microsoft.com/office/powerpoint/2010/main" val="3332339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D2230-D707-47D0-BE95-DDC0E0B24733}"/>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3F66B225-B21D-4309-895E-3B1B415FFD8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049EBA7-D562-41EA-BBF4-644250103E93}"/>
              </a:ext>
            </a:extLst>
          </p:cNvPr>
          <p:cNvSpPr>
            <a:spLocks noGrp="1"/>
          </p:cNvSpPr>
          <p:nvPr>
            <p:ph type="sldNum" sz="quarter" idx="12"/>
          </p:nvPr>
        </p:nvSpPr>
        <p:spPr/>
        <p:txBody>
          <a:bodyPr/>
          <a:lstStyle/>
          <a:p>
            <a:fld id="{EEA58A3B-43CE-4AA0-90B5-EB47AFAFEB34}" type="slidenum">
              <a:rPr lang="zh-CN" altLang="en-US" smtClean="0"/>
              <a:pPr/>
              <a:t>51</a:t>
            </a:fld>
            <a:endParaRPr lang="zh-CN" altLang="en-US" dirty="0"/>
          </a:p>
        </p:txBody>
      </p:sp>
      <p:graphicFrame>
        <p:nvGraphicFramePr>
          <p:cNvPr id="6" name="Group 40">
            <a:extLst>
              <a:ext uri="{FF2B5EF4-FFF2-40B4-BE49-F238E27FC236}">
                <a16:creationId xmlns:a16="http://schemas.microsoft.com/office/drawing/2014/main" id="{C03C5792-A36D-47BD-AEDE-1CB5519D0243}"/>
              </a:ext>
            </a:extLst>
          </p:cNvPr>
          <p:cNvGraphicFramePr>
            <a:graphicFrameLocks noGrp="1"/>
          </p:cNvGraphicFramePr>
          <p:nvPr>
            <p:extLst>
              <p:ext uri="{D42A27DB-BD31-4B8C-83A1-F6EECF244321}">
                <p14:modId xmlns:p14="http://schemas.microsoft.com/office/powerpoint/2010/main" val="2349585222"/>
              </p:ext>
            </p:extLst>
          </p:nvPr>
        </p:nvGraphicFramePr>
        <p:xfrm>
          <a:off x="323850" y="549275"/>
          <a:ext cx="7848600" cy="1023938"/>
        </p:xfrm>
        <a:graphic>
          <a:graphicData uri="http://schemas.openxmlformats.org/drawingml/2006/table">
            <a:tbl>
              <a:tblPr/>
              <a:tblGrid>
                <a:gridCol w="11525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gridCol w="1081088">
                  <a:extLst>
                    <a:ext uri="{9D8B030D-6E8A-4147-A177-3AD203B41FA5}">
                      <a16:colId xmlns:a16="http://schemas.microsoft.com/office/drawing/2014/main" val="20003"/>
                    </a:ext>
                  </a:extLst>
                </a:gridCol>
                <a:gridCol w="1079500">
                  <a:extLst>
                    <a:ext uri="{9D8B030D-6E8A-4147-A177-3AD203B41FA5}">
                      <a16:colId xmlns:a16="http://schemas.microsoft.com/office/drawing/2014/main" val="20004"/>
                    </a:ext>
                  </a:extLst>
                </a:gridCol>
                <a:gridCol w="1223962">
                  <a:extLst>
                    <a:ext uri="{9D8B030D-6E8A-4147-A177-3AD203B41FA5}">
                      <a16:colId xmlns:a16="http://schemas.microsoft.com/office/drawing/2014/main" val="20005"/>
                    </a:ext>
                  </a:extLst>
                </a:gridCol>
                <a:gridCol w="1152525">
                  <a:extLst>
                    <a:ext uri="{9D8B030D-6E8A-4147-A177-3AD203B41FA5}">
                      <a16:colId xmlns:a16="http://schemas.microsoft.com/office/drawing/2014/main" val="20006"/>
                    </a:ext>
                  </a:extLst>
                </a:gridCol>
              </a:tblGrid>
              <a:tr h="512763">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lt"/>
                          <a:ea typeface="微软雅黑 Light" panose="020B0502040204020203" pitchFamily="34" charset="-122"/>
                        </a:rPr>
                        <a:t>字符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频率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ext Box 41">
            <a:extLst>
              <a:ext uri="{FF2B5EF4-FFF2-40B4-BE49-F238E27FC236}">
                <a16:creationId xmlns:a16="http://schemas.microsoft.com/office/drawing/2014/main" id="{CDAE6B04-30E1-4941-82FD-1E95947477D7}"/>
              </a:ext>
            </a:extLst>
          </p:cNvPr>
          <p:cNvSpPr txBox="1">
            <a:spLocks noChangeArrowheads="1"/>
          </p:cNvSpPr>
          <p:nvPr/>
        </p:nvSpPr>
        <p:spPr bwMode="auto">
          <a:xfrm>
            <a:off x="250825" y="2349500"/>
            <a:ext cx="7796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Step1. </a:t>
            </a:r>
            <a:r>
              <a:rPr lang="zh-CN" altLang="en-US" dirty="0">
                <a:latin typeface="+mn-lt"/>
                <a:ea typeface="微软雅黑 Light" panose="020B0502040204020203" pitchFamily="34" charset="-122"/>
              </a:rPr>
              <a:t>生成单节点树，并对其进行排序</a:t>
            </a:r>
          </a:p>
        </p:txBody>
      </p:sp>
      <p:sp>
        <p:nvSpPr>
          <p:cNvPr id="8" name="Rectangle 42">
            <a:extLst>
              <a:ext uri="{FF2B5EF4-FFF2-40B4-BE49-F238E27FC236}">
                <a16:creationId xmlns:a16="http://schemas.microsoft.com/office/drawing/2014/main" id="{36FA29C9-CE5E-4788-8978-6603581BE85C}"/>
              </a:ext>
            </a:extLst>
          </p:cNvPr>
          <p:cNvSpPr>
            <a:spLocks noChangeArrowheads="1"/>
          </p:cNvSpPr>
          <p:nvPr/>
        </p:nvSpPr>
        <p:spPr bwMode="auto">
          <a:xfrm>
            <a:off x="7235825" y="292417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9" name="Rectangle 44">
            <a:extLst>
              <a:ext uri="{FF2B5EF4-FFF2-40B4-BE49-F238E27FC236}">
                <a16:creationId xmlns:a16="http://schemas.microsoft.com/office/drawing/2014/main" id="{463FC057-D0C8-4514-B938-DFEC925BDAEE}"/>
              </a:ext>
            </a:extLst>
          </p:cNvPr>
          <p:cNvSpPr>
            <a:spLocks noChangeArrowheads="1"/>
          </p:cNvSpPr>
          <p:nvPr/>
        </p:nvSpPr>
        <p:spPr bwMode="auto">
          <a:xfrm>
            <a:off x="5795963" y="2924175"/>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0" name="Rectangle 45">
            <a:extLst>
              <a:ext uri="{FF2B5EF4-FFF2-40B4-BE49-F238E27FC236}">
                <a16:creationId xmlns:a16="http://schemas.microsoft.com/office/drawing/2014/main" id="{F760A10F-61CB-4B4C-8DFA-B19C9EEE291F}"/>
              </a:ext>
            </a:extLst>
          </p:cNvPr>
          <p:cNvSpPr>
            <a:spLocks noChangeArrowheads="1"/>
          </p:cNvSpPr>
          <p:nvPr/>
        </p:nvSpPr>
        <p:spPr bwMode="auto">
          <a:xfrm>
            <a:off x="4356100" y="292417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1" name="Rectangle 46">
            <a:extLst>
              <a:ext uri="{FF2B5EF4-FFF2-40B4-BE49-F238E27FC236}">
                <a16:creationId xmlns:a16="http://schemas.microsoft.com/office/drawing/2014/main" id="{017F2835-FD7E-49C1-9727-99A6980F81CD}"/>
              </a:ext>
            </a:extLst>
          </p:cNvPr>
          <p:cNvSpPr>
            <a:spLocks noChangeArrowheads="1"/>
          </p:cNvSpPr>
          <p:nvPr/>
        </p:nvSpPr>
        <p:spPr bwMode="auto">
          <a:xfrm>
            <a:off x="2916238" y="2924175"/>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2" name="Rectangle 47">
            <a:extLst>
              <a:ext uri="{FF2B5EF4-FFF2-40B4-BE49-F238E27FC236}">
                <a16:creationId xmlns:a16="http://schemas.microsoft.com/office/drawing/2014/main" id="{DC2BDD01-0FF1-460B-8725-172BDAA0955B}"/>
              </a:ext>
            </a:extLst>
          </p:cNvPr>
          <p:cNvSpPr>
            <a:spLocks noChangeArrowheads="1"/>
          </p:cNvSpPr>
          <p:nvPr/>
        </p:nvSpPr>
        <p:spPr bwMode="auto">
          <a:xfrm>
            <a:off x="1476375" y="2924175"/>
            <a:ext cx="817563" cy="373063"/>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3" name="Rectangle 48">
            <a:extLst>
              <a:ext uri="{FF2B5EF4-FFF2-40B4-BE49-F238E27FC236}">
                <a16:creationId xmlns:a16="http://schemas.microsoft.com/office/drawing/2014/main" id="{E2217626-4D10-449D-9D41-E14F6E4A03CD}"/>
              </a:ext>
            </a:extLst>
          </p:cNvPr>
          <p:cNvSpPr>
            <a:spLocks noChangeArrowheads="1"/>
          </p:cNvSpPr>
          <p:nvPr/>
        </p:nvSpPr>
        <p:spPr bwMode="auto">
          <a:xfrm>
            <a:off x="252413" y="2924175"/>
            <a:ext cx="817562" cy="373063"/>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4" name="Text Box 49">
            <a:extLst>
              <a:ext uri="{FF2B5EF4-FFF2-40B4-BE49-F238E27FC236}">
                <a16:creationId xmlns:a16="http://schemas.microsoft.com/office/drawing/2014/main" id="{01D46F67-E189-4E1E-8E11-A1C1E62B3D3D}"/>
              </a:ext>
            </a:extLst>
          </p:cNvPr>
          <p:cNvSpPr txBox="1">
            <a:spLocks noChangeArrowheads="1"/>
          </p:cNvSpPr>
          <p:nvPr/>
        </p:nvSpPr>
        <p:spPr bwMode="auto">
          <a:xfrm>
            <a:off x="250825" y="4149725"/>
            <a:ext cx="7796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Step2. </a:t>
            </a:r>
            <a:r>
              <a:rPr lang="zh-CN" altLang="en-US">
                <a:latin typeface="+mn-lt"/>
                <a:ea typeface="微软雅黑 Light" panose="020B0502040204020203" pitchFamily="34" charset="-122"/>
              </a:rPr>
              <a:t>合并具有最小、次最小频率的</a:t>
            </a:r>
            <a:r>
              <a:rPr lang="en-US" altLang="zh-CN">
                <a:latin typeface="+mn-lt"/>
                <a:ea typeface="微软雅黑 Light" panose="020B0502040204020203" pitchFamily="34" charset="-122"/>
              </a:rPr>
              <a:t>2</a:t>
            </a:r>
            <a:r>
              <a:rPr lang="zh-CN" altLang="en-US">
                <a:latin typeface="+mn-lt"/>
                <a:ea typeface="微软雅黑 Light" panose="020B0502040204020203" pitchFamily="34" charset="-122"/>
              </a:rPr>
              <a:t>棵树，并重新进行排序</a:t>
            </a:r>
          </a:p>
        </p:txBody>
      </p:sp>
      <p:sp>
        <p:nvSpPr>
          <p:cNvPr id="15" name="Rectangle 50">
            <a:extLst>
              <a:ext uri="{FF2B5EF4-FFF2-40B4-BE49-F238E27FC236}">
                <a16:creationId xmlns:a16="http://schemas.microsoft.com/office/drawing/2014/main" id="{7E9C23B3-37E3-43E9-AA60-B86A219D05E0}"/>
              </a:ext>
            </a:extLst>
          </p:cNvPr>
          <p:cNvSpPr>
            <a:spLocks noChangeArrowheads="1"/>
          </p:cNvSpPr>
          <p:nvPr/>
        </p:nvSpPr>
        <p:spPr bwMode="auto">
          <a:xfrm>
            <a:off x="6732588" y="4868863"/>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16" name="Rectangle 51">
            <a:extLst>
              <a:ext uri="{FF2B5EF4-FFF2-40B4-BE49-F238E27FC236}">
                <a16:creationId xmlns:a16="http://schemas.microsoft.com/office/drawing/2014/main" id="{BAE70EEA-725B-444B-ADAB-DFA3B4A0C55E}"/>
              </a:ext>
            </a:extLst>
          </p:cNvPr>
          <p:cNvSpPr>
            <a:spLocks noChangeArrowheads="1"/>
          </p:cNvSpPr>
          <p:nvPr/>
        </p:nvSpPr>
        <p:spPr bwMode="auto">
          <a:xfrm>
            <a:off x="5364163" y="4868863"/>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7" name="Rectangle 52">
            <a:extLst>
              <a:ext uri="{FF2B5EF4-FFF2-40B4-BE49-F238E27FC236}">
                <a16:creationId xmlns:a16="http://schemas.microsoft.com/office/drawing/2014/main" id="{B21C9081-24F4-410A-BFD1-7E26E0F220F5}"/>
              </a:ext>
            </a:extLst>
          </p:cNvPr>
          <p:cNvSpPr>
            <a:spLocks noChangeArrowheads="1"/>
          </p:cNvSpPr>
          <p:nvPr/>
        </p:nvSpPr>
        <p:spPr bwMode="auto">
          <a:xfrm>
            <a:off x="1569311" y="4868863"/>
            <a:ext cx="817563" cy="373062"/>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8" name="Rectangle 53">
            <a:extLst>
              <a:ext uri="{FF2B5EF4-FFF2-40B4-BE49-F238E27FC236}">
                <a16:creationId xmlns:a16="http://schemas.microsoft.com/office/drawing/2014/main" id="{2EC23F81-F0BA-440F-9D89-42FBF41BB8F3}"/>
              </a:ext>
            </a:extLst>
          </p:cNvPr>
          <p:cNvSpPr>
            <a:spLocks noChangeArrowheads="1"/>
          </p:cNvSpPr>
          <p:nvPr/>
        </p:nvSpPr>
        <p:spPr bwMode="auto">
          <a:xfrm>
            <a:off x="250825" y="4868863"/>
            <a:ext cx="817563" cy="373062"/>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grpSp>
        <p:nvGrpSpPr>
          <p:cNvPr id="19" name="Group 61">
            <a:extLst>
              <a:ext uri="{FF2B5EF4-FFF2-40B4-BE49-F238E27FC236}">
                <a16:creationId xmlns:a16="http://schemas.microsoft.com/office/drawing/2014/main" id="{941DA60F-DBB4-43AE-A365-74558C702101}"/>
              </a:ext>
            </a:extLst>
          </p:cNvPr>
          <p:cNvGrpSpPr>
            <a:grpSpLocks/>
          </p:cNvGrpSpPr>
          <p:nvPr/>
        </p:nvGrpSpPr>
        <p:grpSpPr bwMode="auto">
          <a:xfrm>
            <a:off x="3059113" y="4781550"/>
            <a:ext cx="1897062" cy="1533525"/>
            <a:chOff x="3742" y="3017"/>
            <a:chExt cx="1195" cy="966"/>
          </a:xfrm>
        </p:grpSpPr>
        <p:sp>
          <p:nvSpPr>
            <p:cNvPr id="20" name="Rectangle 54">
              <a:extLst>
                <a:ext uri="{FF2B5EF4-FFF2-40B4-BE49-F238E27FC236}">
                  <a16:creationId xmlns:a16="http://schemas.microsoft.com/office/drawing/2014/main" id="{CDDA0A6D-B300-45D6-AF73-52CF356C5AF9}"/>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21" name="Rectangle 55">
              <a:extLst>
                <a:ext uri="{FF2B5EF4-FFF2-40B4-BE49-F238E27FC236}">
                  <a16:creationId xmlns:a16="http://schemas.microsoft.com/office/drawing/2014/main" id="{AAC57D32-A2FD-4502-99BB-3024F696FB35}"/>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22" name="Line 57">
              <a:extLst>
                <a:ext uri="{FF2B5EF4-FFF2-40B4-BE49-F238E27FC236}">
                  <a16:creationId xmlns:a16="http://schemas.microsoft.com/office/drawing/2014/main" id="{43FDE639-B97C-43C2-B33B-A4457877B39A}"/>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Line 58">
              <a:extLst>
                <a:ext uri="{FF2B5EF4-FFF2-40B4-BE49-F238E27FC236}">
                  <a16:creationId xmlns:a16="http://schemas.microsoft.com/office/drawing/2014/main" id="{F32CC573-A669-48E5-906E-AD12A901BD37}"/>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Oval 59">
              <a:extLst>
                <a:ext uri="{FF2B5EF4-FFF2-40B4-BE49-F238E27FC236}">
                  <a16:creationId xmlns:a16="http://schemas.microsoft.com/office/drawing/2014/main" id="{16DFC7FE-672B-4688-B03F-957585E1461C}"/>
                </a:ext>
              </a:extLst>
            </p:cNvPr>
            <p:cNvSpPr>
              <a:spLocks noChangeArrowheads="1"/>
            </p:cNvSpPr>
            <p:nvPr/>
          </p:nvSpPr>
          <p:spPr bwMode="auto">
            <a:xfrm>
              <a:off x="4124" y="301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grpSp>
      <p:sp>
        <p:nvSpPr>
          <p:cNvPr id="25" name="TextBox 1">
            <a:extLst>
              <a:ext uri="{FF2B5EF4-FFF2-40B4-BE49-F238E27FC236}">
                <a16:creationId xmlns:a16="http://schemas.microsoft.com/office/drawing/2014/main" id="{326B898C-87D9-47CD-A596-3B17733E827A}"/>
              </a:ext>
            </a:extLst>
          </p:cNvPr>
          <p:cNvSpPr txBox="1"/>
          <p:nvPr/>
        </p:nvSpPr>
        <p:spPr>
          <a:xfrm>
            <a:off x="3371682" y="5432703"/>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26" name="TextBox 21">
            <a:extLst>
              <a:ext uri="{FF2B5EF4-FFF2-40B4-BE49-F238E27FC236}">
                <a16:creationId xmlns:a16="http://schemas.microsoft.com/office/drawing/2014/main" id="{B3B46E7E-DD0B-428C-942E-9382FC5990CF}"/>
              </a:ext>
            </a:extLst>
          </p:cNvPr>
          <p:cNvSpPr txBox="1"/>
          <p:nvPr/>
        </p:nvSpPr>
        <p:spPr>
          <a:xfrm>
            <a:off x="4318793" y="5405887"/>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Tree>
    <p:extLst>
      <p:ext uri="{BB962C8B-B14F-4D97-AF65-F5344CB8AC3E}">
        <p14:creationId xmlns:p14="http://schemas.microsoft.com/office/powerpoint/2010/main" val="3179709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2B87389-E4B9-4C15-A87E-38CC14C6D805}"/>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CEE152E2-912E-4DA2-BD1E-910CA34B619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BAA1BA3-1240-4E80-A7A0-18E2AC063F0E}"/>
              </a:ext>
            </a:extLst>
          </p:cNvPr>
          <p:cNvSpPr>
            <a:spLocks noGrp="1"/>
          </p:cNvSpPr>
          <p:nvPr>
            <p:ph type="sldNum" sz="quarter" idx="12"/>
          </p:nvPr>
        </p:nvSpPr>
        <p:spPr/>
        <p:txBody>
          <a:bodyPr/>
          <a:lstStyle/>
          <a:p>
            <a:fld id="{EEA58A3B-43CE-4AA0-90B5-EB47AFAFEB34}" type="slidenum">
              <a:rPr lang="zh-CN" altLang="en-US" smtClean="0"/>
              <a:pPr/>
              <a:t>52</a:t>
            </a:fld>
            <a:endParaRPr lang="zh-CN" altLang="en-US" dirty="0"/>
          </a:p>
        </p:txBody>
      </p:sp>
      <p:sp>
        <p:nvSpPr>
          <p:cNvPr id="6" name="Rectangle 36">
            <a:extLst>
              <a:ext uri="{FF2B5EF4-FFF2-40B4-BE49-F238E27FC236}">
                <a16:creationId xmlns:a16="http://schemas.microsoft.com/office/drawing/2014/main" id="{3D9D5D71-9F5B-41B6-B76F-F466EA1ADB5C}"/>
              </a:ext>
            </a:extLst>
          </p:cNvPr>
          <p:cNvSpPr>
            <a:spLocks noChangeArrowheads="1"/>
          </p:cNvSpPr>
          <p:nvPr/>
        </p:nvSpPr>
        <p:spPr bwMode="auto">
          <a:xfrm>
            <a:off x="6524625" y="840659"/>
            <a:ext cx="817563"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7" name="Rectangle 37">
            <a:extLst>
              <a:ext uri="{FF2B5EF4-FFF2-40B4-BE49-F238E27FC236}">
                <a16:creationId xmlns:a16="http://schemas.microsoft.com/office/drawing/2014/main" id="{B36F1C8E-B5C6-4D38-90F8-9713A524A386}"/>
              </a:ext>
            </a:extLst>
          </p:cNvPr>
          <p:cNvSpPr>
            <a:spLocks noChangeArrowheads="1"/>
          </p:cNvSpPr>
          <p:nvPr/>
        </p:nvSpPr>
        <p:spPr bwMode="auto">
          <a:xfrm>
            <a:off x="2492375" y="985121"/>
            <a:ext cx="817563" cy="373063"/>
          </a:xfrm>
          <a:prstGeom prst="rect">
            <a:avLst/>
          </a:prstGeom>
          <a:solidFill>
            <a:srgbClr val="FF00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grpSp>
        <p:nvGrpSpPr>
          <p:cNvPr id="8" name="Group 40">
            <a:extLst>
              <a:ext uri="{FF2B5EF4-FFF2-40B4-BE49-F238E27FC236}">
                <a16:creationId xmlns:a16="http://schemas.microsoft.com/office/drawing/2014/main" id="{96E08BFD-BD9A-4095-81AF-69B587E2EFE9}"/>
              </a:ext>
            </a:extLst>
          </p:cNvPr>
          <p:cNvGrpSpPr>
            <a:grpSpLocks/>
          </p:cNvGrpSpPr>
          <p:nvPr/>
        </p:nvGrpSpPr>
        <p:grpSpPr bwMode="auto">
          <a:xfrm>
            <a:off x="476250" y="896221"/>
            <a:ext cx="1897063" cy="1533525"/>
            <a:chOff x="3742" y="3017"/>
            <a:chExt cx="1195" cy="966"/>
          </a:xfrm>
        </p:grpSpPr>
        <p:sp>
          <p:nvSpPr>
            <p:cNvPr id="9" name="Rectangle 41">
              <a:extLst>
                <a:ext uri="{FF2B5EF4-FFF2-40B4-BE49-F238E27FC236}">
                  <a16:creationId xmlns:a16="http://schemas.microsoft.com/office/drawing/2014/main" id="{BB9E150A-8854-4AFF-8D54-EF52E91727F8}"/>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0" name="Rectangle 42">
              <a:extLst>
                <a:ext uri="{FF2B5EF4-FFF2-40B4-BE49-F238E27FC236}">
                  <a16:creationId xmlns:a16="http://schemas.microsoft.com/office/drawing/2014/main" id="{CA2D2B64-DFF3-400A-AA10-31DD4E453DDF}"/>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1" name="Line 43">
              <a:extLst>
                <a:ext uri="{FF2B5EF4-FFF2-40B4-BE49-F238E27FC236}">
                  <a16:creationId xmlns:a16="http://schemas.microsoft.com/office/drawing/2014/main" id="{C81866E3-3DB4-4571-A535-3C05A207211B}"/>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44">
              <a:extLst>
                <a:ext uri="{FF2B5EF4-FFF2-40B4-BE49-F238E27FC236}">
                  <a16:creationId xmlns:a16="http://schemas.microsoft.com/office/drawing/2014/main" id="{3AB688D6-0B6B-4C3E-AA5A-BE5376EDF686}"/>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Oval 45">
              <a:extLst>
                <a:ext uri="{FF2B5EF4-FFF2-40B4-BE49-F238E27FC236}">
                  <a16:creationId xmlns:a16="http://schemas.microsoft.com/office/drawing/2014/main" id="{6A0FA30B-838F-4406-8BB7-84E29F3CCB50}"/>
                </a:ext>
              </a:extLst>
            </p:cNvPr>
            <p:cNvSpPr>
              <a:spLocks noChangeArrowheads="1"/>
            </p:cNvSpPr>
            <p:nvPr/>
          </p:nvSpPr>
          <p:spPr bwMode="auto">
            <a:xfrm>
              <a:off x="4124" y="3017"/>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14</a:t>
              </a:r>
            </a:p>
          </p:txBody>
        </p:sp>
      </p:grpSp>
      <p:sp>
        <p:nvSpPr>
          <p:cNvPr id="14" name="Text Box 46">
            <a:extLst>
              <a:ext uri="{FF2B5EF4-FFF2-40B4-BE49-F238E27FC236}">
                <a16:creationId xmlns:a16="http://schemas.microsoft.com/office/drawing/2014/main" id="{9AC7E507-B6B4-402B-B33F-D5C2449E1659}"/>
              </a:ext>
            </a:extLst>
          </p:cNvPr>
          <p:cNvSpPr txBox="1">
            <a:spLocks noChangeArrowheads="1"/>
          </p:cNvSpPr>
          <p:nvPr/>
        </p:nvSpPr>
        <p:spPr bwMode="auto">
          <a:xfrm>
            <a:off x="384175" y="500934"/>
            <a:ext cx="829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Step3. </a:t>
            </a:r>
          </a:p>
        </p:txBody>
      </p:sp>
      <p:grpSp>
        <p:nvGrpSpPr>
          <p:cNvPr id="15" name="Group 51">
            <a:extLst>
              <a:ext uri="{FF2B5EF4-FFF2-40B4-BE49-F238E27FC236}">
                <a16:creationId xmlns:a16="http://schemas.microsoft.com/office/drawing/2014/main" id="{7F4CA4B2-D2EF-4F1D-A5B4-50D0D99ECE82}"/>
              </a:ext>
            </a:extLst>
          </p:cNvPr>
          <p:cNvGrpSpPr>
            <a:grpSpLocks/>
          </p:cNvGrpSpPr>
          <p:nvPr/>
        </p:nvGrpSpPr>
        <p:grpSpPr bwMode="auto">
          <a:xfrm>
            <a:off x="4003675" y="824784"/>
            <a:ext cx="2185988" cy="1641475"/>
            <a:chOff x="3470" y="227"/>
            <a:chExt cx="1377" cy="1034"/>
          </a:xfrm>
        </p:grpSpPr>
        <p:sp>
          <p:nvSpPr>
            <p:cNvPr id="16" name="Rectangle 38">
              <a:extLst>
                <a:ext uri="{FF2B5EF4-FFF2-40B4-BE49-F238E27FC236}">
                  <a16:creationId xmlns:a16="http://schemas.microsoft.com/office/drawing/2014/main" id="{33C34D17-212A-47CE-8C5A-CAD5D43928D2}"/>
                </a:ext>
              </a:extLst>
            </p:cNvPr>
            <p:cNvSpPr>
              <a:spLocks noChangeArrowheads="1"/>
            </p:cNvSpPr>
            <p:nvPr/>
          </p:nvSpPr>
          <p:spPr bwMode="auto">
            <a:xfrm>
              <a:off x="3470"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7" name="Rectangle 39">
              <a:extLst>
                <a:ext uri="{FF2B5EF4-FFF2-40B4-BE49-F238E27FC236}">
                  <a16:creationId xmlns:a16="http://schemas.microsoft.com/office/drawing/2014/main" id="{936214CB-869B-47A9-BD14-64E6E6CC996D}"/>
                </a:ext>
              </a:extLst>
            </p:cNvPr>
            <p:cNvSpPr>
              <a:spLocks noChangeArrowheads="1"/>
            </p:cNvSpPr>
            <p:nvPr/>
          </p:nvSpPr>
          <p:spPr bwMode="auto">
            <a:xfrm>
              <a:off x="4332"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8" name="Oval 47">
              <a:extLst>
                <a:ext uri="{FF2B5EF4-FFF2-40B4-BE49-F238E27FC236}">
                  <a16:creationId xmlns:a16="http://schemas.microsoft.com/office/drawing/2014/main" id="{68A268C1-E8B5-41C3-8A56-47CAA30B9818}"/>
                </a:ext>
              </a:extLst>
            </p:cNvPr>
            <p:cNvSpPr>
              <a:spLocks noChangeArrowheads="1"/>
            </p:cNvSpPr>
            <p:nvPr/>
          </p:nvSpPr>
          <p:spPr bwMode="auto">
            <a:xfrm>
              <a:off x="3920" y="22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19" name="Line 49">
              <a:extLst>
                <a:ext uri="{FF2B5EF4-FFF2-40B4-BE49-F238E27FC236}">
                  <a16:creationId xmlns:a16="http://schemas.microsoft.com/office/drawing/2014/main" id="{0EF9FA8A-87C5-4D2F-A690-0A9112BC54AF}"/>
                </a:ext>
              </a:extLst>
            </p:cNvPr>
            <p:cNvSpPr>
              <a:spLocks noChangeShapeType="1"/>
            </p:cNvSpPr>
            <p:nvPr/>
          </p:nvSpPr>
          <p:spPr bwMode="auto">
            <a:xfrm flipH="1">
              <a:off x="3742" y="527"/>
              <a:ext cx="272"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20" name="Line 50">
              <a:extLst>
                <a:ext uri="{FF2B5EF4-FFF2-40B4-BE49-F238E27FC236}">
                  <a16:creationId xmlns:a16="http://schemas.microsoft.com/office/drawing/2014/main" id="{CE854870-E0CC-490C-87F2-A9E3AD9E0DE9}"/>
                </a:ext>
              </a:extLst>
            </p:cNvPr>
            <p:cNvSpPr>
              <a:spLocks noChangeShapeType="1"/>
            </p:cNvSpPr>
            <p:nvPr/>
          </p:nvSpPr>
          <p:spPr bwMode="auto">
            <a:xfrm>
              <a:off x="4195" y="527"/>
              <a:ext cx="409"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21" name="Rectangle 52">
            <a:extLst>
              <a:ext uri="{FF2B5EF4-FFF2-40B4-BE49-F238E27FC236}">
                <a16:creationId xmlns:a16="http://schemas.microsoft.com/office/drawing/2014/main" id="{69EAD2FD-4564-4ADD-B1F6-D2746D40FBA8}"/>
              </a:ext>
            </a:extLst>
          </p:cNvPr>
          <p:cNvSpPr>
            <a:spLocks noChangeArrowheads="1"/>
          </p:cNvSpPr>
          <p:nvPr/>
        </p:nvSpPr>
        <p:spPr bwMode="auto">
          <a:xfrm>
            <a:off x="7388225" y="3433046"/>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22" name="Text Box 60">
            <a:extLst>
              <a:ext uri="{FF2B5EF4-FFF2-40B4-BE49-F238E27FC236}">
                <a16:creationId xmlns:a16="http://schemas.microsoft.com/office/drawing/2014/main" id="{62E5BEEB-4C74-47F1-90B7-F3BB7E78DE75}"/>
              </a:ext>
            </a:extLst>
          </p:cNvPr>
          <p:cNvSpPr txBox="1">
            <a:spLocks noChangeArrowheads="1"/>
          </p:cNvSpPr>
          <p:nvPr/>
        </p:nvSpPr>
        <p:spPr bwMode="auto">
          <a:xfrm>
            <a:off x="384175" y="3164759"/>
            <a:ext cx="829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Step4. </a:t>
            </a:r>
          </a:p>
        </p:txBody>
      </p:sp>
      <p:sp>
        <p:nvSpPr>
          <p:cNvPr id="23" name="Oval 67">
            <a:extLst>
              <a:ext uri="{FF2B5EF4-FFF2-40B4-BE49-F238E27FC236}">
                <a16:creationId xmlns:a16="http://schemas.microsoft.com/office/drawing/2014/main" id="{1874646C-CCF3-498F-BD1E-3D37EE88E012}"/>
              </a:ext>
            </a:extLst>
          </p:cNvPr>
          <p:cNvSpPr>
            <a:spLocks noChangeArrowheads="1"/>
          </p:cNvSpPr>
          <p:nvPr/>
        </p:nvSpPr>
        <p:spPr bwMode="auto">
          <a:xfrm>
            <a:off x="4633211" y="3344027"/>
            <a:ext cx="588778" cy="519351"/>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30</a:t>
            </a:r>
          </a:p>
        </p:txBody>
      </p:sp>
      <p:sp>
        <p:nvSpPr>
          <p:cNvPr id="24" name="Line 69">
            <a:extLst>
              <a:ext uri="{FF2B5EF4-FFF2-40B4-BE49-F238E27FC236}">
                <a16:creationId xmlns:a16="http://schemas.microsoft.com/office/drawing/2014/main" id="{7BE3DDBC-EBE9-4DC3-9985-10BD0226172F}"/>
              </a:ext>
            </a:extLst>
          </p:cNvPr>
          <p:cNvSpPr>
            <a:spLocks noChangeShapeType="1"/>
          </p:cNvSpPr>
          <p:nvPr/>
        </p:nvSpPr>
        <p:spPr bwMode="auto">
          <a:xfrm flipH="1">
            <a:off x="4364038" y="3791821"/>
            <a:ext cx="360362"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70">
            <a:extLst>
              <a:ext uri="{FF2B5EF4-FFF2-40B4-BE49-F238E27FC236}">
                <a16:creationId xmlns:a16="http://schemas.microsoft.com/office/drawing/2014/main" id="{968C1E2F-80EB-47EA-B844-562D6AB9DF4D}"/>
              </a:ext>
            </a:extLst>
          </p:cNvPr>
          <p:cNvSpPr>
            <a:spLocks noChangeShapeType="1"/>
          </p:cNvSpPr>
          <p:nvPr/>
        </p:nvSpPr>
        <p:spPr bwMode="auto">
          <a:xfrm>
            <a:off x="5084763" y="3791821"/>
            <a:ext cx="719137" cy="7937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nvGrpSpPr>
          <p:cNvPr id="26" name="Group 72">
            <a:extLst>
              <a:ext uri="{FF2B5EF4-FFF2-40B4-BE49-F238E27FC236}">
                <a16:creationId xmlns:a16="http://schemas.microsoft.com/office/drawing/2014/main" id="{F55988BF-3FF9-4B91-BA1F-173A52ECAAC6}"/>
              </a:ext>
            </a:extLst>
          </p:cNvPr>
          <p:cNvGrpSpPr>
            <a:grpSpLocks/>
          </p:cNvGrpSpPr>
          <p:nvPr/>
        </p:nvGrpSpPr>
        <p:grpSpPr bwMode="auto">
          <a:xfrm>
            <a:off x="1052513" y="3344146"/>
            <a:ext cx="2185987" cy="1641475"/>
            <a:chOff x="3470" y="227"/>
            <a:chExt cx="1377" cy="1034"/>
          </a:xfrm>
        </p:grpSpPr>
        <p:sp>
          <p:nvSpPr>
            <p:cNvPr id="27" name="Rectangle 73">
              <a:extLst>
                <a:ext uri="{FF2B5EF4-FFF2-40B4-BE49-F238E27FC236}">
                  <a16:creationId xmlns:a16="http://schemas.microsoft.com/office/drawing/2014/main" id="{D4723774-C834-4774-9040-54FB7229C94E}"/>
                </a:ext>
              </a:extLst>
            </p:cNvPr>
            <p:cNvSpPr>
              <a:spLocks noChangeArrowheads="1"/>
            </p:cNvSpPr>
            <p:nvPr/>
          </p:nvSpPr>
          <p:spPr bwMode="auto">
            <a:xfrm>
              <a:off x="3470"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28" name="Rectangle 74">
              <a:extLst>
                <a:ext uri="{FF2B5EF4-FFF2-40B4-BE49-F238E27FC236}">
                  <a16:creationId xmlns:a16="http://schemas.microsoft.com/office/drawing/2014/main" id="{42E83157-7A06-4D45-9272-E21F9E7CDF36}"/>
                </a:ext>
              </a:extLst>
            </p:cNvPr>
            <p:cNvSpPr>
              <a:spLocks noChangeArrowheads="1"/>
            </p:cNvSpPr>
            <p:nvPr/>
          </p:nvSpPr>
          <p:spPr bwMode="auto">
            <a:xfrm>
              <a:off x="4332"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29" name="Oval 75">
              <a:extLst>
                <a:ext uri="{FF2B5EF4-FFF2-40B4-BE49-F238E27FC236}">
                  <a16:creationId xmlns:a16="http://schemas.microsoft.com/office/drawing/2014/main" id="{4F2B9789-54C2-4BCC-8E29-F1E6ECBA5711}"/>
                </a:ext>
              </a:extLst>
            </p:cNvPr>
            <p:cNvSpPr>
              <a:spLocks noChangeArrowheads="1"/>
            </p:cNvSpPr>
            <p:nvPr/>
          </p:nvSpPr>
          <p:spPr bwMode="auto">
            <a:xfrm>
              <a:off x="3920" y="227"/>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25</a:t>
              </a:r>
            </a:p>
          </p:txBody>
        </p:sp>
        <p:sp>
          <p:nvSpPr>
            <p:cNvPr id="30" name="Line 76">
              <a:extLst>
                <a:ext uri="{FF2B5EF4-FFF2-40B4-BE49-F238E27FC236}">
                  <a16:creationId xmlns:a16="http://schemas.microsoft.com/office/drawing/2014/main" id="{1E3243FD-E5A8-434A-BB4A-BC2C7F1F9664}"/>
                </a:ext>
              </a:extLst>
            </p:cNvPr>
            <p:cNvSpPr>
              <a:spLocks noChangeShapeType="1"/>
            </p:cNvSpPr>
            <p:nvPr/>
          </p:nvSpPr>
          <p:spPr bwMode="auto">
            <a:xfrm flipH="1">
              <a:off x="3742" y="527"/>
              <a:ext cx="272"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1" name="Line 77">
              <a:extLst>
                <a:ext uri="{FF2B5EF4-FFF2-40B4-BE49-F238E27FC236}">
                  <a16:creationId xmlns:a16="http://schemas.microsoft.com/office/drawing/2014/main" id="{D0452CC6-D360-4C57-B61B-E604985798BA}"/>
                </a:ext>
              </a:extLst>
            </p:cNvPr>
            <p:cNvSpPr>
              <a:spLocks noChangeShapeType="1"/>
            </p:cNvSpPr>
            <p:nvPr/>
          </p:nvSpPr>
          <p:spPr bwMode="auto">
            <a:xfrm>
              <a:off x="4195" y="527"/>
              <a:ext cx="409"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grpSp>
        <p:nvGrpSpPr>
          <p:cNvPr id="32" name="Group 78">
            <a:extLst>
              <a:ext uri="{FF2B5EF4-FFF2-40B4-BE49-F238E27FC236}">
                <a16:creationId xmlns:a16="http://schemas.microsoft.com/office/drawing/2014/main" id="{72EBB934-BB80-44A9-8735-59A148E9A531}"/>
              </a:ext>
            </a:extLst>
          </p:cNvPr>
          <p:cNvGrpSpPr>
            <a:grpSpLocks/>
          </p:cNvGrpSpPr>
          <p:nvPr/>
        </p:nvGrpSpPr>
        <p:grpSpPr bwMode="auto">
          <a:xfrm>
            <a:off x="3355975" y="4496671"/>
            <a:ext cx="1897063" cy="1533525"/>
            <a:chOff x="3742" y="3017"/>
            <a:chExt cx="1195" cy="966"/>
          </a:xfrm>
        </p:grpSpPr>
        <p:sp>
          <p:nvSpPr>
            <p:cNvPr id="33" name="Rectangle 79">
              <a:extLst>
                <a:ext uri="{FF2B5EF4-FFF2-40B4-BE49-F238E27FC236}">
                  <a16:creationId xmlns:a16="http://schemas.microsoft.com/office/drawing/2014/main" id="{E89DEC50-50F6-4928-A3A9-C64B713CFC9A}"/>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34" name="Rectangle 80">
              <a:extLst>
                <a:ext uri="{FF2B5EF4-FFF2-40B4-BE49-F238E27FC236}">
                  <a16:creationId xmlns:a16="http://schemas.microsoft.com/office/drawing/2014/main" id="{DF89D84B-4BB4-40BA-B87E-DB15A21339F2}"/>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35" name="Line 81">
              <a:extLst>
                <a:ext uri="{FF2B5EF4-FFF2-40B4-BE49-F238E27FC236}">
                  <a16:creationId xmlns:a16="http://schemas.microsoft.com/office/drawing/2014/main" id="{93CD3811-BED7-4097-8883-68EB83398A3B}"/>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Line 82">
              <a:extLst>
                <a:ext uri="{FF2B5EF4-FFF2-40B4-BE49-F238E27FC236}">
                  <a16:creationId xmlns:a16="http://schemas.microsoft.com/office/drawing/2014/main" id="{422B71CD-FCF1-4798-A788-B17388172DB8}"/>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Oval 83">
              <a:extLst>
                <a:ext uri="{FF2B5EF4-FFF2-40B4-BE49-F238E27FC236}">
                  <a16:creationId xmlns:a16="http://schemas.microsoft.com/office/drawing/2014/main" id="{79A8F3DC-0BA4-49E6-B7B5-FF8BCF1840CF}"/>
                </a:ext>
              </a:extLst>
            </p:cNvPr>
            <p:cNvSpPr>
              <a:spLocks noChangeArrowheads="1"/>
            </p:cNvSpPr>
            <p:nvPr/>
          </p:nvSpPr>
          <p:spPr bwMode="auto">
            <a:xfrm>
              <a:off x="4124" y="301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grpSp>
      <p:sp>
        <p:nvSpPr>
          <p:cNvPr id="38" name="Rectangle 84">
            <a:extLst>
              <a:ext uri="{FF2B5EF4-FFF2-40B4-BE49-F238E27FC236}">
                <a16:creationId xmlns:a16="http://schemas.microsoft.com/office/drawing/2014/main" id="{5680B5EB-7375-40B5-BC72-7A596637AD2A}"/>
              </a:ext>
            </a:extLst>
          </p:cNvPr>
          <p:cNvSpPr>
            <a:spLocks noChangeArrowheads="1"/>
          </p:cNvSpPr>
          <p:nvPr/>
        </p:nvSpPr>
        <p:spPr bwMode="auto">
          <a:xfrm>
            <a:off x="5445125" y="4585571"/>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39" name="TextBox 34">
            <a:extLst>
              <a:ext uri="{FF2B5EF4-FFF2-40B4-BE49-F238E27FC236}">
                <a16:creationId xmlns:a16="http://schemas.microsoft.com/office/drawing/2014/main" id="{507102F3-E976-4A48-B2FB-FB539BF31660}"/>
              </a:ext>
            </a:extLst>
          </p:cNvPr>
          <p:cNvSpPr txBox="1"/>
          <p:nvPr/>
        </p:nvSpPr>
        <p:spPr>
          <a:xfrm>
            <a:off x="805509" y="1539265"/>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0" name="TextBox 35">
            <a:extLst>
              <a:ext uri="{FF2B5EF4-FFF2-40B4-BE49-F238E27FC236}">
                <a16:creationId xmlns:a16="http://schemas.microsoft.com/office/drawing/2014/main" id="{E614F94D-8DB7-4B26-AE26-6E5E18EB7FC9}"/>
              </a:ext>
            </a:extLst>
          </p:cNvPr>
          <p:cNvSpPr txBox="1"/>
          <p:nvPr/>
        </p:nvSpPr>
        <p:spPr>
          <a:xfrm>
            <a:off x="1752620" y="1512449"/>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1" name="TextBox 36">
            <a:extLst>
              <a:ext uri="{FF2B5EF4-FFF2-40B4-BE49-F238E27FC236}">
                <a16:creationId xmlns:a16="http://schemas.microsoft.com/office/drawing/2014/main" id="{7CA53163-D91A-4361-A709-04964646E2B0}"/>
              </a:ext>
            </a:extLst>
          </p:cNvPr>
          <p:cNvSpPr txBox="1"/>
          <p:nvPr/>
        </p:nvSpPr>
        <p:spPr>
          <a:xfrm>
            <a:off x="4339264" y="1512996"/>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2" name="TextBox 37">
            <a:extLst>
              <a:ext uri="{FF2B5EF4-FFF2-40B4-BE49-F238E27FC236}">
                <a16:creationId xmlns:a16="http://schemas.microsoft.com/office/drawing/2014/main" id="{2BAF96C5-0119-4A31-A15E-CE724DE7D52C}"/>
              </a:ext>
            </a:extLst>
          </p:cNvPr>
          <p:cNvSpPr txBox="1"/>
          <p:nvPr/>
        </p:nvSpPr>
        <p:spPr>
          <a:xfrm>
            <a:off x="5490994" y="1493400"/>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3" name="TextBox 38">
            <a:extLst>
              <a:ext uri="{FF2B5EF4-FFF2-40B4-BE49-F238E27FC236}">
                <a16:creationId xmlns:a16="http://schemas.microsoft.com/office/drawing/2014/main" id="{AB19BC9D-DA62-4559-8BBF-6E4B519B4419}"/>
              </a:ext>
            </a:extLst>
          </p:cNvPr>
          <p:cNvSpPr txBox="1"/>
          <p:nvPr/>
        </p:nvSpPr>
        <p:spPr>
          <a:xfrm>
            <a:off x="1451446" y="4023626"/>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4" name="TextBox 39">
            <a:extLst>
              <a:ext uri="{FF2B5EF4-FFF2-40B4-BE49-F238E27FC236}">
                <a16:creationId xmlns:a16="http://schemas.microsoft.com/office/drawing/2014/main" id="{9D281BB5-A1B1-4D2C-BE3B-8CB40D4E6803}"/>
              </a:ext>
            </a:extLst>
          </p:cNvPr>
          <p:cNvSpPr txBox="1"/>
          <p:nvPr/>
        </p:nvSpPr>
        <p:spPr>
          <a:xfrm>
            <a:off x="2603176" y="4004030"/>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5" name="TextBox 40">
            <a:extLst>
              <a:ext uri="{FF2B5EF4-FFF2-40B4-BE49-F238E27FC236}">
                <a16:creationId xmlns:a16="http://schemas.microsoft.com/office/drawing/2014/main" id="{22E1F32E-F193-47FC-AB91-DAF2B415991F}"/>
              </a:ext>
            </a:extLst>
          </p:cNvPr>
          <p:cNvSpPr txBox="1"/>
          <p:nvPr/>
        </p:nvSpPr>
        <p:spPr>
          <a:xfrm>
            <a:off x="3668546" y="5174640"/>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6" name="TextBox 41">
            <a:extLst>
              <a:ext uri="{FF2B5EF4-FFF2-40B4-BE49-F238E27FC236}">
                <a16:creationId xmlns:a16="http://schemas.microsoft.com/office/drawing/2014/main" id="{D2D924E6-C159-48D4-81A9-1AA966C90DB1}"/>
              </a:ext>
            </a:extLst>
          </p:cNvPr>
          <p:cNvSpPr txBox="1"/>
          <p:nvPr/>
        </p:nvSpPr>
        <p:spPr>
          <a:xfrm>
            <a:off x="4615657" y="5147824"/>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7" name="TextBox 42">
            <a:extLst>
              <a:ext uri="{FF2B5EF4-FFF2-40B4-BE49-F238E27FC236}">
                <a16:creationId xmlns:a16="http://schemas.microsoft.com/office/drawing/2014/main" id="{D133F8F3-6B2B-4283-9EE7-7D04FAB5C52D}"/>
              </a:ext>
            </a:extLst>
          </p:cNvPr>
          <p:cNvSpPr txBox="1"/>
          <p:nvPr/>
        </p:nvSpPr>
        <p:spPr>
          <a:xfrm>
            <a:off x="4182811" y="3994333"/>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8" name="TextBox 43">
            <a:extLst>
              <a:ext uri="{FF2B5EF4-FFF2-40B4-BE49-F238E27FC236}">
                <a16:creationId xmlns:a16="http://schemas.microsoft.com/office/drawing/2014/main" id="{3FEF831D-D1E0-4734-A8AE-35FA3CE964D6}"/>
              </a:ext>
            </a:extLst>
          </p:cNvPr>
          <p:cNvSpPr txBox="1"/>
          <p:nvPr/>
        </p:nvSpPr>
        <p:spPr>
          <a:xfrm>
            <a:off x="5522273" y="3967517"/>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2" name="文本框 1">
            <a:extLst>
              <a:ext uri="{FF2B5EF4-FFF2-40B4-BE49-F238E27FC236}">
                <a16:creationId xmlns:a16="http://schemas.microsoft.com/office/drawing/2014/main" id="{C3DF3E44-0EEF-4096-8B6C-5554E4CBFEA3}"/>
              </a:ext>
            </a:extLst>
          </p:cNvPr>
          <p:cNvSpPr txBox="1"/>
          <p:nvPr/>
        </p:nvSpPr>
        <p:spPr>
          <a:xfrm>
            <a:off x="7842142" y="189694"/>
            <a:ext cx="1120820" cy="369332"/>
          </a:xfrm>
          <a:prstGeom prst="rect">
            <a:avLst/>
          </a:prstGeom>
          <a:noFill/>
        </p:spPr>
        <p:txBody>
          <a:bodyPr wrap="none" rtlCol="0">
            <a:spAutoFit/>
          </a:bodyPr>
          <a:lstStyle/>
          <a:p>
            <a:r>
              <a:rPr lang="en-US" altLang="zh-CN" dirty="0"/>
              <a:t>20211123</a:t>
            </a:r>
            <a:endParaRPr lang="zh-CN" altLang="en-US" dirty="0"/>
          </a:p>
        </p:txBody>
      </p:sp>
    </p:spTree>
    <p:extLst>
      <p:ext uri="{BB962C8B-B14F-4D97-AF65-F5344CB8AC3E}">
        <p14:creationId xmlns:p14="http://schemas.microsoft.com/office/powerpoint/2010/main" val="3812887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890448F-27EA-4C6F-AB0B-E99C423F6B26}"/>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4EC61248-EC80-4B0E-BDCB-1CBB1F9F284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8C472AA-8C70-46E2-97BD-DF58143D71B4}"/>
              </a:ext>
            </a:extLst>
          </p:cNvPr>
          <p:cNvSpPr>
            <a:spLocks noGrp="1"/>
          </p:cNvSpPr>
          <p:nvPr>
            <p:ph type="sldNum" sz="quarter" idx="12"/>
          </p:nvPr>
        </p:nvSpPr>
        <p:spPr/>
        <p:txBody>
          <a:bodyPr/>
          <a:lstStyle/>
          <a:p>
            <a:fld id="{EEA58A3B-43CE-4AA0-90B5-EB47AFAFEB34}" type="slidenum">
              <a:rPr lang="zh-CN" altLang="en-US" smtClean="0"/>
              <a:pPr/>
              <a:t>53</a:t>
            </a:fld>
            <a:endParaRPr lang="zh-CN" altLang="en-US" dirty="0"/>
          </a:p>
        </p:txBody>
      </p:sp>
      <p:sp>
        <p:nvSpPr>
          <p:cNvPr id="6" name="Rectangle 17">
            <a:extLst>
              <a:ext uri="{FF2B5EF4-FFF2-40B4-BE49-F238E27FC236}">
                <a16:creationId xmlns:a16="http://schemas.microsoft.com/office/drawing/2014/main" id="{9703E407-C5B8-4A26-A02B-9E40ED79A83E}"/>
              </a:ext>
            </a:extLst>
          </p:cNvPr>
          <p:cNvSpPr>
            <a:spLocks noChangeArrowheads="1"/>
          </p:cNvSpPr>
          <p:nvPr/>
        </p:nvSpPr>
        <p:spPr bwMode="auto">
          <a:xfrm>
            <a:off x="1090930" y="285433"/>
            <a:ext cx="817563" cy="373062"/>
          </a:xfrm>
          <a:prstGeom prst="rect">
            <a:avLst/>
          </a:prstGeom>
          <a:solidFill>
            <a:srgbClr val="FF00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7" name="Text Box 18">
            <a:extLst>
              <a:ext uri="{FF2B5EF4-FFF2-40B4-BE49-F238E27FC236}">
                <a16:creationId xmlns:a16="http://schemas.microsoft.com/office/drawing/2014/main" id="{CD806817-6377-4024-8BF9-DF374D0E9356}"/>
              </a:ext>
            </a:extLst>
          </p:cNvPr>
          <p:cNvSpPr txBox="1">
            <a:spLocks noChangeArrowheads="1"/>
          </p:cNvSpPr>
          <p:nvPr/>
        </p:nvSpPr>
        <p:spPr bwMode="auto">
          <a:xfrm>
            <a:off x="159354" y="193233"/>
            <a:ext cx="772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Step5 </a:t>
            </a:r>
          </a:p>
        </p:txBody>
      </p:sp>
      <p:sp>
        <p:nvSpPr>
          <p:cNvPr id="8" name="Text Box 40">
            <a:extLst>
              <a:ext uri="{FF2B5EF4-FFF2-40B4-BE49-F238E27FC236}">
                <a16:creationId xmlns:a16="http://schemas.microsoft.com/office/drawing/2014/main" id="{D162F57D-10A1-4D4E-B6F3-1DD9AB824418}"/>
              </a:ext>
            </a:extLst>
          </p:cNvPr>
          <p:cNvSpPr txBox="1">
            <a:spLocks noChangeArrowheads="1"/>
          </p:cNvSpPr>
          <p:nvPr/>
        </p:nvSpPr>
        <p:spPr bwMode="auto">
          <a:xfrm>
            <a:off x="162560" y="3698002"/>
            <a:ext cx="829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Step6. </a:t>
            </a:r>
          </a:p>
        </p:txBody>
      </p:sp>
      <p:grpSp>
        <p:nvGrpSpPr>
          <p:cNvPr id="9" name="Group 111">
            <a:extLst>
              <a:ext uri="{FF2B5EF4-FFF2-40B4-BE49-F238E27FC236}">
                <a16:creationId xmlns:a16="http://schemas.microsoft.com/office/drawing/2014/main" id="{8CB7AD80-CFE7-44F7-9018-780C35EAA217}"/>
              </a:ext>
            </a:extLst>
          </p:cNvPr>
          <p:cNvGrpSpPr>
            <a:grpSpLocks/>
          </p:cNvGrpSpPr>
          <p:nvPr/>
        </p:nvGrpSpPr>
        <p:grpSpPr bwMode="auto">
          <a:xfrm>
            <a:off x="875030" y="269558"/>
            <a:ext cx="3925888" cy="2981325"/>
            <a:chOff x="559" y="109"/>
            <a:chExt cx="2473" cy="1878"/>
          </a:xfrm>
        </p:grpSpPr>
        <p:sp>
          <p:nvSpPr>
            <p:cNvPr id="10" name="Oval 69">
              <a:extLst>
                <a:ext uri="{FF2B5EF4-FFF2-40B4-BE49-F238E27FC236}">
                  <a16:creationId xmlns:a16="http://schemas.microsoft.com/office/drawing/2014/main" id="{DF094CD2-F01C-4015-B344-8988B326F5F5}"/>
                </a:ext>
              </a:extLst>
            </p:cNvPr>
            <p:cNvSpPr>
              <a:spLocks noChangeArrowheads="1"/>
            </p:cNvSpPr>
            <p:nvPr/>
          </p:nvSpPr>
          <p:spPr bwMode="auto">
            <a:xfrm>
              <a:off x="2188"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30</a:t>
              </a:r>
            </a:p>
          </p:txBody>
        </p:sp>
        <p:sp>
          <p:nvSpPr>
            <p:cNvPr id="11" name="Line 70">
              <a:extLst>
                <a:ext uri="{FF2B5EF4-FFF2-40B4-BE49-F238E27FC236}">
                  <a16:creationId xmlns:a16="http://schemas.microsoft.com/office/drawing/2014/main" id="{3658AF65-6177-4095-9B3C-0F1309B4F6C4}"/>
                </a:ext>
              </a:extLst>
            </p:cNvPr>
            <p:cNvSpPr>
              <a:spLocks noChangeShapeType="1"/>
            </p:cNvSpPr>
            <p:nvPr/>
          </p:nvSpPr>
          <p:spPr bwMode="auto">
            <a:xfrm flipH="1">
              <a:off x="2064" y="890"/>
              <a:ext cx="181"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71">
              <a:extLst>
                <a:ext uri="{FF2B5EF4-FFF2-40B4-BE49-F238E27FC236}">
                  <a16:creationId xmlns:a16="http://schemas.microsoft.com/office/drawing/2014/main" id="{75EA8869-4089-458F-B13F-5CC8086C017D}"/>
                </a:ext>
              </a:extLst>
            </p:cNvPr>
            <p:cNvSpPr>
              <a:spLocks noChangeShapeType="1"/>
            </p:cNvSpPr>
            <p:nvPr/>
          </p:nvSpPr>
          <p:spPr bwMode="auto">
            <a:xfrm>
              <a:off x="2472" y="890"/>
              <a:ext cx="317"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Rectangle 73">
              <a:extLst>
                <a:ext uri="{FF2B5EF4-FFF2-40B4-BE49-F238E27FC236}">
                  <a16:creationId xmlns:a16="http://schemas.microsoft.com/office/drawing/2014/main" id="{1B2D80D5-5A8C-4E02-8F63-8D54113720E7}"/>
                </a:ext>
              </a:extLst>
            </p:cNvPr>
            <p:cNvSpPr>
              <a:spLocks noChangeArrowheads="1"/>
            </p:cNvSpPr>
            <p:nvPr/>
          </p:nvSpPr>
          <p:spPr bwMode="auto">
            <a:xfrm>
              <a:off x="55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4" name="Rectangle 74">
              <a:extLst>
                <a:ext uri="{FF2B5EF4-FFF2-40B4-BE49-F238E27FC236}">
                  <a16:creationId xmlns:a16="http://schemas.microsoft.com/office/drawing/2014/main" id="{C75912E5-DA9E-4EF2-9806-6550E38F28B9}"/>
                </a:ext>
              </a:extLst>
            </p:cNvPr>
            <p:cNvSpPr>
              <a:spLocks noChangeArrowheads="1"/>
            </p:cNvSpPr>
            <p:nvPr/>
          </p:nvSpPr>
          <p:spPr bwMode="auto">
            <a:xfrm>
              <a:off x="123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5" name="Oval 75">
              <a:extLst>
                <a:ext uri="{FF2B5EF4-FFF2-40B4-BE49-F238E27FC236}">
                  <a16:creationId xmlns:a16="http://schemas.microsoft.com/office/drawing/2014/main" id="{33682392-5EDC-4AFD-BBC7-3D4DD91989D8}"/>
                </a:ext>
              </a:extLst>
            </p:cNvPr>
            <p:cNvSpPr>
              <a:spLocks noChangeArrowheads="1"/>
            </p:cNvSpPr>
            <p:nvPr/>
          </p:nvSpPr>
          <p:spPr bwMode="auto">
            <a:xfrm>
              <a:off x="963"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16" name="Line 76">
              <a:extLst>
                <a:ext uri="{FF2B5EF4-FFF2-40B4-BE49-F238E27FC236}">
                  <a16:creationId xmlns:a16="http://schemas.microsoft.com/office/drawing/2014/main" id="{EBDA4196-F01B-4799-9588-E4B28A4B7F58}"/>
                </a:ext>
              </a:extLst>
            </p:cNvPr>
            <p:cNvSpPr>
              <a:spLocks noChangeShapeType="1"/>
            </p:cNvSpPr>
            <p:nvPr/>
          </p:nvSpPr>
          <p:spPr bwMode="auto">
            <a:xfrm flipH="1">
              <a:off x="876" y="908"/>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77">
              <a:extLst>
                <a:ext uri="{FF2B5EF4-FFF2-40B4-BE49-F238E27FC236}">
                  <a16:creationId xmlns:a16="http://schemas.microsoft.com/office/drawing/2014/main" id="{BA42DA81-CCDA-42B4-9892-4CE911FABBBA}"/>
                </a:ext>
              </a:extLst>
            </p:cNvPr>
            <p:cNvSpPr>
              <a:spLocks noChangeShapeType="1"/>
            </p:cNvSpPr>
            <p:nvPr/>
          </p:nvSpPr>
          <p:spPr bwMode="auto">
            <a:xfrm>
              <a:off x="1238" y="908"/>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Rectangle 79">
              <a:extLst>
                <a:ext uri="{FF2B5EF4-FFF2-40B4-BE49-F238E27FC236}">
                  <a16:creationId xmlns:a16="http://schemas.microsoft.com/office/drawing/2014/main" id="{C656A1A6-A4F8-4C92-923D-722505C9F92F}"/>
                </a:ext>
              </a:extLst>
            </p:cNvPr>
            <p:cNvSpPr>
              <a:spLocks noChangeArrowheads="1"/>
            </p:cNvSpPr>
            <p:nvPr/>
          </p:nvSpPr>
          <p:spPr bwMode="auto">
            <a:xfrm>
              <a:off x="1519"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9" name="Rectangle 80">
              <a:extLst>
                <a:ext uri="{FF2B5EF4-FFF2-40B4-BE49-F238E27FC236}">
                  <a16:creationId xmlns:a16="http://schemas.microsoft.com/office/drawing/2014/main" id="{14C0E7B3-7277-4FA5-9E92-320A11D887E5}"/>
                </a:ext>
              </a:extLst>
            </p:cNvPr>
            <p:cNvSpPr>
              <a:spLocks noChangeArrowheads="1"/>
            </p:cNvSpPr>
            <p:nvPr/>
          </p:nvSpPr>
          <p:spPr bwMode="auto">
            <a:xfrm>
              <a:off x="2200"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20" name="Line 81">
              <a:extLst>
                <a:ext uri="{FF2B5EF4-FFF2-40B4-BE49-F238E27FC236}">
                  <a16:creationId xmlns:a16="http://schemas.microsoft.com/office/drawing/2014/main" id="{8E10E73B-1BF7-45A9-B7E6-095E08894D43}"/>
                </a:ext>
              </a:extLst>
            </p:cNvPr>
            <p:cNvSpPr>
              <a:spLocks noChangeShapeType="1"/>
            </p:cNvSpPr>
            <p:nvPr/>
          </p:nvSpPr>
          <p:spPr bwMode="auto">
            <a:xfrm flipH="1">
              <a:off x="1746" y="1480"/>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Line 82">
              <a:extLst>
                <a:ext uri="{FF2B5EF4-FFF2-40B4-BE49-F238E27FC236}">
                  <a16:creationId xmlns:a16="http://schemas.microsoft.com/office/drawing/2014/main" id="{3DEC57B0-52D6-481D-8B3C-7D2B185A6F65}"/>
                </a:ext>
              </a:extLst>
            </p:cNvPr>
            <p:cNvSpPr>
              <a:spLocks noChangeShapeType="1"/>
            </p:cNvSpPr>
            <p:nvPr/>
          </p:nvSpPr>
          <p:spPr bwMode="auto">
            <a:xfrm>
              <a:off x="2200" y="1480"/>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2" name="Oval 83">
              <a:extLst>
                <a:ext uri="{FF2B5EF4-FFF2-40B4-BE49-F238E27FC236}">
                  <a16:creationId xmlns:a16="http://schemas.microsoft.com/office/drawing/2014/main" id="{9C449FDB-C094-4569-8D41-4AE79A2F2196}"/>
                </a:ext>
              </a:extLst>
            </p:cNvPr>
            <p:cNvSpPr>
              <a:spLocks noChangeArrowheads="1"/>
            </p:cNvSpPr>
            <p:nvPr/>
          </p:nvSpPr>
          <p:spPr bwMode="auto">
            <a:xfrm>
              <a:off x="1901" y="119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3" name="Rectangle 84">
              <a:extLst>
                <a:ext uri="{FF2B5EF4-FFF2-40B4-BE49-F238E27FC236}">
                  <a16:creationId xmlns:a16="http://schemas.microsoft.com/office/drawing/2014/main" id="{CE19DF0D-5DE3-4710-B812-693D342CA0E6}"/>
                </a:ext>
              </a:extLst>
            </p:cNvPr>
            <p:cNvSpPr>
              <a:spLocks noChangeArrowheads="1"/>
            </p:cNvSpPr>
            <p:nvPr/>
          </p:nvSpPr>
          <p:spPr bwMode="auto">
            <a:xfrm>
              <a:off x="2517" y="120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24" name="Oval 85">
              <a:extLst>
                <a:ext uri="{FF2B5EF4-FFF2-40B4-BE49-F238E27FC236}">
                  <a16:creationId xmlns:a16="http://schemas.microsoft.com/office/drawing/2014/main" id="{18652B76-D403-4A2E-A5BB-600A77C41748}"/>
                </a:ext>
              </a:extLst>
            </p:cNvPr>
            <p:cNvSpPr>
              <a:spLocks noChangeArrowheads="1"/>
            </p:cNvSpPr>
            <p:nvPr/>
          </p:nvSpPr>
          <p:spPr bwMode="auto">
            <a:xfrm>
              <a:off x="1696" y="109"/>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55</a:t>
              </a:r>
            </a:p>
          </p:txBody>
        </p:sp>
        <p:sp>
          <p:nvSpPr>
            <p:cNvPr id="25" name="Line 87">
              <a:extLst>
                <a:ext uri="{FF2B5EF4-FFF2-40B4-BE49-F238E27FC236}">
                  <a16:creationId xmlns:a16="http://schemas.microsoft.com/office/drawing/2014/main" id="{EB3F33B1-D397-4E1A-A3B2-30EA5888D918}"/>
                </a:ext>
              </a:extLst>
            </p:cNvPr>
            <p:cNvSpPr>
              <a:spLocks noChangeShapeType="1"/>
            </p:cNvSpPr>
            <p:nvPr/>
          </p:nvSpPr>
          <p:spPr bwMode="auto">
            <a:xfrm flipV="1">
              <a:off x="1202" y="332"/>
              <a:ext cx="498"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Line 88">
              <a:extLst>
                <a:ext uri="{FF2B5EF4-FFF2-40B4-BE49-F238E27FC236}">
                  <a16:creationId xmlns:a16="http://schemas.microsoft.com/office/drawing/2014/main" id="{FB0B53BD-C4FA-4A0A-BAFD-354150C02567}"/>
                </a:ext>
              </a:extLst>
            </p:cNvPr>
            <p:cNvSpPr>
              <a:spLocks noChangeShapeType="1"/>
            </p:cNvSpPr>
            <p:nvPr/>
          </p:nvSpPr>
          <p:spPr bwMode="auto">
            <a:xfrm>
              <a:off x="2017" y="332"/>
              <a:ext cx="273"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27" name="Rectangle 112">
            <a:extLst>
              <a:ext uri="{FF2B5EF4-FFF2-40B4-BE49-F238E27FC236}">
                <a16:creationId xmlns:a16="http://schemas.microsoft.com/office/drawing/2014/main" id="{E54D9651-0E5E-4510-80E0-ED6EF1981A63}"/>
              </a:ext>
            </a:extLst>
          </p:cNvPr>
          <p:cNvSpPr>
            <a:spLocks noChangeArrowheads="1"/>
          </p:cNvSpPr>
          <p:nvPr/>
        </p:nvSpPr>
        <p:spPr bwMode="auto">
          <a:xfrm>
            <a:off x="4928586" y="3559453"/>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grpSp>
        <p:nvGrpSpPr>
          <p:cNvPr id="28" name="Group 113">
            <a:extLst>
              <a:ext uri="{FF2B5EF4-FFF2-40B4-BE49-F238E27FC236}">
                <a16:creationId xmlns:a16="http://schemas.microsoft.com/office/drawing/2014/main" id="{3A6DFB76-0D98-47F1-9A9C-B17860CD9CC7}"/>
              </a:ext>
            </a:extLst>
          </p:cNvPr>
          <p:cNvGrpSpPr>
            <a:grpSpLocks/>
          </p:cNvGrpSpPr>
          <p:nvPr/>
        </p:nvGrpSpPr>
        <p:grpSpPr bwMode="auto">
          <a:xfrm>
            <a:off x="4998436" y="3575328"/>
            <a:ext cx="3925887" cy="2981325"/>
            <a:chOff x="559" y="109"/>
            <a:chExt cx="2473" cy="1878"/>
          </a:xfrm>
        </p:grpSpPr>
        <p:sp>
          <p:nvSpPr>
            <p:cNvPr id="29" name="Oval 114">
              <a:extLst>
                <a:ext uri="{FF2B5EF4-FFF2-40B4-BE49-F238E27FC236}">
                  <a16:creationId xmlns:a16="http://schemas.microsoft.com/office/drawing/2014/main" id="{D0BF7BF7-2A1A-43EA-8BAF-DC7B428673DC}"/>
                </a:ext>
              </a:extLst>
            </p:cNvPr>
            <p:cNvSpPr>
              <a:spLocks noChangeArrowheads="1"/>
            </p:cNvSpPr>
            <p:nvPr/>
          </p:nvSpPr>
          <p:spPr bwMode="auto">
            <a:xfrm>
              <a:off x="2188"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30</a:t>
              </a:r>
            </a:p>
          </p:txBody>
        </p:sp>
        <p:sp>
          <p:nvSpPr>
            <p:cNvPr id="30" name="Line 115">
              <a:extLst>
                <a:ext uri="{FF2B5EF4-FFF2-40B4-BE49-F238E27FC236}">
                  <a16:creationId xmlns:a16="http://schemas.microsoft.com/office/drawing/2014/main" id="{8948FA29-51FB-495F-A3D5-F1B410280A01}"/>
                </a:ext>
              </a:extLst>
            </p:cNvPr>
            <p:cNvSpPr>
              <a:spLocks noChangeShapeType="1"/>
            </p:cNvSpPr>
            <p:nvPr/>
          </p:nvSpPr>
          <p:spPr bwMode="auto">
            <a:xfrm flipH="1">
              <a:off x="2064" y="890"/>
              <a:ext cx="181"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Line 116">
              <a:extLst>
                <a:ext uri="{FF2B5EF4-FFF2-40B4-BE49-F238E27FC236}">
                  <a16:creationId xmlns:a16="http://schemas.microsoft.com/office/drawing/2014/main" id="{D111821D-0612-43F3-A6B9-A8AF4B149B2B}"/>
                </a:ext>
              </a:extLst>
            </p:cNvPr>
            <p:cNvSpPr>
              <a:spLocks noChangeShapeType="1"/>
            </p:cNvSpPr>
            <p:nvPr/>
          </p:nvSpPr>
          <p:spPr bwMode="auto">
            <a:xfrm>
              <a:off x="2472" y="890"/>
              <a:ext cx="317"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Rectangle 117">
              <a:extLst>
                <a:ext uri="{FF2B5EF4-FFF2-40B4-BE49-F238E27FC236}">
                  <a16:creationId xmlns:a16="http://schemas.microsoft.com/office/drawing/2014/main" id="{BA136AD8-3600-4B5E-A864-FC5A0C401297}"/>
                </a:ext>
              </a:extLst>
            </p:cNvPr>
            <p:cNvSpPr>
              <a:spLocks noChangeArrowheads="1"/>
            </p:cNvSpPr>
            <p:nvPr/>
          </p:nvSpPr>
          <p:spPr bwMode="auto">
            <a:xfrm>
              <a:off x="55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33" name="Rectangle 118">
              <a:extLst>
                <a:ext uri="{FF2B5EF4-FFF2-40B4-BE49-F238E27FC236}">
                  <a16:creationId xmlns:a16="http://schemas.microsoft.com/office/drawing/2014/main" id="{877FD3C9-0DEB-4CBE-A82B-FE75B296B515}"/>
                </a:ext>
              </a:extLst>
            </p:cNvPr>
            <p:cNvSpPr>
              <a:spLocks noChangeArrowheads="1"/>
            </p:cNvSpPr>
            <p:nvPr/>
          </p:nvSpPr>
          <p:spPr bwMode="auto">
            <a:xfrm>
              <a:off x="123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34" name="Oval 119">
              <a:extLst>
                <a:ext uri="{FF2B5EF4-FFF2-40B4-BE49-F238E27FC236}">
                  <a16:creationId xmlns:a16="http://schemas.microsoft.com/office/drawing/2014/main" id="{C102E59F-98D2-48B9-B8CB-5D4932C5C10E}"/>
                </a:ext>
              </a:extLst>
            </p:cNvPr>
            <p:cNvSpPr>
              <a:spLocks noChangeArrowheads="1"/>
            </p:cNvSpPr>
            <p:nvPr/>
          </p:nvSpPr>
          <p:spPr bwMode="auto">
            <a:xfrm>
              <a:off x="963"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35" name="Line 120">
              <a:extLst>
                <a:ext uri="{FF2B5EF4-FFF2-40B4-BE49-F238E27FC236}">
                  <a16:creationId xmlns:a16="http://schemas.microsoft.com/office/drawing/2014/main" id="{8AF5A56B-E55B-4FC8-89E3-90D2111DB2BB}"/>
                </a:ext>
              </a:extLst>
            </p:cNvPr>
            <p:cNvSpPr>
              <a:spLocks noChangeShapeType="1"/>
            </p:cNvSpPr>
            <p:nvPr/>
          </p:nvSpPr>
          <p:spPr bwMode="auto">
            <a:xfrm flipH="1">
              <a:off x="876" y="908"/>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Line 121">
              <a:extLst>
                <a:ext uri="{FF2B5EF4-FFF2-40B4-BE49-F238E27FC236}">
                  <a16:creationId xmlns:a16="http://schemas.microsoft.com/office/drawing/2014/main" id="{CA0BAC07-B205-41A9-9C53-6F0D0AAADBC3}"/>
                </a:ext>
              </a:extLst>
            </p:cNvPr>
            <p:cNvSpPr>
              <a:spLocks noChangeShapeType="1"/>
            </p:cNvSpPr>
            <p:nvPr/>
          </p:nvSpPr>
          <p:spPr bwMode="auto">
            <a:xfrm>
              <a:off x="1238" y="908"/>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Rectangle 122">
              <a:extLst>
                <a:ext uri="{FF2B5EF4-FFF2-40B4-BE49-F238E27FC236}">
                  <a16:creationId xmlns:a16="http://schemas.microsoft.com/office/drawing/2014/main" id="{08998EC8-B19B-4387-B6EF-7C1FBC53DF12}"/>
                </a:ext>
              </a:extLst>
            </p:cNvPr>
            <p:cNvSpPr>
              <a:spLocks noChangeArrowheads="1"/>
            </p:cNvSpPr>
            <p:nvPr/>
          </p:nvSpPr>
          <p:spPr bwMode="auto">
            <a:xfrm>
              <a:off x="1519"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38" name="Rectangle 123">
              <a:extLst>
                <a:ext uri="{FF2B5EF4-FFF2-40B4-BE49-F238E27FC236}">
                  <a16:creationId xmlns:a16="http://schemas.microsoft.com/office/drawing/2014/main" id="{282754B8-9CE1-41D5-B2E3-9E1AA88DC1B0}"/>
                </a:ext>
              </a:extLst>
            </p:cNvPr>
            <p:cNvSpPr>
              <a:spLocks noChangeArrowheads="1"/>
            </p:cNvSpPr>
            <p:nvPr/>
          </p:nvSpPr>
          <p:spPr bwMode="auto">
            <a:xfrm>
              <a:off x="2200"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39" name="Line 124">
              <a:extLst>
                <a:ext uri="{FF2B5EF4-FFF2-40B4-BE49-F238E27FC236}">
                  <a16:creationId xmlns:a16="http://schemas.microsoft.com/office/drawing/2014/main" id="{923F990E-5C4A-4515-961B-CE05823327C1}"/>
                </a:ext>
              </a:extLst>
            </p:cNvPr>
            <p:cNvSpPr>
              <a:spLocks noChangeShapeType="1"/>
            </p:cNvSpPr>
            <p:nvPr/>
          </p:nvSpPr>
          <p:spPr bwMode="auto">
            <a:xfrm flipH="1">
              <a:off x="1746" y="1480"/>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Line 125">
              <a:extLst>
                <a:ext uri="{FF2B5EF4-FFF2-40B4-BE49-F238E27FC236}">
                  <a16:creationId xmlns:a16="http://schemas.microsoft.com/office/drawing/2014/main" id="{9B841062-8FDD-4237-8A12-2100333494C7}"/>
                </a:ext>
              </a:extLst>
            </p:cNvPr>
            <p:cNvSpPr>
              <a:spLocks noChangeShapeType="1"/>
            </p:cNvSpPr>
            <p:nvPr/>
          </p:nvSpPr>
          <p:spPr bwMode="auto">
            <a:xfrm>
              <a:off x="2200" y="1480"/>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Oval 126">
              <a:extLst>
                <a:ext uri="{FF2B5EF4-FFF2-40B4-BE49-F238E27FC236}">
                  <a16:creationId xmlns:a16="http://schemas.microsoft.com/office/drawing/2014/main" id="{AC1A910F-A264-4EF3-BC58-5102EB87AFAF}"/>
                </a:ext>
              </a:extLst>
            </p:cNvPr>
            <p:cNvSpPr>
              <a:spLocks noChangeArrowheads="1"/>
            </p:cNvSpPr>
            <p:nvPr/>
          </p:nvSpPr>
          <p:spPr bwMode="auto">
            <a:xfrm>
              <a:off x="1901" y="119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42" name="Rectangle 127">
              <a:extLst>
                <a:ext uri="{FF2B5EF4-FFF2-40B4-BE49-F238E27FC236}">
                  <a16:creationId xmlns:a16="http://schemas.microsoft.com/office/drawing/2014/main" id="{ECEBC183-4194-4F75-AD13-93A8FE8E72D9}"/>
                </a:ext>
              </a:extLst>
            </p:cNvPr>
            <p:cNvSpPr>
              <a:spLocks noChangeArrowheads="1"/>
            </p:cNvSpPr>
            <p:nvPr/>
          </p:nvSpPr>
          <p:spPr bwMode="auto">
            <a:xfrm>
              <a:off x="2517" y="120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43" name="Oval 128">
              <a:extLst>
                <a:ext uri="{FF2B5EF4-FFF2-40B4-BE49-F238E27FC236}">
                  <a16:creationId xmlns:a16="http://schemas.microsoft.com/office/drawing/2014/main" id="{DF8C2E02-D6B5-4C1E-92DF-95EBD73D939D}"/>
                </a:ext>
              </a:extLst>
            </p:cNvPr>
            <p:cNvSpPr>
              <a:spLocks noChangeArrowheads="1"/>
            </p:cNvSpPr>
            <p:nvPr/>
          </p:nvSpPr>
          <p:spPr bwMode="auto">
            <a:xfrm>
              <a:off x="1696" y="109"/>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55</a:t>
              </a:r>
            </a:p>
          </p:txBody>
        </p:sp>
        <p:sp>
          <p:nvSpPr>
            <p:cNvPr id="44" name="Line 129">
              <a:extLst>
                <a:ext uri="{FF2B5EF4-FFF2-40B4-BE49-F238E27FC236}">
                  <a16:creationId xmlns:a16="http://schemas.microsoft.com/office/drawing/2014/main" id="{F4EDAC6C-3F88-436B-A838-B53FEC8FE45B}"/>
                </a:ext>
              </a:extLst>
            </p:cNvPr>
            <p:cNvSpPr>
              <a:spLocks noChangeShapeType="1"/>
            </p:cNvSpPr>
            <p:nvPr/>
          </p:nvSpPr>
          <p:spPr bwMode="auto">
            <a:xfrm flipV="1">
              <a:off x="1202" y="332"/>
              <a:ext cx="498"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5" name="Line 130">
              <a:extLst>
                <a:ext uri="{FF2B5EF4-FFF2-40B4-BE49-F238E27FC236}">
                  <a16:creationId xmlns:a16="http://schemas.microsoft.com/office/drawing/2014/main" id="{F7375793-23C7-4033-ABE3-CE7A8FCA8D31}"/>
                </a:ext>
              </a:extLst>
            </p:cNvPr>
            <p:cNvSpPr>
              <a:spLocks noChangeShapeType="1"/>
            </p:cNvSpPr>
            <p:nvPr/>
          </p:nvSpPr>
          <p:spPr bwMode="auto">
            <a:xfrm>
              <a:off x="2017" y="332"/>
              <a:ext cx="273"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46" name="Oval 131">
            <a:extLst>
              <a:ext uri="{FF2B5EF4-FFF2-40B4-BE49-F238E27FC236}">
                <a16:creationId xmlns:a16="http://schemas.microsoft.com/office/drawing/2014/main" id="{19B3B99C-DA05-4E64-A97E-300159E15488}"/>
              </a:ext>
            </a:extLst>
          </p:cNvPr>
          <p:cNvSpPr>
            <a:spLocks noChangeArrowheads="1"/>
          </p:cNvSpPr>
          <p:nvPr/>
        </p:nvSpPr>
        <p:spPr bwMode="auto">
          <a:xfrm>
            <a:off x="5779853" y="2463959"/>
            <a:ext cx="75333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47" name="Line 133">
            <a:extLst>
              <a:ext uri="{FF2B5EF4-FFF2-40B4-BE49-F238E27FC236}">
                <a16:creationId xmlns:a16="http://schemas.microsoft.com/office/drawing/2014/main" id="{9A8866CA-27F3-4A30-98A3-FB319E48D69D}"/>
              </a:ext>
            </a:extLst>
          </p:cNvPr>
          <p:cNvSpPr>
            <a:spLocks noChangeShapeType="1"/>
          </p:cNvSpPr>
          <p:nvPr/>
        </p:nvSpPr>
        <p:spPr bwMode="auto">
          <a:xfrm flipH="1">
            <a:off x="5360386" y="2911753"/>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8" name="Line 134">
            <a:extLst>
              <a:ext uri="{FF2B5EF4-FFF2-40B4-BE49-F238E27FC236}">
                <a16:creationId xmlns:a16="http://schemas.microsoft.com/office/drawing/2014/main" id="{FB2E8A05-F3B4-4493-94FD-546C905DF28F}"/>
              </a:ext>
            </a:extLst>
          </p:cNvPr>
          <p:cNvSpPr>
            <a:spLocks noChangeShapeType="1"/>
          </p:cNvSpPr>
          <p:nvPr/>
        </p:nvSpPr>
        <p:spPr bwMode="auto">
          <a:xfrm>
            <a:off x="6368448" y="2911753"/>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9" name="Text Box 135">
            <a:extLst>
              <a:ext uri="{FF2B5EF4-FFF2-40B4-BE49-F238E27FC236}">
                <a16:creationId xmlns:a16="http://schemas.microsoft.com/office/drawing/2014/main" id="{E67BC3F9-3652-4F54-8F4F-D514B26FA8BB}"/>
              </a:ext>
            </a:extLst>
          </p:cNvPr>
          <p:cNvSpPr txBox="1">
            <a:spLocks noChangeArrowheads="1"/>
          </p:cNvSpPr>
          <p:nvPr/>
        </p:nvSpPr>
        <p:spPr bwMode="auto">
          <a:xfrm>
            <a:off x="5360386" y="29831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0" name="Text Box 136">
            <a:extLst>
              <a:ext uri="{FF2B5EF4-FFF2-40B4-BE49-F238E27FC236}">
                <a16:creationId xmlns:a16="http://schemas.microsoft.com/office/drawing/2014/main" id="{BD723E4C-B93E-48A9-AC0D-D2499D8EDF28}"/>
              </a:ext>
            </a:extLst>
          </p:cNvPr>
          <p:cNvSpPr txBox="1">
            <a:spLocks noChangeArrowheads="1"/>
          </p:cNvSpPr>
          <p:nvPr/>
        </p:nvSpPr>
        <p:spPr bwMode="auto">
          <a:xfrm>
            <a:off x="6708173" y="293080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1" name="Text Box 137">
            <a:extLst>
              <a:ext uri="{FF2B5EF4-FFF2-40B4-BE49-F238E27FC236}">
                <a16:creationId xmlns:a16="http://schemas.microsoft.com/office/drawing/2014/main" id="{FEC4D891-5C78-4320-A119-4182F20F2363}"/>
              </a:ext>
            </a:extLst>
          </p:cNvPr>
          <p:cNvSpPr txBox="1">
            <a:spLocks noChangeArrowheads="1"/>
          </p:cNvSpPr>
          <p:nvPr/>
        </p:nvSpPr>
        <p:spPr bwMode="auto">
          <a:xfrm>
            <a:off x="6347811" y="37959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2" name="Text Box 138">
            <a:extLst>
              <a:ext uri="{FF2B5EF4-FFF2-40B4-BE49-F238E27FC236}">
                <a16:creationId xmlns:a16="http://schemas.microsoft.com/office/drawing/2014/main" id="{F0942674-4EEF-4567-99D8-EF73A8B42EDA}"/>
              </a:ext>
            </a:extLst>
          </p:cNvPr>
          <p:cNvSpPr txBox="1">
            <a:spLocks noChangeArrowheads="1"/>
          </p:cNvSpPr>
          <p:nvPr/>
        </p:nvSpPr>
        <p:spPr bwMode="auto">
          <a:xfrm>
            <a:off x="7500336" y="3938866"/>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3" name="Text Box 139">
            <a:extLst>
              <a:ext uri="{FF2B5EF4-FFF2-40B4-BE49-F238E27FC236}">
                <a16:creationId xmlns:a16="http://schemas.microsoft.com/office/drawing/2014/main" id="{D46C1591-BC9E-41A5-A146-765EED3B1E11}"/>
              </a:ext>
            </a:extLst>
          </p:cNvPr>
          <p:cNvSpPr txBox="1">
            <a:spLocks noChangeArrowheads="1"/>
          </p:cNvSpPr>
          <p:nvPr/>
        </p:nvSpPr>
        <p:spPr bwMode="auto">
          <a:xfrm>
            <a:off x="5360386" y="485644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4" name="Text Box 140">
            <a:extLst>
              <a:ext uri="{FF2B5EF4-FFF2-40B4-BE49-F238E27FC236}">
                <a16:creationId xmlns:a16="http://schemas.microsoft.com/office/drawing/2014/main" id="{928B385D-6160-41CF-8885-5426F227EB27}"/>
              </a:ext>
            </a:extLst>
          </p:cNvPr>
          <p:cNvSpPr txBox="1">
            <a:spLocks noChangeArrowheads="1"/>
          </p:cNvSpPr>
          <p:nvPr/>
        </p:nvSpPr>
        <p:spPr bwMode="auto">
          <a:xfrm>
            <a:off x="6276373" y="48040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5" name="Text Box 141">
            <a:extLst>
              <a:ext uri="{FF2B5EF4-FFF2-40B4-BE49-F238E27FC236}">
                <a16:creationId xmlns:a16="http://schemas.microsoft.com/office/drawing/2014/main" id="{1807AEEC-7FF9-4B93-B3D3-07D4BA5AF632}"/>
              </a:ext>
            </a:extLst>
          </p:cNvPr>
          <p:cNvSpPr txBox="1">
            <a:spLocks noChangeArrowheads="1"/>
          </p:cNvSpPr>
          <p:nvPr/>
        </p:nvSpPr>
        <p:spPr bwMode="auto">
          <a:xfrm>
            <a:off x="7232048" y="485644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6" name="Text Box 142">
            <a:extLst>
              <a:ext uri="{FF2B5EF4-FFF2-40B4-BE49-F238E27FC236}">
                <a16:creationId xmlns:a16="http://schemas.microsoft.com/office/drawing/2014/main" id="{4253F770-0E99-4664-AB67-763091CA80FD}"/>
              </a:ext>
            </a:extLst>
          </p:cNvPr>
          <p:cNvSpPr txBox="1">
            <a:spLocks noChangeArrowheads="1"/>
          </p:cNvSpPr>
          <p:nvPr/>
        </p:nvSpPr>
        <p:spPr bwMode="auto">
          <a:xfrm>
            <a:off x="8221061" y="48040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7" name="Text Box 143">
            <a:extLst>
              <a:ext uri="{FF2B5EF4-FFF2-40B4-BE49-F238E27FC236}">
                <a16:creationId xmlns:a16="http://schemas.microsoft.com/office/drawing/2014/main" id="{670E46AF-3B9C-400D-BF06-BDE1BAB3C393}"/>
              </a:ext>
            </a:extLst>
          </p:cNvPr>
          <p:cNvSpPr txBox="1">
            <a:spLocks noChangeArrowheads="1"/>
          </p:cNvSpPr>
          <p:nvPr/>
        </p:nvSpPr>
        <p:spPr bwMode="auto">
          <a:xfrm>
            <a:off x="6781198" y="581211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8" name="Text Box 144">
            <a:extLst>
              <a:ext uri="{FF2B5EF4-FFF2-40B4-BE49-F238E27FC236}">
                <a16:creationId xmlns:a16="http://schemas.microsoft.com/office/drawing/2014/main" id="{52B4DE97-59D5-42C9-9B36-AC2A90C126B5}"/>
              </a:ext>
            </a:extLst>
          </p:cNvPr>
          <p:cNvSpPr txBox="1">
            <a:spLocks noChangeArrowheads="1"/>
          </p:cNvSpPr>
          <p:nvPr/>
        </p:nvSpPr>
        <p:spPr bwMode="auto">
          <a:xfrm>
            <a:off x="7716236" y="56676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9" name="AutoShape 145">
            <a:hlinkClick r:id="" action="ppaction://hlinkshowjump?jump=lastslideviewed" highlightClick="1"/>
            <a:extLst>
              <a:ext uri="{FF2B5EF4-FFF2-40B4-BE49-F238E27FC236}">
                <a16:creationId xmlns:a16="http://schemas.microsoft.com/office/drawing/2014/main" id="{CFBACA48-4873-4B60-ABFA-C96047CFC0D6}"/>
              </a:ext>
            </a:extLst>
          </p:cNvPr>
          <p:cNvSpPr>
            <a:spLocks noChangeArrowheads="1"/>
          </p:cNvSpPr>
          <p:nvPr/>
        </p:nvSpPr>
        <p:spPr bwMode="auto">
          <a:xfrm>
            <a:off x="8032306" y="3031133"/>
            <a:ext cx="676910" cy="369332"/>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ea typeface="微软雅黑 Light" panose="020B0502040204020203" pitchFamily="34" charset="-122"/>
            </a:endParaRPr>
          </a:p>
        </p:txBody>
      </p:sp>
      <p:sp>
        <p:nvSpPr>
          <p:cNvPr id="60" name="TextBox 1">
            <a:extLst>
              <a:ext uri="{FF2B5EF4-FFF2-40B4-BE49-F238E27FC236}">
                <a16:creationId xmlns:a16="http://schemas.microsoft.com/office/drawing/2014/main" id="{3410CA1B-7D56-4FA4-9FD6-F860341F2352}"/>
              </a:ext>
            </a:extLst>
          </p:cNvPr>
          <p:cNvSpPr txBox="1">
            <a:spLocks noChangeArrowheads="1"/>
          </p:cNvSpPr>
          <p:nvPr/>
        </p:nvSpPr>
        <p:spPr bwMode="auto">
          <a:xfrm>
            <a:off x="3343548" y="4490729"/>
            <a:ext cx="1513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dirty="0">
                <a:solidFill>
                  <a:srgbClr val="FF0000"/>
                </a:solidFill>
                <a:latin typeface="+mn-lt"/>
                <a:ea typeface="微软雅黑 Light" panose="020B0502040204020203" pitchFamily="34" charset="-122"/>
              </a:rPr>
              <a:t>编码树</a:t>
            </a:r>
            <a:r>
              <a:rPr lang="en-US" altLang="zh-CN" b="1" dirty="0">
                <a:solidFill>
                  <a:srgbClr val="FF0000"/>
                </a:solidFill>
                <a:latin typeface="+mn-lt"/>
                <a:ea typeface="微软雅黑 Light" panose="020B0502040204020203" pitchFamily="34" charset="-122"/>
              </a:rPr>
              <a:t>T</a:t>
            </a:r>
          </a:p>
          <a:p>
            <a:pPr eaLnBrk="1" hangingPunct="1"/>
            <a:r>
              <a:rPr lang="zh-CN" altLang="en-US" b="1" dirty="0">
                <a:solidFill>
                  <a:srgbClr val="FF0000"/>
                </a:solidFill>
                <a:latin typeface="+mn-lt"/>
                <a:ea typeface="微软雅黑 Light" panose="020B0502040204020203" pitchFamily="34" charset="-122"/>
              </a:rPr>
              <a:t>平均码长</a:t>
            </a:r>
            <a:r>
              <a:rPr lang="en-US" altLang="zh-CN" b="1" dirty="0">
                <a:solidFill>
                  <a:srgbClr val="FF0000"/>
                </a:solidFill>
                <a:latin typeface="+mn-lt"/>
                <a:ea typeface="微软雅黑 Light" panose="020B0502040204020203" pitchFamily="34" charset="-122"/>
              </a:rPr>
              <a:t>B(T)</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1292885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9F3556-1940-4938-BBC6-458069A6EA70}"/>
              </a:ext>
            </a:extLst>
          </p:cNvPr>
          <p:cNvSpPr>
            <a:spLocks noGrp="1"/>
          </p:cNvSpPr>
          <p:nvPr>
            <p:ph idx="1"/>
          </p:nvPr>
        </p:nvSpPr>
        <p:spPr/>
        <p:txBody>
          <a:bodyPr/>
          <a:lstStyle/>
          <a:p>
            <a:pPr eaLnBrk="1" hangingPunct="1"/>
            <a:endParaRPr lang="en-US" altLang="zh-CN" sz="2400" b="1" dirty="0"/>
          </a:p>
          <a:p>
            <a:pPr eaLnBrk="1" hangingPunct="1"/>
            <a:endParaRPr lang="en-US" altLang="zh-CN" b="1" dirty="0"/>
          </a:p>
          <a:p>
            <a:pPr eaLnBrk="1" hangingPunct="1"/>
            <a:endParaRPr lang="en-US" altLang="zh-CN" sz="2400" b="1" dirty="0"/>
          </a:p>
          <a:p>
            <a:pPr eaLnBrk="1" hangingPunct="1"/>
            <a:endParaRPr lang="en-US" altLang="zh-CN" b="1" dirty="0"/>
          </a:p>
          <a:p>
            <a:pPr eaLnBrk="1" hangingPunct="1"/>
            <a:endParaRPr lang="en-US" altLang="zh-CN" sz="2400" b="1" dirty="0"/>
          </a:p>
          <a:p>
            <a:pPr eaLnBrk="1" hangingPunct="1"/>
            <a:endParaRPr lang="en-US" altLang="zh-CN" b="1" dirty="0"/>
          </a:p>
          <a:p>
            <a:pPr eaLnBrk="1" hangingPunct="1">
              <a:lnSpc>
                <a:spcPct val="120000"/>
              </a:lnSpc>
            </a:pPr>
            <a:r>
              <a:rPr lang="zh-CN" altLang="en-US" sz="2400" dirty="0"/>
              <a:t>特点</a:t>
            </a:r>
            <a:endParaRPr lang="en-US" altLang="zh-CN" sz="2400" dirty="0"/>
          </a:p>
          <a:p>
            <a:pPr lvl="1">
              <a:lnSpc>
                <a:spcPct val="120000"/>
              </a:lnSpc>
              <a:spcBef>
                <a:spcPts val="600"/>
              </a:spcBef>
            </a:pPr>
            <a:r>
              <a:rPr lang="zh-CN" altLang="en-US" dirty="0"/>
              <a:t>最先合并、具有最小频率的</a:t>
            </a:r>
            <a:r>
              <a:rPr lang="en-US" altLang="zh-CN" dirty="0"/>
              <a:t>2</a:t>
            </a:r>
            <a:r>
              <a:rPr lang="zh-CN" altLang="en-US" dirty="0"/>
              <a:t>个字符，如</a:t>
            </a:r>
            <a:r>
              <a:rPr lang="en-US" altLang="zh-CN" dirty="0">
                <a:solidFill>
                  <a:srgbClr val="FF3300"/>
                </a:solidFill>
              </a:rPr>
              <a:t>e</a:t>
            </a:r>
            <a:r>
              <a:rPr lang="zh-CN" altLang="en-US" dirty="0"/>
              <a:t>、</a:t>
            </a:r>
            <a:r>
              <a:rPr lang="en-US" altLang="zh-CN" dirty="0">
                <a:solidFill>
                  <a:srgbClr val="FF3300"/>
                </a:solidFill>
              </a:rPr>
              <a:t>f</a:t>
            </a:r>
            <a:r>
              <a:rPr lang="zh-CN" altLang="en-US" dirty="0"/>
              <a:t>，</a:t>
            </a:r>
            <a:r>
              <a:rPr lang="zh-CN" altLang="en-US" dirty="0">
                <a:solidFill>
                  <a:srgbClr val="000000"/>
                </a:solidFill>
              </a:rPr>
              <a:t>具有相同码长，且只有最后一位编码不相同</a:t>
            </a:r>
          </a:p>
          <a:p>
            <a:endParaRPr lang="zh-CN" altLang="en-US" dirty="0"/>
          </a:p>
        </p:txBody>
      </p:sp>
      <p:sp>
        <p:nvSpPr>
          <p:cNvPr id="3" name="日期占位符 2">
            <a:extLst>
              <a:ext uri="{FF2B5EF4-FFF2-40B4-BE49-F238E27FC236}">
                <a16:creationId xmlns:a16="http://schemas.microsoft.com/office/drawing/2014/main" id="{FEE6178F-6996-4625-824A-1965DDD677DF}"/>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ED361BE1-B8E2-4A1F-9D83-D999F15F8F4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D18DD17-D6AC-414B-A45B-238297C264FB}"/>
              </a:ext>
            </a:extLst>
          </p:cNvPr>
          <p:cNvSpPr>
            <a:spLocks noGrp="1"/>
          </p:cNvSpPr>
          <p:nvPr>
            <p:ph type="sldNum" sz="quarter" idx="12"/>
          </p:nvPr>
        </p:nvSpPr>
        <p:spPr/>
        <p:txBody>
          <a:bodyPr/>
          <a:lstStyle/>
          <a:p>
            <a:fld id="{EEA58A3B-43CE-4AA0-90B5-EB47AFAFEB34}" type="slidenum">
              <a:rPr lang="zh-CN" altLang="en-US" smtClean="0"/>
              <a:pPr/>
              <a:t>54</a:t>
            </a:fld>
            <a:endParaRPr lang="zh-CN" altLang="en-US" dirty="0"/>
          </a:p>
        </p:txBody>
      </p:sp>
      <p:graphicFrame>
        <p:nvGraphicFramePr>
          <p:cNvPr id="6" name="Group 122">
            <a:extLst>
              <a:ext uri="{FF2B5EF4-FFF2-40B4-BE49-F238E27FC236}">
                <a16:creationId xmlns:a16="http://schemas.microsoft.com/office/drawing/2014/main" id="{BD945674-33B9-4B8C-B1EF-427A2DDDF08E}"/>
              </a:ext>
            </a:extLst>
          </p:cNvPr>
          <p:cNvGraphicFramePr>
            <a:graphicFrameLocks noGrp="1"/>
          </p:cNvGraphicFramePr>
          <p:nvPr>
            <p:extLst>
              <p:ext uri="{D42A27DB-BD31-4B8C-83A1-F6EECF244321}">
                <p14:modId xmlns:p14="http://schemas.microsoft.com/office/powerpoint/2010/main" val="934835837"/>
              </p:ext>
            </p:extLst>
          </p:nvPr>
        </p:nvGraphicFramePr>
        <p:xfrm>
          <a:off x="648182" y="479826"/>
          <a:ext cx="8004617" cy="2196948"/>
        </p:xfrm>
        <a:graphic>
          <a:graphicData uri="http://schemas.openxmlformats.org/drawingml/2006/table">
            <a:tbl>
              <a:tblPr/>
              <a:tblGrid>
                <a:gridCol w="1416818">
                  <a:extLst>
                    <a:ext uri="{9D8B030D-6E8A-4147-A177-3AD203B41FA5}">
                      <a16:colId xmlns:a16="http://schemas.microsoft.com/office/drawing/2014/main" val="20000"/>
                    </a:ext>
                  </a:extLst>
                </a:gridCol>
                <a:gridCol w="859576">
                  <a:extLst>
                    <a:ext uri="{9D8B030D-6E8A-4147-A177-3AD203B41FA5}">
                      <a16:colId xmlns:a16="http://schemas.microsoft.com/office/drawing/2014/main" val="20001"/>
                    </a:ext>
                  </a:extLst>
                </a:gridCol>
                <a:gridCol w="1100959">
                  <a:extLst>
                    <a:ext uri="{9D8B030D-6E8A-4147-A177-3AD203B41FA5}">
                      <a16:colId xmlns:a16="http://schemas.microsoft.com/office/drawing/2014/main" val="20002"/>
                    </a:ext>
                  </a:extLst>
                </a:gridCol>
                <a:gridCol w="1102578">
                  <a:extLst>
                    <a:ext uri="{9D8B030D-6E8A-4147-A177-3AD203B41FA5}">
                      <a16:colId xmlns:a16="http://schemas.microsoft.com/office/drawing/2014/main" val="20003"/>
                    </a:ext>
                  </a:extLst>
                </a:gridCol>
                <a:gridCol w="1100959">
                  <a:extLst>
                    <a:ext uri="{9D8B030D-6E8A-4147-A177-3AD203B41FA5}">
                      <a16:colId xmlns:a16="http://schemas.microsoft.com/office/drawing/2014/main" val="20004"/>
                    </a:ext>
                  </a:extLst>
                </a:gridCol>
                <a:gridCol w="1248292">
                  <a:extLst>
                    <a:ext uri="{9D8B030D-6E8A-4147-A177-3AD203B41FA5}">
                      <a16:colId xmlns:a16="http://schemas.microsoft.com/office/drawing/2014/main" val="20005"/>
                    </a:ext>
                  </a:extLst>
                </a:gridCol>
                <a:gridCol w="1175435">
                  <a:extLst>
                    <a:ext uri="{9D8B030D-6E8A-4147-A177-3AD203B41FA5}">
                      <a16:colId xmlns:a16="http://schemas.microsoft.com/office/drawing/2014/main" val="20006"/>
                    </a:ext>
                  </a:extLst>
                </a:gridCol>
              </a:tblGrid>
              <a:tr h="51257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lt"/>
                          <a:ea typeface="微软雅黑 Light" panose="020B0502040204020203" pitchFamily="34" charset="-122"/>
                        </a:rPr>
                        <a:t>字符</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a</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b</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c</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d</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3300"/>
                          </a:solidFill>
                          <a:effectLst/>
                          <a:latin typeface="+mn-lt"/>
                          <a:ea typeface="微软雅黑 Light" panose="020B0502040204020203" pitchFamily="34" charset="-122"/>
                        </a:rPr>
                        <a:t>e</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3300"/>
                          </a:solidFill>
                          <a:effectLst/>
                          <a:latin typeface="+mn-lt"/>
                          <a:ea typeface="微软雅黑 Light" panose="020B0502040204020203" pitchFamily="34" charset="-122"/>
                        </a:rPr>
                        <a:t>f</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969">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频率</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45</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12</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16</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9</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5</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7419">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路径长度</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0986">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变长码</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101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100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1101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1100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145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DE04C-EBB2-4F34-B54B-53ACFB00F30B}"/>
              </a:ext>
            </a:extLst>
          </p:cNvPr>
          <p:cNvSpPr>
            <a:spLocks noGrp="1"/>
          </p:cNvSpPr>
          <p:nvPr>
            <p:ph type="title"/>
          </p:nvPr>
        </p:nvSpPr>
        <p:spPr/>
        <p:txBody>
          <a:bodyPr/>
          <a:lstStyle/>
          <a:p>
            <a:r>
              <a:rPr lang="zh-CN" altLang="en-US" dirty="0"/>
              <a:t>最优前缀码</a:t>
            </a:r>
          </a:p>
        </p:txBody>
      </p:sp>
      <p:sp>
        <p:nvSpPr>
          <p:cNvPr id="3" name="内容占位符 2">
            <a:extLst>
              <a:ext uri="{FF2B5EF4-FFF2-40B4-BE49-F238E27FC236}">
                <a16:creationId xmlns:a16="http://schemas.microsoft.com/office/drawing/2014/main" id="{F58BE3BA-BDF0-4599-8365-158873600987}"/>
              </a:ext>
            </a:extLst>
          </p:cNvPr>
          <p:cNvSpPr>
            <a:spLocks noGrp="1"/>
          </p:cNvSpPr>
          <p:nvPr>
            <p:ph idx="1"/>
          </p:nvPr>
        </p:nvSpPr>
        <p:spPr>
          <a:xfrm>
            <a:off x="123432" y="756252"/>
            <a:ext cx="8897136" cy="5768409"/>
          </a:xfrm>
        </p:spPr>
        <p:txBody>
          <a:bodyPr/>
          <a:lstStyle/>
          <a:p>
            <a:r>
              <a:rPr lang="zh-CN" altLang="en-US" sz="2400" dirty="0">
                <a:solidFill>
                  <a:srgbClr val="000000"/>
                </a:solidFill>
              </a:rPr>
              <a:t>对已知出现频率</a:t>
            </a:r>
            <a:r>
              <a:rPr lang="en-US" altLang="zh-CN" sz="2400" dirty="0">
                <a:solidFill>
                  <a:srgbClr val="000000"/>
                </a:solidFill>
              </a:rPr>
              <a:t>f(c)</a:t>
            </a:r>
            <a:r>
              <a:rPr lang="zh-CN" altLang="en-US" sz="2400" dirty="0">
                <a:solidFill>
                  <a:srgbClr val="000000"/>
                </a:solidFill>
              </a:rPr>
              <a:t>的字符集</a:t>
            </a:r>
            <a:r>
              <a:rPr lang="en-US" altLang="zh-CN" sz="2400" dirty="0">
                <a:solidFill>
                  <a:srgbClr val="000000"/>
                </a:solidFill>
              </a:rPr>
              <a:t>C={c}</a:t>
            </a:r>
            <a:r>
              <a:rPr lang="zh-CN" altLang="en-US" sz="2400" dirty="0">
                <a:solidFill>
                  <a:srgbClr val="000000"/>
                </a:solidFill>
              </a:rPr>
              <a:t>，可以有多个不同的（等长、非等长）</a:t>
            </a:r>
            <a:r>
              <a:rPr lang="zh-CN" altLang="en-US" sz="2400" dirty="0">
                <a:solidFill>
                  <a:srgbClr val="FF0000"/>
                </a:solidFill>
              </a:rPr>
              <a:t>前缀码</a:t>
            </a:r>
            <a:endParaRPr lang="en-US" altLang="zh-CN" dirty="0">
              <a:solidFill>
                <a:srgbClr val="000000"/>
              </a:solidFill>
            </a:endParaRPr>
          </a:p>
          <a:p>
            <a:r>
              <a:rPr lang="en-US" altLang="zh-CN" sz="2400" dirty="0">
                <a:solidFill>
                  <a:srgbClr val="000000"/>
                </a:solidFill>
              </a:rPr>
              <a:t>E.g. </a:t>
            </a:r>
            <a:r>
              <a:rPr lang="zh-CN" altLang="en-US" sz="2400" dirty="0">
                <a:solidFill>
                  <a:srgbClr val="000000"/>
                </a:solidFill>
              </a:rPr>
              <a:t>定长码也是前缀码</a:t>
            </a:r>
            <a:endParaRPr lang="en-US" altLang="zh-CN" sz="2400"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F81AF391-AD20-4CED-AB94-E904C0D9C598}"/>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C4D7CA99-D7D7-463A-8817-71F15CF26F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CDA012-2F01-4516-8DEA-5C1BB14DFEAA}"/>
              </a:ext>
            </a:extLst>
          </p:cNvPr>
          <p:cNvSpPr>
            <a:spLocks noGrp="1"/>
          </p:cNvSpPr>
          <p:nvPr>
            <p:ph type="sldNum" sz="quarter" idx="12"/>
          </p:nvPr>
        </p:nvSpPr>
        <p:spPr/>
        <p:txBody>
          <a:bodyPr/>
          <a:lstStyle/>
          <a:p>
            <a:fld id="{EEA58A3B-43CE-4AA0-90B5-EB47AFAFEB34}" type="slidenum">
              <a:rPr lang="zh-CN" altLang="en-US" smtClean="0"/>
              <a:pPr/>
              <a:t>55</a:t>
            </a:fld>
            <a:endParaRPr lang="zh-CN" altLang="en-US" dirty="0"/>
          </a:p>
        </p:txBody>
      </p:sp>
      <p:sp>
        <p:nvSpPr>
          <p:cNvPr id="7" name="Rectangle 5">
            <a:extLst>
              <a:ext uri="{FF2B5EF4-FFF2-40B4-BE49-F238E27FC236}">
                <a16:creationId xmlns:a16="http://schemas.microsoft.com/office/drawing/2014/main" id="{63DC2AA7-1F6C-44AB-95E3-75FBC6B13884}"/>
              </a:ext>
            </a:extLst>
          </p:cNvPr>
          <p:cNvSpPr>
            <a:spLocks noChangeArrowheads="1"/>
          </p:cNvSpPr>
          <p:nvPr/>
        </p:nvSpPr>
        <p:spPr bwMode="auto">
          <a:xfrm>
            <a:off x="3777153" y="3557898"/>
            <a:ext cx="2247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r>
              <a:rPr kumimoji="1" lang="zh-CN" altLang="en-US" sz="1400">
                <a:solidFill>
                  <a:srgbClr val="000000"/>
                </a:solidFill>
                <a:ea typeface="微软雅黑 Light" panose="020B0502040204020203" pitchFamily="34" charset="-122"/>
              </a:rPr>
              <a:t> </a:t>
            </a:r>
            <a:endParaRPr kumimoji="1" lang="zh-CN" altLang="en-US" sz="2400">
              <a:solidFill>
                <a:srgbClr val="000000"/>
              </a:solidFill>
              <a:ea typeface="微软雅黑 Light" panose="020B0502040204020203" pitchFamily="34" charset="-122"/>
            </a:endParaRPr>
          </a:p>
        </p:txBody>
      </p:sp>
      <p:grpSp>
        <p:nvGrpSpPr>
          <p:cNvPr id="8" name="Group 6">
            <a:extLst>
              <a:ext uri="{FF2B5EF4-FFF2-40B4-BE49-F238E27FC236}">
                <a16:creationId xmlns:a16="http://schemas.microsoft.com/office/drawing/2014/main" id="{737C4487-4CF7-42E7-99D8-7F2566D52C0F}"/>
              </a:ext>
            </a:extLst>
          </p:cNvPr>
          <p:cNvGrpSpPr>
            <a:grpSpLocks/>
          </p:cNvGrpSpPr>
          <p:nvPr/>
        </p:nvGrpSpPr>
        <p:grpSpPr bwMode="auto">
          <a:xfrm>
            <a:off x="581516" y="1817898"/>
            <a:ext cx="8018462" cy="4349750"/>
            <a:chOff x="431" y="1197"/>
            <a:chExt cx="5051" cy="2740"/>
          </a:xfrm>
        </p:grpSpPr>
        <p:sp>
          <p:nvSpPr>
            <p:cNvPr id="9" name="Rectangle 7">
              <a:extLst>
                <a:ext uri="{FF2B5EF4-FFF2-40B4-BE49-F238E27FC236}">
                  <a16:creationId xmlns:a16="http://schemas.microsoft.com/office/drawing/2014/main" id="{AD43EA2A-8CB5-4DCC-A6FB-00B3FAAD8C8E}"/>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10" name="Rectangle 8">
              <a:extLst>
                <a:ext uri="{FF2B5EF4-FFF2-40B4-BE49-F238E27FC236}">
                  <a16:creationId xmlns:a16="http://schemas.microsoft.com/office/drawing/2014/main" id="{D9C06413-79B1-48C3-A35B-CD92675066DE}"/>
                </a:ext>
              </a:extLst>
            </p:cNvPr>
            <p:cNvSpPr>
              <a:spLocks noChangeArrowheads="1"/>
            </p:cNvSpPr>
            <p:nvPr/>
          </p:nvSpPr>
          <p:spPr bwMode="auto">
            <a:xfrm>
              <a:off x="2200"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1" name="Rectangle 9">
              <a:extLst>
                <a:ext uri="{FF2B5EF4-FFF2-40B4-BE49-F238E27FC236}">
                  <a16:creationId xmlns:a16="http://schemas.microsoft.com/office/drawing/2014/main" id="{8FFFE516-CDD0-4304-BECF-DEB5235DAC9B}"/>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2" name="Rectangle 10">
              <a:extLst>
                <a:ext uri="{FF2B5EF4-FFF2-40B4-BE49-F238E27FC236}">
                  <a16:creationId xmlns:a16="http://schemas.microsoft.com/office/drawing/2014/main" id="{2E21264D-42F5-48B6-95E7-574D0876FEBC}"/>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3" name="Rectangle 11">
              <a:extLst>
                <a:ext uri="{FF2B5EF4-FFF2-40B4-BE49-F238E27FC236}">
                  <a16:creationId xmlns:a16="http://schemas.microsoft.com/office/drawing/2014/main" id="{A5D1F9AB-0C5F-44D5-83C5-5F15ABE1159F}"/>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4" name="Rectangle 12">
              <a:extLst>
                <a:ext uri="{FF2B5EF4-FFF2-40B4-BE49-F238E27FC236}">
                  <a16:creationId xmlns:a16="http://schemas.microsoft.com/office/drawing/2014/main" id="{7E3D020B-5F05-4062-99CF-EEC59816E151}"/>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5" name="Oval 13">
              <a:extLst>
                <a:ext uri="{FF2B5EF4-FFF2-40B4-BE49-F238E27FC236}">
                  <a16:creationId xmlns:a16="http://schemas.microsoft.com/office/drawing/2014/main" id="{B5EC9503-7CBA-49A0-82F6-0DC8982568EE}"/>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6" name="Line 14">
              <a:extLst>
                <a:ext uri="{FF2B5EF4-FFF2-40B4-BE49-F238E27FC236}">
                  <a16:creationId xmlns:a16="http://schemas.microsoft.com/office/drawing/2014/main" id="{BF135B26-630C-4C4E-A85E-B07077A3AC5C}"/>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15">
              <a:extLst>
                <a:ext uri="{FF2B5EF4-FFF2-40B4-BE49-F238E27FC236}">
                  <a16:creationId xmlns:a16="http://schemas.microsoft.com/office/drawing/2014/main" id="{7DE4E070-C102-40B7-B6B3-7930A14A8E32}"/>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Text Box 16">
              <a:extLst>
                <a:ext uri="{FF2B5EF4-FFF2-40B4-BE49-F238E27FC236}">
                  <a16:creationId xmlns:a16="http://schemas.microsoft.com/office/drawing/2014/main" id="{05751EA3-2639-4058-9292-9A6E6D69444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9" name="Text Box 17">
              <a:extLst>
                <a:ext uri="{FF2B5EF4-FFF2-40B4-BE49-F238E27FC236}">
                  <a16:creationId xmlns:a16="http://schemas.microsoft.com/office/drawing/2014/main" id="{C9116E2E-813D-4BF3-AC0F-A6DB13C2C5F8}"/>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0" name="Oval 18">
              <a:extLst>
                <a:ext uri="{FF2B5EF4-FFF2-40B4-BE49-F238E27FC236}">
                  <a16:creationId xmlns:a16="http://schemas.microsoft.com/office/drawing/2014/main" id="{40E69876-6FCD-4115-A604-C7B321D0EEE3}"/>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21" name="Line 19">
              <a:extLst>
                <a:ext uri="{FF2B5EF4-FFF2-40B4-BE49-F238E27FC236}">
                  <a16:creationId xmlns:a16="http://schemas.microsoft.com/office/drawing/2014/main" id="{C1C0CD0C-8DE7-4ED4-B0F2-39EE070FF113}"/>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2" name="Line 20">
              <a:extLst>
                <a:ext uri="{FF2B5EF4-FFF2-40B4-BE49-F238E27FC236}">
                  <a16:creationId xmlns:a16="http://schemas.microsoft.com/office/drawing/2014/main" id="{53014E86-48BC-4AEB-9427-52E522B50A6E}"/>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Text Box 21">
              <a:extLst>
                <a:ext uri="{FF2B5EF4-FFF2-40B4-BE49-F238E27FC236}">
                  <a16:creationId xmlns:a16="http://schemas.microsoft.com/office/drawing/2014/main" id="{43F87390-6889-440B-BACB-3778BE9515F3}"/>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4" name="Text Box 22">
              <a:extLst>
                <a:ext uri="{FF2B5EF4-FFF2-40B4-BE49-F238E27FC236}">
                  <a16:creationId xmlns:a16="http://schemas.microsoft.com/office/drawing/2014/main" id="{5E4CCC25-481F-4E8B-AD4C-47D9D0F9CD3E}"/>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5" name="Oval 23">
              <a:extLst>
                <a:ext uri="{FF2B5EF4-FFF2-40B4-BE49-F238E27FC236}">
                  <a16:creationId xmlns:a16="http://schemas.microsoft.com/office/drawing/2014/main" id="{15354BC9-AE44-440B-9652-ABD356BBD8A4}"/>
                </a:ext>
              </a:extLst>
            </p:cNvPr>
            <p:cNvSpPr>
              <a:spLocks noChangeArrowheads="1"/>
            </p:cNvSpPr>
            <p:nvPr/>
          </p:nvSpPr>
          <p:spPr bwMode="auto">
            <a:xfrm>
              <a:off x="2698"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28</a:t>
              </a:r>
            </a:p>
          </p:txBody>
        </p:sp>
        <p:sp>
          <p:nvSpPr>
            <p:cNvPr id="26" name="Line 24">
              <a:extLst>
                <a:ext uri="{FF2B5EF4-FFF2-40B4-BE49-F238E27FC236}">
                  <a16:creationId xmlns:a16="http://schemas.microsoft.com/office/drawing/2014/main" id="{0C92448C-2322-4E18-A36D-F505A920E226}"/>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7" name="Line 25">
              <a:extLst>
                <a:ext uri="{FF2B5EF4-FFF2-40B4-BE49-F238E27FC236}">
                  <a16:creationId xmlns:a16="http://schemas.microsoft.com/office/drawing/2014/main" id="{12D00C50-7878-4FD8-B535-5F3E24452C51}"/>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Text Box 26">
              <a:extLst>
                <a:ext uri="{FF2B5EF4-FFF2-40B4-BE49-F238E27FC236}">
                  <a16:creationId xmlns:a16="http://schemas.microsoft.com/office/drawing/2014/main" id="{0D6D5BBB-5360-4CB9-85DD-0D13D1FD3770}"/>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9" name="Text Box 27">
              <a:extLst>
                <a:ext uri="{FF2B5EF4-FFF2-40B4-BE49-F238E27FC236}">
                  <a16:creationId xmlns:a16="http://schemas.microsoft.com/office/drawing/2014/main" id="{7B7C060C-F5ED-4D6B-A875-ED79803A65BF}"/>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0" name="Oval 28">
              <a:extLst>
                <a:ext uri="{FF2B5EF4-FFF2-40B4-BE49-F238E27FC236}">
                  <a16:creationId xmlns:a16="http://schemas.microsoft.com/office/drawing/2014/main" id="{98916ABF-A1B7-484C-92F5-877ED085B672}"/>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1" name="Line 29">
              <a:extLst>
                <a:ext uri="{FF2B5EF4-FFF2-40B4-BE49-F238E27FC236}">
                  <a16:creationId xmlns:a16="http://schemas.microsoft.com/office/drawing/2014/main" id="{C05C75AF-41D7-4B1C-955E-69CA315125B4}"/>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Line 30">
              <a:extLst>
                <a:ext uri="{FF2B5EF4-FFF2-40B4-BE49-F238E27FC236}">
                  <a16:creationId xmlns:a16="http://schemas.microsoft.com/office/drawing/2014/main" id="{706A427E-9C65-4305-BA0C-89E5DB7360A1}"/>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1">
              <a:extLst>
                <a:ext uri="{FF2B5EF4-FFF2-40B4-BE49-F238E27FC236}">
                  <a16:creationId xmlns:a16="http://schemas.microsoft.com/office/drawing/2014/main" id="{8AA4E577-F37B-42FC-BA26-3BE41784FE8E}"/>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4" name="Text Box 32">
              <a:extLst>
                <a:ext uri="{FF2B5EF4-FFF2-40B4-BE49-F238E27FC236}">
                  <a16:creationId xmlns:a16="http://schemas.microsoft.com/office/drawing/2014/main" id="{491C23A1-0BDC-404C-885C-84E6637057A3}"/>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5" name="Oval 33">
              <a:extLst>
                <a:ext uri="{FF2B5EF4-FFF2-40B4-BE49-F238E27FC236}">
                  <a16:creationId xmlns:a16="http://schemas.microsoft.com/office/drawing/2014/main" id="{2CE150A6-0671-4BEC-A757-67B8D13C518A}"/>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6" name="Line 34">
              <a:extLst>
                <a:ext uri="{FF2B5EF4-FFF2-40B4-BE49-F238E27FC236}">
                  <a16:creationId xmlns:a16="http://schemas.microsoft.com/office/drawing/2014/main" id="{3901EBFD-3FFA-43BE-8A09-C7291EA78E42}"/>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Line 35">
              <a:extLst>
                <a:ext uri="{FF2B5EF4-FFF2-40B4-BE49-F238E27FC236}">
                  <a16:creationId xmlns:a16="http://schemas.microsoft.com/office/drawing/2014/main" id="{394D3952-8F2A-430B-A828-2454F19764EE}"/>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8" name="Text Box 36">
              <a:extLst>
                <a:ext uri="{FF2B5EF4-FFF2-40B4-BE49-F238E27FC236}">
                  <a16:creationId xmlns:a16="http://schemas.microsoft.com/office/drawing/2014/main" id="{269602F2-8E1F-4852-B58F-ACE82F02DAD0}"/>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9" name="Text Box 37">
              <a:extLst>
                <a:ext uri="{FF2B5EF4-FFF2-40B4-BE49-F238E27FC236}">
                  <a16:creationId xmlns:a16="http://schemas.microsoft.com/office/drawing/2014/main" id="{07460523-F884-47D5-8B8A-E93791C6FDFC}"/>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40" name="Oval 38">
              <a:extLst>
                <a:ext uri="{FF2B5EF4-FFF2-40B4-BE49-F238E27FC236}">
                  <a16:creationId xmlns:a16="http://schemas.microsoft.com/office/drawing/2014/main" id="{265FC2C7-E9E6-40AE-9182-F994C27B4D92}"/>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41" name="Line 39">
              <a:extLst>
                <a:ext uri="{FF2B5EF4-FFF2-40B4-BE49-F238E27FC236}">
                  <a16:creationId xmlns:a16="http://schemas.microsoft.com/office/drawing/2014/main" id="{1612E686-8F22-445C-8BEF-ED47D7F7B329}"/>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Text Box 40">
              <a:extLst>
                <a:ext uri="{FF2B5EF4-FFF2-40B4-BE49-F238E27FC236}">
                  <a16:creationId xmlns:a16="http://schemas.microsoft.com/office/drawing/2014/main" id="{AF90D035-C1E9-4DFB-8EFC-F79BD699D4A9}"/>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4" name="TextBox 40">
            <a:extLst>
              <a:ext uri="{FF2B5EF4-FFF2-40B4-BE49-F238E27FC236}">
                <a16:creationId xmlns:a16="http://schemas.microsoft.com/office/drawing/2014/main" id="{61377CC9-9A9B-425C-AC98-DF8ED6F50D29}"/>
              </a:ext>
            </a:extLst>
          </p:cNvPr>
          <p:cNvSpPr txBox="1">
            <a:spLocks noChangeArrowheads="1"/>
          </p:cNvSpPr>
          <p:nvPr/>
        </p:nvSpPr>
        <p:spPr bwMode="auto">
          <a:xfrm>
            <a:off x="536431" y="3215037"/>
            <a:ext cx="16417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a:solidFill>
                  <a:srgbClr val="FF0000"/>
                </a:solidFill>
                <a:latin typeface="+mn-lt"/>
                <a:ea typeface="微软雅黑 Light" panose="020B0502040204020203" pitchFamily="34" charset="-122"/>
              </a:rPr>
              <a:t>编码树</a:t>
            </a:r>
            <a:r>
              <a:rPr lang="en-US" altLang="zh-CN" sz="2000" b="1" dirty="0">
                <a:solidFill>
                  <a:srgbClr val="FF0000"/>
                </a:solidFill>
                <a:latin typeface="+mn-lt"/>
                <a:ea typeface="微软雅黑 Light" panose="020B0502040204020203" pitchFamily="34" charset="-122"/>
              </a:rPr>
              <a:t>T</a:t>
            </a:r>
          </a:p>
          <a:p>
            <a:pPr eaLnBrk="1" hangingPunct="1"/>
            <a:r>
              <a:rPr lang="zh-CN" altLang="en-US" sz="2000" b="1" dirty="0">
                <a:solidFill>
                  <a:srgbClr val="FF0000"/>
                </a:solidFill>
                <a:latin typeface="+mn-lt"/>
                <a:ea typeface="微软雅黑 Light" panose="020B0502040204020203" pitchFamily="34" charset="-122"/>
              </a:rPr>
              <a:t>平均码长</a:t>
            </a:r>
            <a:r>
              <a:rPr lang="en-US" altLang="zh-CN" sz="2000" b="1" dirty="0">
                <a:solidFill>
                  <a:srgbClr val="FF0000"/>
                </a:solidFill>
                <a:latin typeface="+mn-lt"/>
                <a:ea typeface="微软雅黑 Light" panose="020B0502040204020203" pitchFamily="34" charset="-122"/>
              </a:rPr>
              <a:t>B(T)</a:t>
            </a:r>
            <a:endParaRPr lang="zh-CN" altLang="en-US" sz="2000" dirty="0">
              <a:latin typeface="+mn-lt"/>
              <a:ea typeface="微软雅黑 Light" panose="020B0502040204020203" pitchFamily="34" charset="-122"/>
            </a:endParaRPr>
          </a:p>
        </p:txBody>
      </p:sp>
      <p:sp>
        <p:nvSpPr>
          <p:cNvPr id="45" name="AutoShape 41">
            <a:hlinkClick r:id="rId2" action="ppaction://hlinksldjump" highlightClick="1"/>
            <a:extLst>
              <a:ext uri="{FF2B5EF4-FFF2-40B4-BE49-F238E27FC236}">
                <a16:creationId xmlns:a16="http://schemas.microsoft.com/office/drawing/2014/main" id="{286B897B-5E7E-43D1-ADE9-2A041AADED48}"/>
              </a:ext>
            </a:extLst>
          </p:cNvPr>
          <p:cNvSpPr>
            <a:spLocks noChangeArrowheads="1"/>
          </p:cNvSpPr>
          <p:nvPr/>
        </p:nvSpPr>
        <p:spPr bwMode="auto">
          <a:xfrm>
            <a:off x="3512451" y="1892510"/>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Tree>
    <p:extLst>
      <p:ext uri="{BB962C8B-B14F-4D97-AF65-F5344CB8AC3E}">
        <p14:creationId xmlns:p14="http://schemas.microsoft.com/office/powerpoint/2010/main" val="3482521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6DB4D-A9C7-4FB0-9B64-1FF7AF7CFBBF}"/>
              </a:ext>
            </a:extLst>
          </p:cNvPr>
          <p:cNvSpPr>
            <a:spLocks noGrp="1"/>
          </p:cNvSpPr>
          <p:nvPr>
            <p:ph type="title"/>
          </p:nvPr>
        </p:nvSpPr>
        <p:spPr/>
        <p:txBody>
          <a:bodyPr/>
          <a:lstStyle/>
          <a:p>
            <a:r>
              <a:rPr lang="zh-CN" altLang="en-US" dirty="0"/>
              <a:t>最优前缀码</a:t>
            </a:r>
          </a:p>
        </p:txBody>
      </p:sp>
      <p:sp>
        <p:nvSpPr>
          <p:cNvPr id="3" name="内容占位符 2">
            <a:extLst>
              <a:ext uri="{FF2B5EF4-FFF2-40B4-BE49-F238E27FC236}">
                <a16:creationId xmlns:a16="http://schemas.microsoft.com/office/drawing/2014/main" id="{B74BF3DA-AD7C-439B-995D-C4576120562D}"/>
              </a:ext>
            </a:extLst>
          </p:cNvPr>
          <p:cNvSpPr>
            <a:spLocks noGrp="1"/>
          </p:cNvSpPr>
          <p:nvPr>
            <p:ph idx="1"/>
          </p:nvPr>
        </p:nvSpPr>
        <p:spPr/>
        <p:txBody>
          <a:bodyPr/>
          <a:lstStyle/>
          <a:p>
            <a:r>
              <a:rPr lang="zh-CN" altLang="en-US" sz="2400" dirty="0">
                <a:solidFill>
                  <a:srgbClr val="000000"/>
                </a:solidFill>
              </a:rPr>
              <a:t>编码树的平均码长定义为：</a:t>
            </a:r>
          </a:p>
          <a:p>
            <a:pPr eaLnBrk="1" hangingPunct="1">
              <a:lnSpc>
                <a:spcPct val="90000"/>
              </a:lnSpc>
              <a:buFontTx/>
              <a:buNone/>
            </a:pPr>
            <a:endParaRPr lang="zh-CN" altLang="en-US" sz="2400" dirty="0">
              <a:solidFill>
                <a:srgbClr val="000000"/>
              </a:solidFill>
            </a:endParaRPr>
          </a:p>
          <a:p>
            <a:pPr eaLnBrk="1" hangingPunct="1">
              <a:lnSpc>
                <a:spcPct val="90000"/>
              </a:lnSpc>
              <a:buFontTx/>
              <a:buNone/>
            </a:pPr>
            <a:endParaRPr lang="zh-CN" altLang="en-US" sz="2400" dirty="0">
              <a:solidFill>
                <a:srgbClr val="000000"/>
              </a:solidFill>
            </a:endParaRPr>
          </a:p>
          <a:p>
            <a:pPr eaLnBrk="1" hangingPunct="1">
              <a:lnSpc>
                <a:spcPct val="90000"/>
              </a:lnSpc>
              <a:buFontTx/>
              <a:buNone/>
            </a:pPr>
            <a:endParaRPr lang="zh-CN" altLang="en-US" sz="2400" dirty="0">
              <a:solidFill>
                <a:srgbClr val="000000"/>
              </a:solidFill>
            </a:endParaRPr>
          </a:p>
          <a:p>
            <a:r>
              <a:rPr lang="zh-CN" altLang="en-US" dirty="0">
                <a:solidFill>
                  <a:srgbClr val="000000"/>
                </a:solidFill>
              </a:rPr>
              <a:t>针对编码字符集</a:t>
            </a:r>
            <a:r>
              <a:rPr lang="en-US" altLang="zh-CN" dirty="0">
                <a:solidFill>
                  <a:srgbClr val="000000"/>
                </a:solidFill>
              </a:rPr>
              <a:t>C</a:t>
            </a:r>
            <a:r>
              <a:rPr lang="zh-CN" altLang="en-US" dirty="0">
                <a:solidFill>
                  <a:srgbClr val="000000"/>
                </a:solidFill>
              </a:rPr>
              <a:t>，其最优前缀码为</a:t>
            </a:r>
            <a:endParaRPr lang="en-US" altLang="zh-CN" dirty="0">
              <a:solidFill>
                <a:srgbClr val="000000"/>
              </a:solidFill>
            </a:endParaRPr>
          </a:p>
          <a:p>
            <a:pPr lvl="1"/>
            <a:r>
              <a:rPr lang="zh-CN" altLang="en-US" dirty="0">
                <a:solidFill>
                  <a:srgbClr val="000000"/>
                </a:solidFill>
              </a:rPr>
              <a:t>使平均码长达到最小的前缀码编码方案</a:t>
            </a:r>
          </a:p>
          <a:p>
            <a:pPr eaLnBrk="1" hangingPunct="1">
              <a:lnSpc>
                <a:spcPct val="90000"/>
              </a:lnSpc>
              <a:buFontTx/>
              <a:buNone/>
            </a:pPr>
            <a:endParaRPr lang="zh-CN" altLang="en-US" sz="2400" dirty="0">
              <a:solidFill>
                <a:srgbClr val="000000"/>
              </a:solidFill>
            </a:endParaRPr>
          </a:p>
          <a:p>
            <a:r>
              <a:rPr lang="zh-CN" altLang="en-US" dirty="0">
                <a:solidFill>
                  <a:srgbClr val="000000"/>
                </a:solidFill>
              </a:rPr>
              <a:t>最优前缀码性质</a:t>
            </a:r>
            <a:endParaRPr lang="en-US" altLang="zh-CN" dirty="0">
              <a:solidFill>
                <a:srgbClr val="000000"/>
              </a:solidFill>
            </a:endParaRPr>
          </a:p>
          <a:p>
            <a:pPr lvl="1"/>
            <a:r>
              <a:rPr lang="zh-CN" altLang="en-US" dirty="0"/>
              <a:t>表示最优前缀码的二叉树是一棵</a:t>
            </a:r>
            <a:r>
              <a:rPr lang="zh-CN" altLang="en-US" dirty="0">
                <a:solidFill>
                  <a:srgbClr val="FF0000"/>
                </a:solidFill>
              </a:rPr>
              <a:t>完全二叉树</a:t>
            </a:r>
            <a:r>
              <a:rPr lang="zh-CN" altLang="en-US" dirty="0"/>
              <a:t>，即树中任一结点都有</a:t>
            </a:r>
            <a:r>
              <a:rPr lang="en-US" altLang="zh-CN" dirty="0">
                <a:solidFill>
                  <a:srgbClr val="FF0000"/>
                </a:solidFill>
              </a:rPr>
              <a:t>2</a:t>
            </a:r>
            <a:r>
              <a:rPr lang="zh-CN" altLang="en-US" dirty="0">
                <a:solidFill>
                  <a:srgbClr val="FF0000"/>
                </a:solidFill>
              </a:rPr>
              <a:t>个</a:t>
            </a:r>
            <a:r>
              <a:rPr lang="zh-CN" altLang="en-US" dirty="0"/>
              <a:t>子结点</a:t>
            </a:r>
          </a:p>
          <a:p>
            <a:pPr eaLnBrk="1" hangingPunct="1">
              <a:lnSpc>
                <a:spcPct val="90000"/>
              </a:lnSpc>
              <a:buFontTx/>
              <a:buNone/>
            </a:pPr>
            <a:endParaRPr lang="zh-CN" altLang="en-US" sz="2400" dirty="0">
              <a:solidFill>
                <a:srgbClr val="FF0000"/>
              </a:solidFill>
            </a:endParaRPr>
          </a:p>
          <a:p>
            <a:r>
              <a:rPr lang="zh-CN" altLang="en-US" dirty="0">
                <a:solidFill>
                  <a:srgbClr val="000000"/>
                </a:solidFill>
              </a:rPr>
              <a:t> 据此可知：前面示例中的定长编码不是最优前缀码</a:t>
            </a:r>
          </a:p>
          <a:p>
            <a:endParaRPr lang="zh-CN" altLang="en-US" dirty="0"/>
          </a:p>
        </p:txBody>
      </p:sp>
      <p:sp>
        <p:nvSpPr>
          <p:cNvPr id="4" name="日期占位符 3">
            <a:extLst>
              <a:ext uri="{FF2B5EF4-FFF2-40B4-BE49-F238E27FC236}">
                <a16:creationId xmlns:a16="http://schemas.microsoft.com/office/drawing/2014/main" id="{2F2BBA5D-D366-4F4D-992A-5D0B0FAE66F0}"/>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8E398002-9AD0-428A-B2D0-EB44292F6C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B22147-FF92-41B6-9002-6B35F1C66DCB}"/>
              </a:ext>
            </a:extLst>
          </p:cNvPr>
          <p:cNvSpPr>
            <a:spLocks noGrp="1"/>
          </p:cNvSpPr>
          <p:nvPr>
            <p:ph type="sldNum" sz="quarter" idx="12"/>
          </p:nvPr>
        </p:nvSpPr>
        <p:spPr/>
        <p:txBody>
          <a:bodyPr/>
          <a:lstStyle/>
          <a:p>
            <a:fld id="{EEA58A3B-43CE-4AA0-90B5-EB47AFAFEB34}" type="slidenum">
              <a:rPr lang="zh-CN" altLang="en-US" smtClean="0"/>
              <a:pPr/>
              <a:t>56</a:t>
            </a:fld>
            <a:endParaRPr lang="zh-CN" altLang="en-US" dirty="0"/>
          </a:p>
        </p:txBody>
      </p:sp>
      <p:graphicFrame>
        <p:nvGraphicFramePr>
          <p:cNvPr id="7" name="Object 4">
            <a:extLst>
              <a:ext uri="{FF2B5EF4-FFF2-40B4-BE49-F238E27FC236}">
                <a16:creationId xmlns:a16="http://schemas.microsoft.com/office/drawing/2014/main" id="{0E7C75B0-5BDF-4720-96CE-243F891250DD}"/>
              </a:ext>
            </a:extLst>
          </p:cNvPr>
          <p:cNvGraphicFramePr>
            <a:graphicFrameLocks noChangeAspect="1"/>
          </p:cNvGraphicFramePr>
          <p:nvPr>
            <p:extLst>
              <p:ext uri="{D42A27DB-BD31-4B8C-83A1-F6EECF244321}">
                <p14:modId xmlns:p14="http://schemas.microsoft.com/office/powerpoint/2010/main" val="2966839847"/>
              </p:ext>
            </p:extLst>
          </p:nvPr>
        </p:nvGraphicFramePr>
        <p:xfrm>
          <a:off x="2149355" y="1453386"/>
          <a:ext cx="2808288" cy="738188"/>
        </p:xfrm>
        <a:graphic>
          <a:graphicData uri="http://schemas.openxmlformats.org/presentationml/2006/ole">
            <mc:AlternateContent xmlns:mc="http://schemas.openxmlformats.org/markup-compatibility/2006">
              <mc:Choice xmlns:v="urn:schemas-microsoft-com:vml" Requires="v">
                <p:oleObj spid="_x0000_s4162" name="公式" r:id="rId3" imgW="1307532" imgH="342751" progId="Equation.3">
                  <p:embed/>
                </p:oleObj>
              </mc:Choice>
              <mc:Fallback>
                <p:oleObj name="公式" r:id="rId3" imgW="1307532" imgH="342751" progId="Equation.3">
                  <p:embed/>
                  <p:pic>
                    <p:nvPicPr>
                      <p:cNvPr id="56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355" y="1453386"/>
                        <a:ext cx="2808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1894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E1740-9EE1-44C4-98C2-E6383AC1F290}"/>
              </a:ext>
            </a:extLst>
          </p:cNvPr>
          <p:cNvSpPr>
            <a:spLocks noGrp="1"/>
          </p:cNvSpPr>
          <p:nvPr>
            <p:ph type="title"/>
          </p:nvPr>
        </p:nvSpPr>
        <p:spPr/>
        <p:txBody>
          <a:bodyPr/>
          <a:lstStyle/>
          <a:p>
            <a:r>
              <a:rPr lang="zh-CN" altLang="en-US" dirty="0"/>
              <a:t>哈夫曼编码与最优前缀码</a:t>
            </a:r>
          </a:p>
        </p:txBody>
      </p:sp>
      <p:sp>
        <p:nvSpPr>
          <p:cNvPr id="3" name="内容占位符 2">
            <a:extLst>
              <a:ext uri="{FF2B5EF4-FFF2-40B4-BE49-F238E27FC236}">
                <a16:creationId xmlns:a16="http://schemas.microsoft.com/office/drawing/2014/main" id="{4709D6CA-C28A-41D3-A70D-DE8563A85A60}"/>
              </a:ext>
            </a:extLst>
          </p:cNvPr>
          <p:cNvSpPr>
            <a:spLocks noGrp="1"/>
          </p:cNvSpPr>
          <p:nvPr>
            <p:ph idx="1"/>
          </p:nvPr>
        </p:nvSpPr>
        <p:spPr/>
        <p:txBody>
          <a:bodyPr/>
          <a:lstStyle/>
          <a:p>
            <a:pPr>
              <a:spcBef>
                <a:spcPts val="600"/>
              </a:spcBef>
            </a:pPr>
            <a:r>
              <a:rPr lang="zh-CN" altLang="en-US" sz="2400" dirty="0">
                <a:solidFill>
                  <a:srgbClr val="000000"/>
                </a:solidFill>
              </a:rPr>
              <a:t>哈夫曼提出构造最优前缀码的贪心算法，由此产生的编码方案称为</a:t>
            </a:r>
            <a:r>
              <a:rPr lang="zh-CN" altLang="en-US" sz="2400" dirty="0">
                <a:solidFill>
                  <a:srgbClr val="0000FF"/>
                </a:solidFill>
              </a:rPr>
              <a:t>哈夫曼编码</a:t>
            </a:r>
            <a:endParaRPr lang="en-US" altLang="zh-CN" dirty="0">
              <a:solidFill>
                <a:srgbClr val="0000FF"/>
              </a:solidFill>
            </a:endParaRPr>
          </a:p>
          <a:p>
            <a:pPr>
              <a:spcBef>
                <a:spcPts val="600"/>
              </a:spcBef>
            </a:pPr>
            <a:r>
              <a:rPr lang="zh-CN" altLang="en-US" sz="2400" dirty="0">
                <a:solidFill>
                  <a:srgbClr val="000000"/>
                </a:solidFill>
              </a:rPr>
              <a:t>哈夫曼算法以</a:t>
            </a:r>
            <a:r>
              <a:rPr lang="zh-CN" altLang="en-US" sz="2400" dirty="0">
                <a:solidFill>
                  <a:srgbClr val="FF0000"/>
                </a:solidFill>
              </a:rPr>
              <a:t>自底向上的</a:t>
            </a:r>
            <a:r>
              <a:rPr lang="zh-CN" altLang="en-US" sz="2400" dirty="0">
                <a:solidFill>
                  <a:srgbClr val="000000"/>
                </a:solidFill>
              </a:rPr>
              <a:t>方式构造表示最优前缀码的二叉树</a:t>
            </a:r>
            <a:r>
              <a:rPr lang="en-US" altLang="zh-CN" sz="2400" dirty="0">
                <a:solidFill>
                  <a:srgbClr val="000000"/>
                </a:solidFill>
              </a:rPr>
              <a:t>T</a:t>
            </a:r>
            <a:endParaRPr lang="en-US" altLang="zh-CN" dirty="0">
              <a:solidFill>
                <a:srgbClr val="000000"/>
              </a:solidFill>
            </a:endParaRPr>
          </a:p>
          <a:p>
            <a:pPr lvl="1">
              <a:spcBef>
                <a:spcPts val="600"/>
              </a:spcBef>
            </a:pPr>
            <a:r>
              <a:rPr lang="zh-CN" altLang="en-US" dirty="0">
                <a:solidFill>
                  <a:srgbClr val="000000"/>
                </a:solidFill>
              </a:rPr>
              <a:t>算法以</a:t>
            </a:r>
            <a:r>
              <a:rPr lang="en-US" altLang="zh-CN" dirty="0">
                <a:solidFill>
                  <a:srgbClr val="000000"/>
                </a:solidFill>
              </a:rPr>
              <a:t>|C|</a:t>
            </a:r>
            <a:r>
              <a:rPr lang="zh-CN" altLang="en-US" dirty="0">
                <a:solidFill>
                  <a:srgbClr val="000000"/>
                </a:solidFill>
              </a:rPr>
              <a:t>个叶结点开始，每个叶结点对应字母表中一个字</a:t>
            </a:r>
            <a:endParaRPr lang="en-US" altLang="zh-CN" dirty="0">
              <a:solidFill>
                <a:srgbClr val="000000"/>
              </a:solidFill>
            </a:endParaRPr>
          </a:p>
          <a:p>
            <a:pPr lvl="1">
              <a:spcBef>
                <a:spcPts val="600"/>
              </a:spcBef>
            </a:pPr>
            <a:r>
              <a:rPr lang="zh-CN" altLang="en-US" dirty="0">
                <a:solidFill>
                  <a:srgbClr val="000000"/>
                </a:solidFill>
              </a:rPr>
              <a:t>执行</a:t>
            </a:r>
            <a:r>
              <a:rPr lang="en-US" altLang="zh-CN" dirty="0">
                <a:solidFill>
                  <a:srgbClr val="000000"/>
                </a:solidFill>
              </a:rPr>
              <a:t>|C|</a:t>
            </a:r>
            <a:r>
              <a:rPr lang="zh-CN" altLang="en-US" dirty="0">
                <a:solidFill>
                  <a:srgbClr val="000000"/>
                </a:solidFill>
              </a:rPr>
              <a:t>－</a:t>
            </a:r>
            <a:r>
              <a:rPr lang="en-US" altLang="zh-CN" dirty="0">
                <a:solidFill>
                  <a:srgbClr val="000000"/>
                </a:solidFill>
              </a:rPr>
              <a:t>1</a:t>
            </a:r>
            <a:r>
              <a:rPr lang="zh-CN" altLang="en-US" dirty="0">
                <a:solidFill>
                  <a:srgbClr val="000000"/>
                </a:solidFill>
              </a:rPr>
              <a:t>次的“合并”运算，最终生成编码树</a:t>
            </a:r>
            <a:r>
              <a:rPr lang="en-US" altLang="zh-CN" dirty="0">
                <a:solidFill>
                  <a:srgbClr val="000000"/>
                </a:solidFill>
              </a:rPr>
              <a:t>T</a:t>
            </a:r>
            <a:r>
              <a:rPr lang="zh-CN" altLang="en-US" dirty="0">
                <a:solidFill>
                  <a:srgbClr val="000000"/>
                </a:solidFill>
              </a:rPr>
              <a:t> </a:t>
            </a:r>
          </a:p>
          <a:p>
            <a:pPr eaLnBrk="1" hangingPunct="1">
              <a:spcBef>
                <a:spcPts val="600"/>
              </a:spcBef>
              <a:buFontTx/>
              <a:buNone/>
            </a:pPr>
            <a:r>
              <a:rPr lang="zh-CN" altLang="en-US" dirty="0">
                <a:solidFill>
                  <a:srgbClr val="000000"/>
                </a:solidFill>
              </a:rPr>
              <a:t>		</a:t>
            </a:r>
          </a:p>
          <a:p>
            <a:r>
              <a:rPr lang="zh-CN" altLang="en-US" sz="2400" dirty="0">
                <a:solidFill>
                  <a:srgbClr val="000000"/>
                </a:solidFill>
                <a:latin typeface="Times New Roman" pitchFamily="18" charset="0"/>
              </a:rPr>
              <a:t>哈夫曼算法</a:t>
            </a:r>
            <a:r>
              <a:rPr lang="en-US" altLang="zh-CN" sz="2400" dirty="0" err="1">
                <a:solidFill>
                  <a:srgbClr val="000000"/>
                </a:solidFill>
                <a:latin typeface="Times New Roman" pitchFamily="18" charset="0"/>
              </a:rPr>
              <a:t>H</a:t>
            </a:r>
            <a:r>
              <a:rPr lang="en-US" altLang="zh-CN" dirty="0" err="1">
                <a:solidFill>
                  <a:srgbClr val="000000"/>
                </a:solidFill>
              </a:rPr>
              <a:t>uffmanTree</a:t>
            </a:r>
            <a:endParaRPr lang="en-US" altLang="zh-CN" dirty="0">
              <a:solidFill>
                <a:srgbClr val="000000"/>
              </a:solidFill>
            </a:endParaRPr>
          </a:p>
          <a:p>
            <a:pPr lvl="1"/>
            <a:r>
              <a:rPr lang="zh-CN" altLang="en-US" dirty="0">
                <a:solidFill>
                  <a:srgbClr val="000000"/>
                </a:solidFill>
                <a:latin typeface="Times New Roman" pitchFamily="18" charset="0"/>
              </a:rPr>
              <a:t>参见教科书</a:t>
            </a:r>
            <a:endParaRPr lang="zh-CN" altLang="en-US" dirty="0"/>
          </a:p>
        </p:txBody>
      </p:sp>
      <p:sp>
        <p:nvSpPr>
          <p:cNvPr id="4" name="日期占位符 3">
            <a:extLst>
              <a:ext uri="{FF2B5EF4-FFF2-40B4-BE49-F238E27FC236}">
                <a16:creationId xmlns:a16="http://schemas.microsoft.com/office/drawing/2014/main" id="{A968B2D9-EA5D-4263-9578-E94CAC2AEA7A}"/>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84708F5F-A57E-4D59-9E69-D6B34E948B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A69C4E-8F40-4F29-A9F9-68D5A9263EBB}"/>
              </a:ext>
            </a:extLst>
          </p:cNvPr>
          <p:cNvSpPr>
            <a:spLocks noGrp="1"/>
          </p:cNvSpPr>
          <p:nvPr>
            <p:ph type="sldNum" sz="quarter" idx="12"/>
          </p:nvPr>
        </p:nvSpPr>
        <p:spPr/>
        <p:txBody>
          <a:bodyPr/>
          <a:lstStyle/>
          <a:p>
            <a:fld id="{EEA58A3B-43CE-4AA0-90B5-EB47AFAFEB34}" type="slidenum">
              <a:rPr lang="zh-CN" altLang="en-US" smtClean="0"/>
              <a:pPr/>
              <a:t>57</a:t>
            </a:fld>
            <a:endParaRPr lang="zh-CN" altLang="en-US" dirty="0"/>
          </a:p>
        </p:txBody>
      </p:sp>
    </p:spTree>
    <p:extLst>
      <p:ext uri="{BB962C8B-B14F-4D97-AF65-F5344CB8AC3E}">
        <p14:creationId xmlns:p14="http://schemas.microsoft.com/office/powerpoint/2010/main" val="1975453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63762-C8A6-4608-9033-4EC3D482EC2A}"/>
              </a:ext>
            </a:extLst>
          </p:cNvPr>
          <p:cNvSpPr>
            <a:spLocks noGrp="1"/>
          </p:cNvSpPr>
          <p:nvPr>
            <p:ph type="title"/>
          </p:nvPr>
        </p:nvSpPr>
        <p:spPr/>
        <p:txBody>
          <a:bodyPr>
            <a:normAutofit/>
          </a:bodyPr>
          <a:lstStyle/>
          <a:p>
            <a:r>
              <a:rPr lang="zh-CN" altLang="en-US" dirty="0"/>
              <a:t>哈夫曼算法</a:t>
            </a:r>
            <a:r>
              <a:rPr lang="en-US" altLang="zh-CN" dirty="0" err="1"/>
              <a:t>HuffmanTree</a:t>
            </a:r>
            <a:r>
              <a:rPr lang="zh-CN" altLang="en-US" dirty="0"/>
              <a:t>复杂性</a:t>
            </a:r>
          </a:p>
        </p:txBody>
      </p:sp>
      <p:sp>
        <p:nvSpPr>
          <p:cNvPr id="3" name="内容占位符 2">
            <a:extLst>
              <a:ext uri="{FF2B5EF4-FFF2-40B4-BE49-F238E27FC236}">
                <a16:creationId xmlns:a16="http://schemas.microsoft.com/office/drawing/2014/main" id="{5A9A97E4-2308-4FA8-8D63-9B438EF24CCE}"/>
              </a:ext>
            </a:extLst>
          </p:cNvPr>
          <p:cNvSpPr>
            <a:spLocks noGrp="1"/>
          </p:cNvSpPr>
          <p:nvPr>
            <p:ph idx="1"/>
          </p:nvPr>
        </p:nvSpPr>
        <p:spPr/>
        <p:txBody>
          <a:bodyPr>
            <a:normAutofit/>
          </a:bodyPr>
          <a:lstStyle/>
          <a:p>
            <a:r>
              <a:rPr lang="zh-CN" altLang="en-US" sz="2400" dirty="0">
                <a:solidFill>
                  <a:srgbClr val="000000"/>
                </a:solidFill>
              </a:rPr>
              <a:t>算法</a:t>
            </a:r>
            <a:r>
              <a:rPr lang="en-US" altLang="zh-CN" sz="2400" dirty="0" err="1">
                <a:solidFill>
                  <a:srgbClr val="000000"/>
                </a:solidFill>
              </a:rPr>
              <a:t>huffmanTree</a:t>
            </a:r>
            <a:r>
              <a:rPr lang="zh-CN" altLang="en-US" sz="2400" dirty="0">
                <a:solidFill>
                  <a:srgbClr val="000000"/>
                </a:solidFill>
              </a:rPr>
              <a:t>中，编码字符集中每一字符</a:t>
            </a:r>
            <a:r>
              <a:rPr lang="en-US" altLang="zh-CN" sz="2400" dirty="0">
                <a:solidFill>
                  <a:srgbClr val="000000"/>
                </a:solidFill>
              </a:rPr>
              <a:t>c</a:t>
            </a:r>
            <a:r>
              <a:rPr lang="zh-CN" altLang="en-US" sz="2400" dirty="0">
                <a:solidFill>
                  <a:srgbClr val="000000"/>
                </a:solidFill>
              </a:rPr>
              <a:t>的频率是</a:t>
            </a:r>
            <a:r>
              <a:rPr lang="en-US" altLang="zh-CN" sz="2400" dirty="0">
                <a:solidFill>
                  <a:srgbClr val="000000"/>
                </a:solidFill>
              </a:rPr>
              <a:t>f(c)</a:t>
            </a:r>
            <a:r>
              <a:rPr lang="zh-CN" altLang="en-US" sz="2400" dirty="0">
                <a:solidFill>
                  <a:srgbClr val="000000"/>
                </a:solidFill>
              </a:rPr>
              <a:t>，共有</a:t>
            </a:r>
            <a:r>
              <a:rPr lang="en-US" altLang="zh-CN" sz="2400" dirty="0">
                <a:solidFill>
                  <a:srgbClr val="000000"/>
                </a:solidFill>
              </a:rPr>
              <a:t>n</a:t>
            </a:r>
            <a:r>
              <a:rPr lang="zh-CN" altLang="en-US" sz="2400" dirty="0">
                <a:solidFill>
                  <a:srgbClr val="000000"/>
                </a:solidFill>
              </a:rPr>
              <a:t>个字符，算法关键步骤为</a:t>
            </a:r>
            <a:endParaRPr lang="en-US" altLang="zh-CN" sz="2400" dirty="0">
              <a:solidFill>
                <a:srgbClr val="000000"/>
              </a:solidFill>
            </a:endParaRPr>
          </a:p>
          <a:p>
            <a:pPr lvl="1"/>
            <a:r>
              <a:rPr lang="en-US" altLang="zh-CN" dirty="0">
                <a:solidFill>
                  <a:srgbClr val="000000"/>
                </a:solidFill>
              </a:rPr>
              <a:t>1) </a:t>
            </a:r>
            <a:r>
              <a:rPr lang="zh-CN" altLang="en-US" dirty="0">
                <a:solidFill>
                  <a:srgbClr val="000000"/>
                </a:solidFill>
              </a:rPr>
              <a:t>以</a:t>
            </a:r>
            <a:r>
              <a:rPr lang="en-US" altLang="zh-CN" dirty="0">
                <a:solidFill>
                  <a:srgbClr val="0000FF"/>
                </a:solidFill>
              </a:rPr>
              <a:t>f</a:t>
            </a:r>
            <a:r>
              <a:rPr lang="zh-CN" altLang="en-US" dirty="0">
                <a:solidFill>
                  <a:srgbClr val="0000FF"/>
                </a:solidFill>
              </a:rPr>
              <a:t>为键值的</a:t>
            </a:r>
            <a:r>
              <a:rPr lang="zh-CN" altLang="en-US" dirty="0">
                <a:solidFill>
                  <a:srgbClr val="000000"/>
                </a:solidFill>
              </a:rPr>
              <a:t>优先队列</a:t>
            </a:r>
            <a:r>
              <a:rPr lang="en-US" altLang="zh-CN" dirty="0">
                <a:solidFill>
                  <a:srgbClr val="000000"/>
                </a:solidFill>
              </a:rPr>
              <a:t>Q</a:t>
            </a:r>
            <a:r>
              <a:rPr lang="zh-CN" altLang="en-US" dirty="0">
                <a:solidFill>
                  <a:srgbClr val="000000"/>
                </a:solidFill>
              </a:rPr>
              <a:t>用于当贪心选择时，有效地确定算法当前需要合并的</a:t>
            </a:r>
            <a:r>
              <a:rPr lang="en-US" altLang="zh-CN" dirty="0">
                <a:solidFill>
                  <a:srgbClr val="000000"/>
                </a:solidFill>
              </a:rPr>
              <a:t>2</a:t>
            </a:r>
            <a:r>
              <a:rPr lang="zh-CN" altLang="en-US" dirty="0">
                <a:solidFill>
                  <a:srgbClr val="000000"/>
                </a:solidFill>
              </a:rPr>
              <a:t>棵具有最小频率的树</a:t>
            </a:r>
            <a:endParaRPr lang="en-US" altLang="zh-CN" dirty="0">
              <a:solidFill>
                <a:srgbClr val="000000"/>
              </a:solidFill>
            </a:endParaRPr>
          </a:p>
          <a:p>
            <a:pPr lvl="1"/>
            <a:r>
              <a:rPr lang="en-US" altLang="zh-CN" dirty="0">
                <a:solidFill>
                  <a:srgbClr val="000000"/>
                </a:solidFill>
              </a:rPr>
              <a:t>2)</a:t>
            </a:r>
            <a:r>
              <a:rPr lang="zh-CN" altLang="en-US" dirty="0">
                <a:solidFill>
                  <a:srgbClr val="000000"/>
                </a:solidFill>
              </a:rPr>
              <a:t> </a:t>
            </a:r>
            <a:r>
              <a:rPr lang="en-US" altLang="zh-CN" dirty="0">
                <a:solidFill>
                  <a:srgbClr val="000000"/>
                </a:solidFill>
              </a:rPr>
              <a:t>2</a:t>
            </a:r>
            <a:r>
              <a:rPr lang="zh-CN" altLang="en-US" dirty="0">
                <a:solidFill>
                  <a:srgbClr val="000000"/>
                </a:solidFill>
              </a:rPr>
              <a:t>棵具有最小频率的树合并后，产生一棵新的树，新树插入优先队列</a:t>
            </a:r>
            <a:r>
              <a:rPr lang="en-US" altLang="zh-CN" dirty="0">
                <a:solidFill>
                  <a:srgbClr val="000000"/>
                </a:solidFill>
              </a:rPr>
              <a:t>Q</a:t>
            </a:r>
          </a:p>
          <a:p>
            <a:pPr lvl="1"/>
            <a:r>
              <a:rPr lang="en-US" altLang="zh-CN" dirty="0">
                <a:solidFill>
                  <a:srgbClr val="000000"/>
                </a:solidFill>
              </a:rPr>
              <a:t>3)</a:t>
            </a:r>
            <a:r>
              <a:rPr lang="zh-CN" altLang="en-US" dirty="0">
                <a:solidFill>
                  <a:srgbClr val="000000"/>
                </a:solidFill>
              </a:rPr>
              <a:t> 经过</a:t>
            </a:r>
            <a:r>
              <a:rPr lang="en-US" altLang="zh-CN" dirty="0">
                <a:solidFill>
                  <a:srgbClr val="FF0000"/>
                </a:solidFill>
              </a:rPr>
              <a:t>n</a:t>
            </a:r>
            <a:r>
              <a:rPr lang="zh-CN" altLang="en-US" dirty="0">
                <a:solidFill>
                  <a:srgbClr val="FF0000"/>
                </a:solidFill>
              </a:rPr>
              <a:t>－</a:t>
            </a:r>
            <a:r>
              <a:rPr lang="en-US" altLang="zh-CN" dirty="0">
                <a:solidFill>
                  <a:srgbClr val="FF0000"/>
                </a:solidFill>
              </a:rPr>
              <a:t>1</a:t>
            </a:r>
            <a:r>
              <a:rPr lang="zh-CN" altLang="en-US" dirty="0">
                <a:solidFill>
                  <a:srgbClr val="FF0000"/>
                </a:solidFill>
              </a:rPr>
              <a:t>次的合并后</a:t>
            </a:r>
            <a:r>
              <a:rPr lang="zh-CN" altLang="en-US" dirty="0">
                <a:solidFill>
                  <a:srgbClr val="000000"/>
                </a:solidFill>
              </a:rPr>
              <a:t>，优先队列中只剩下一棵树，得到最优编码树</a:t>
            </a:r>
            <a:r>
              <a:rPr lang="en-US" altLang="zh-CN" dirty="0">
                <a:solidFill>
                  <a:srgbClr val="000000"/>
                </a:solidFill>
              </a:rPr>
              <a:t>T</a:t>
            </a:r>
          </a:p>
          <a:p>
            <a:r>
              <a:rPr lang="zh-CN" altLang="en-US" sz="2400" dirty="0">
                <a:solidFill>
                  <a:srgbClr val="000000"/>
                </a:solidFill>
              </a:rPr>
              <a:t>算法用最小堆实现优先队列</a:t>
            </a:r>
            <a:r>
              <a:rPr lang="en-US" altLang="zh-CN" sz="2400" dirty="0">
                <a:solidFill>
                  <a:srgbClr val="000000"/>
                </a:solidFill>
              </a:rPr>
              <a:t>Q</a:t>
            </a:r>
            <a:r>
              <a:rPr lang="zh-CN" altLang="en-US" sz="2400" dirty="0">
                <a:solidFill>
                  <a:srgbClr val="000000"/>
                </a:solidFill>
              </a:rPr>
              <a:t>。初始化优先队列需要</a:t>
            </a:r>
            <a:r>
              <a:rPr lang="en-US" altLang="zh-CN" sz="2400" dirty="0">
                <a:solidFill>
                  <a:srgbClr val="000000"/>
                </a:solidFill>
              </a:rPr>
              <a:t>O(n)</a:t>
            </a:r>
            <a:r>
              <a:rPr lang="zh-CN" altLang="en-US" sz="2400" dirty="0">
                <a:solidFill>
                  <a:srgbClr val="000000"/>
                </a:solidFill>
              </a:rPr>
              <a:t>计算时间，最小堆的</a:t>
            </a:r>
            <a:r>
              <a:rPr lang="en-US" altLang="zh-CN" sz="2400" dirty="0" err="1">
                <a:solidFill>
                  <a:srgbClr val="000000"/>
                </a:solidFill>
              </a:rPr>
              <a:t>removeMin</a:t>
            </a:r>
            <a:r>
              <a:rPr lang="zh-CN" altLang="en-US" sz="2400" dirty="0">
                <a:solidFill>
                  <a:srgbClr val="000000"/>
                </a:solidFill>
              </a:rPr>
              <a:t>和</a:t>
            </a:r>
            <a:r>
              <a:rPr lang="en-US" altLang="zh-CN" sz="2400" dirty="0">
                <a:solidFill>
                  <a:srgbClr val="000000"/>
                </a:solidFill>
              </a:rPr>
              <a:t>put</a:t>
            </a:r>
            <a:r>
              <a:rPr lang="zh-CN" altLang="en-US" sz="2400" dirty="0">
                <a:solidFill>
                  <a:srgbClr val="000000"/>
                </a:solidFill>
              </a:rPr>
              <a:t>运算均需</a:t>
            </a:r>
            <a:r>
              <a:rPr lang="en-US" altLang="zh-CN" sz="2400" dirty="0">
                <a:solidFill>
                  <a:srgbClr val="000000"/>
                </a:solidFill>
              </a:rPr>
              <a:t>O(</a:t>
            </a:r>
            <a:r>
              <a:rPr lang="en-US" altLang="zh-CN" sz="2400" dirty="0" err="1">
                <a:solidFill>
                  <a:srgbClr val="000000"/>
                </a:solidFill>
              </a:rPr>
              <a:t>logn</a:t>
            </a:r>
            <a:r>
              <a:rPr lang="en-US" altLang="zh-CN" sz="2400" dirty="0">
                <a:solidFill>
                  <a:srgbClr val="000000"/>
                </a:solidFill>
              </a:rPr>
              <a:t>)</a:t>
            </a:r>
            <a:r>
              <a:rPr lang="zh-CN" altLang="en-US" sz="2400" dirty="0">
                <a:solidFill>
                  <a:srgbClr val="000000"/>
                </a:solidFill>
              </a:rPr>
              <a:t>时间，</a:t>
            </a:r>
            <a:r>
              <a:rPr lang="en-US" altLang="zh-CN" sz="2400" dirty="0">
                <a:solidFill>
                  <a:srgbClr val="FF0000"/>
                </a:solidFill>
              </a:rPr>
              <a:t>n-1</a:t>
            </a:r>
            <a:r>
              <a:rPr lang="zh-CN" altLang="en-US" sz="2400" dirty="0">
                <a:solidFill>
                  <a:srgbClr val="FF0000"/>
                </a:solidFill>
              </a:rPr>
              <a:t>次的合并</a:t>
            </a:r>
            <a:r>
              <a:rPr lang="zh-CN" altLang="en-US" sz="2400" dirty="0">
                <a:solidFill>
                  <a:srgbClr val="000000"/>
                </a:solidFill>
              </a:rPr>
              <a:t>总共需要</a:t>
            </a:r>
            <a:r>
              <a:rPr lang="en-US" altLang="zh-CN" sz="2400" dirty="0">
                <a:solidFill>
                  <a:srgbClr val="000000"/>
                </a:solidFill>
              </a:rPr>
              <a:t>O(</a:t>
            </a:r>
            <a:r>
              <a:rPr lang="en-US" altLang="zh-CN" sz="2400" dirty="0" err="1">
                <a:solidFill>
                  <a:srgbClr val="000000"/>
                </a:solidFill>
              </a:rPr>
              <a:t>nlogn</a:t>
            </a:r>
            <a:r>
              <a:rPr lang="en-US" altLang="zh-CN" sz="2400" dirty="0">
                <a:solidFill>
                  <a:srgbClr val="000000"/>
                </a:solidFill>
              </a:rPr>
              <a:t>)</a:t>
            </a:r>
            <a:r>
              <a:rPr lang="zh-CN" altLang="en-US" sz="2400" dirty="0">
                <a:solidFill>
                  <a:srgbClr val="000000"/>
                </a:solidFill>
              </a:rPr>
              <a:t>计算时间</a:t>
            </a:r>
            <a:endParaRPr lang="en-US" altLang="zh-CN" sz="2400" dirty="0">
              <a:solidFill>
                <a:srgbClr val="000000"/>
              </a:solidFill>
            </a:endParaRPr>
          </a:p>
          <a:p>
            <a:r>
              <a:rPr lang="zh-CN" altLang="en-US" sz="2400" dirty="0">
                <a:solidFill>
                  <a:srgbClr val="000000"/>
                </a:solidFill>
              </a:rPr>
              <a:t>因此，关于</a:t>
            </a:r>
            <a:r>
              <a:rPr lang="en-US" altLang="zh-CN" sz="2400" dirty="0">
                <a:solidFill>
                  <a:srgbClr val="000000"/>
                </a:solidFill>
              </a:rPr>
              <a:t>n</a:t>
            </a:r>
            <a:r>
              <a:rPr lang="zh-CN" altLang="en-US" sz="2400" dirty="0">
                <a:solidFill>
                  <a:srgbClr val="000000"/>
                </a:solidFill>
              </a:rPr>
              <a:t>个字符的哈夫曼算法的计算时间为</a:t>
            </a:r>
            <a:r>
              <a:rPr lang="en-US" altLang="zh-CN" sz="2400" dirty="0">
                <a:solidFill>
                  <a:srgbClr val="FF0000"/>
                </a:solidFill>
              </a:rPr>
              <a:t>O(</a:t>
            </a:r>
            <a:r>
              <a:rPr lang="en-US" altLang="zh-CN" sz="2400" dirty="0" err="1">
                <a:solidFill>
                  <a:srgbClr val="FF0000"/>
                </a:solidFill>
              </a:rPr>
              <a:t>nlogn</a:t>
            </a:r>
            <a:r>
              <a:rPr lang="en-US" altLang="zh-CN" sz="2400" dirty="0">
                <a:solidFill>
                  <a:srgbClr val="FF0000"/>
                </a:solidFill>
              </a:rPr>
              <a:t>)</a:t>
            </a:r>
            <a:r>
              <a:rPr lang="zh-CN" altLang="en-US" sz="2400" dirty="0">
                <a:solidFill>
                  <a:srgbClr val="FF0000"/>
                </a:solidFill>
              </a:rPr>
              <a:t> </a:t>
            </a:r>
          </a:p>
          <a:p>
            <a:endParaRPr lang="zh-CN" altLang="en-US" dirty="0"/>
          </a:p>
        </p:txBody>
      </p:sp>
      <p:sp>
        <p:nvSpPr>
          <p:cNvPr id="4" name="日期占位符 3">
            <a:extLst>
              <a:ext uri="{FF2B5EF4-FFF2-40B4-BE49-F238E27FC236}">
                <a16:creationId xmlns:a16="http://schemas.microsoft.com/office/drawing/2014/main" id="{79A278B7-2B7C-46B0-B499-3C89305958BD}"/>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CA7E3D95-8697-4DF7-9A28-575F495A16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D971B2-ABD3-4AF8-AC82-A7DF7393952B}"/>
              </a:ext>
            </a:extLst>
          </p:cNvPr>
          <p:cNvSpPr>
            <a:spLocks noGrp="1"/>
          </p:cNvSpPr>
          <p:nvPr>
            <p:ph type="sldNum" sz="quarter" idx="12"/>
          </p:nvPr>
        </p:nvSpPr>
        <p:spPr/>
        <p:txBody>
          <a:bodyPr/>
          <a:lstStyle/>
          <a:p>
            <a:fld id="{EEA58A3B-43CE-4AA0-90B5-EB47AFAFEB34}" type="slidenum">
              <a:rPr lang="zh-CN" altLang="en-US" smtClean="0"/>
              <a:pPr/>
              <a:t>58</a:t>
            </a:fld>
            <a:endParaRPr lang="zh-CN" altLang="en-US" dirty="0"/>
          </a:p>
        </p:txBody>
      </p:sp>
    </p:spTree>
    <p:extLst>
      <p:ext uri="{BB962C8B-B14F-4D97-AF65-F5344CB8AC3E}">
        <p14:creationId xmlns:p14="http://schemas.microsoft.com/office/powerpoint/2010/main" val="2488100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08956-03A9-43B7-8155-3D06A8471173}"/>
              </a:ext>
            </a:extLst>
          </p:cNvPr>
          <p:cNvSpPr>
            <a:spLocks noGrp="1"/>
          </p:cNvSpPr>
          <p:nvPr>
            <p:ph type="title"/>
          </p:nvPr>
        </p:nvSpPr>
        <p:spPr/>
        <p:txBody>
          <a:bodyPr/>
          <a:lstStyle/>
          <a:p>
            <a:r>
              <a:rPr lang="zh-CN" altLang="en-US" dirty="0"/>
              <a:t>哈夫曼算法正确性</a:t>
            </a:r>
          </a:p>
        </p:txBody>
      </p:sp>
      <p:sp>
        <p:nvSpPr>
          <p:cNvPr id="3" name="内容占位符 2">
            <a:extLst>
              <a:ext uri="{FF2B5EF4-FFF2-40B4-BE49-F238E27FC236}">
                <a16:creationId xmlns:a16="http://schemas.microsoft.com/office/drawing/2014/main" id="{80149810-6D09-4B8A-A42A-C14C09DCA7F4}"/>
              </a:ext>
            </a:extLst>
          </p:cNvPr>
          <p:cNvSpPr>
            <a:spLocks noGrp="1"/>
          </p:cNvSpPr>
          <p:nvPr>
            <p:ph idx="1"/>
          </p:nvPr>
        </p:nvSpPr>
        <p:spPr/>
        <p:txBody>
          <a:bodyPr/>
          <a:lstStyle/>
          <a:p>
            <a:pPr>
              <a:spcBef>
                <a:spcPts val="600"/>
              </a:spcBef>
            </a:pPr>
            <a:r>
              <a:rPr lang="zh-CN" altLang="en-US" sz="2400" dirty="0">
                <a:solidFill>
                  <a:srgbClr val="000000"/>
                </a:solidFill>
              </a:rPr>
              <a:t>要证明哈夫曼算法的正确性，需要证明</a:t>
            </a:r>
            <a:r>
              <a:rPr lang="zh-CN" altLang="en-US" sz="2400" dirty="0">
                <a:solidFill>
                  <a:srgbClr val="FF0000"/>
                </a:solidFill>
              </a:rPr>
              <a:t>平均码长最短的</a:t>
            </a:r>
            <a:r>
              <a:rPr lang="zh-CN" altLang="en-US" sz="2400" dirty="0">
                <a:solidFill>
                  <a:srgbClr val="000000"/>
                </a:solidFill>
              </a:rPr>
              <a:t>最优前缀码问题具有</a:t>
            </a:r>
            <a:endParaRPr lang="en-US" altLang="zh-CN" b="1" dirty="0">
              <a:solidFill>
                <a:srgbClr val="000000"/>
              </a:solidFill>
            </a:endParaRPr>
          </a:p>
          <a:p>
            <a:pPr lvl="1">
              <a:spcBef>
                <a:spcPts val="600"/>
              </a:spcBef>
            </a:pPr>
            <a:r>
              <a:rPr lang="zh-CN" altLang="en-US" dirty="0">
                <a:solidFill>
                  <a:srgbClr val="000000"/>
                </a:solidFill>
              </a:rPr>
              <a:t>贪心选择性质</a:t>
            </a:r>
            <a:endParaRPr lang="en-US" altLang="zh-CN" dirty="0">
              <a:solidFill>
                <a:srgbClr val="000000"/>
              </a:solidFill>
            </a:endParaRPr>
          </a:p>
          <a:p>
            <a:pPr lvl="1">
              <a:spcBef>
                <a:spcPts val="600"/>
              </a:spcBef>
            </a:pPr>
            <a:r>
              <a:rPr lang="zh-CN" altLang="en-US" dirty="0">
                <a:solidFill>
                  <a:srgbClr val="000000"/>
                </a:solidFill>
              </a:rPr>
              <a:t>最优子结构性质</a:t>
            </a:r>
          </a:p>
          <a:p>
            <a:pPr eaLnBrk="1" hangingPunct="1">
              <a:spcBef>
                <a:spcPts val="600"/>
              </a:spcBef>
              <a:buFontTx/>
              <a:buNone/>
            </a:pPr>
            <a:endParaRPr lang="zh-CN" altLang="en-US" sz="2400" dirty="0">
              <a:solidFill>
                <a:srgbClr val="000000"/>
              </a:solidFill>
            </a:endParaRPr>
          </a:p>
          <a:p>
            <a:pPr>
              <a:spcBef>
                <a:spcPts val="600"/>
              </a:spcBef>
            </a:pPr>
            <a:r>
              <a:rPr lang="zh-CN" altLang="en-US" dirty="0">
                <a:solidFill>
                  <a:srgbClr val="000000"/>
                </a:solidFill>
              </a:rPr>
              <a:t>问题及其子问题表述</a:t>
            </a:r>
            <a:endParaRPr lang="en-US" altLang="zh-CN" dirty="0">
              <a:solidFill>
                <a:srgbClr val="000000"/>
              </a:solidFill>
            </a:endParaRPr>
          </a:p>
          <a:p>
            <a:pPr lvl="1">
              <a:spcBef>
                <a:spcPts val="600"/>
              </a:spcBef>
            </a:pPr>
            <a:r>
              <a:rPr lang="zh-CN" altLang="en-US" dirty="0">
                <a:solidFill>
                  <a:srgbClr val="000000"/>
                </a:solidFill>
              </a:rPr>
              <a:t>原问题</a:t>
            </a:r>
            <a:endParaRPr lang="en-US" altLang="zh-CN" dirty="0">
              <a:solidFill>
                <a:srgbClr val="000000"/>
              </a:solidFill>
            </a:endParaRPr>
          </a:p>
          <a:p>
            <a:pPr lvl="2">
              <a:spcBef>
                <a:spcPts val="600"/>
              </a:spcBef>
            </a:pPr>
            <a:r>
              <a:rPr lang="zh-CN" altLang="en-US" dirty="0">
                <a:solidFill>
                  <a:srgbClr val="000000"/>
                </a:solidFill>
              </a:rPr>
              <a:t>字符集</a:t>
            </a:r>
            <a:r>
              <a:rPr lang="en-US" altLang="zh-CN" dirty="0">
                <a:solidFill>
                  <a:srgbClr val="000000"/>
                </a:solidFill>
              </a:rPr>
              <a:t>C</a:t>
            </a:r>
            <a:r>
              <a:rPr lang="zh-CN" altLang="en-US" dirty="0">
                <a:solidFill>
                  <a:srgbClr val="000000"/>
                </a:solidFill>
              </a:rPr>
              <a:t>极其出现频率，对应的编码树</a:t>
            </a:r>
            <a:r>
              <a:rPr lang="en-US" altLang="zh-CN" dirty="0">
                <a:solidFill>
                  <a:srgbClr val="000000"/>
                </a:solidFill>
              </a:rPr>
              <a:t>T</a:t>
            </a:r>
            <a:r>
              <a:rPr lang="zh-CN" altLang="en-US" dirty="0">
                <a:solidFill>
                  <a:srgbClr val="000000"/>
                </a:solidFill>
              </a:rPr>
              <a:t>，优化指标</a:t>
            </a:r>
            <a:r>
              <a:rPr lang="en-US" altLang="zh-CN" dirty="0">
                <a:solidFill>
                  <a:srgbClr val="000000"/>
                </a:solidFill>
              </a:rPr>
              <a:t>B(T)</a:t>
            </a:r>
          </a:p>
          <a:p>
            <a:pPr lvl="1">
              <a:spcBef>
                <a:spcPts val="600"/>
              </a:spcBef>
            </a:pPr>
            <a:r>
              <a:rPr lang="zh-CN" altLang="en-US" dirty="0">
                <a:solidFill>
                  <a:srgbClr val="000000"/>
                </a:solidFill>
              </a:rPr>
              <a:t>子问题</a:t>
            </a:r>
            <a:endParaRPr lang="en-US" altLang="zh-CN" dirty="0">
              <a:solidFill>
                <a:srgbClr val="000000"/>
              </a:solidFill>
            </a:endParaRPr>
          </a:p>
          <a:p>
            <a:pPr lvl="2">
              <a:spcBef>
                <a:spcPts val="600"/>
              </a:spcBef>
            </a:pPr>
            <a:r>
              <a:rPr lang="en-US" altLang="zh-CN" dirty="0">
                <a:solidFill>
                  <a:srgbClr val="000000"/>
                </a:solidFill>
              </a:rPr>
              <a:t>C</a:t>
            </a:r>
            <a:r>
              <a:rPr lang="zh-CN" altLang="en-US" dirty="0">
                <a:solidFill>
                  <a:srgbClr val="000000"/>
                </a:solidFill>
              </a:rPr>
              <a:t>的子集</a:t>
            </a:r>
            <a:r>
              <a:rPr lang="en-US" altLang="zh-CN" dirty="0">
                <a:solidFill>
                  <a:srgbClr val="000000"/>
                </a:solidFill>
              </a:rPr>
              <a:t>C’</a:t>
            </a:r>
            <a:r>
              <a:rPr lang="zh-CN" altLang="en-US" dirty="0">
                <a:solidFill>
                  <a:srgbClr val="000000"/>
                </a:solidFill>
              </a:rPr>
              <a:t>极其出现频率，对应的编码树</a:t>
            </a:r>
            <a:r>
              <a:rPr lang="en-US" altLang="zh-CN" dirty="0">
                <a:solidFill>
                  <a:srgbClr val="000000"/>
                </a:solidFill>
              </a:rPr>
              <a:t>T’</a:t>
            </a:r>
            <a:r>
              <a:rPr lang="zh-CN" altLang="en-US" dirty="0">
                <a:solidFill>
                  <a:srgbClr val="000000"/>
                </a:solidFill>
              </a:rPr>
              <a:t>，优化指标</a:t>
            </a:r>
            <a:r>
              <a:rPr lang="en-US" altLang="zh-CN" dirty="0">
                <a:solidFill>
                  <a:srgbClr val="000000"/>
                </a:solidFill>
              </a:rPr>
              <a:t>B(T’)</a:t>
            </a:r>
          </a:p>
          <a:p>
            <a:endParaRPr lang="zh-CN" altLang="en-US" dirty="0"/>
          </a:p>
        </p:txBody>
      </p:sp>
      <p:sp>
        <p:nvSpPr>
          <p:cNvPr id="4" name="日期占位符 3">
            <a:extLst>
              <a:ext uri="{FF2B5EF4-FFF2-40B4-BE49-F238E27FC236}">
                <a16:creationId xmlns:a16="http://schemas.microsoft.com/office/drawing/2014/main" id="{4131F74B-9A19-49B8-A577-7902848B26F1}"/>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6441ECC9-EBCD-4BC4-B497-DECEDC37B6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6F79D0-2A32-4427-A565-7AB25C44C430}"/>
              </a:ext>
            </a:extLst>
          </p:cNvPr>
          <p:cNvSpPr>
            <a:spLocks noGrp="1"/>
          </p:cNvSpPr>
          <p:nvPr>
            <p:ph type="sldNum" sz="quarter" idx="12"/>
          </p:nvPr>
        </p:nvSpPr>
        <p:spPr/>
        <p:txBody>
          <a:bodyPr/>
          <a:lstStyle/>
          <a:p>
            <a:fld id="{EEA58A3B-43CE-4AA0-90B5-EB47AFAFEB34}" type="slidenum">
              <a:rPr lang="zh-CN" altLang="en-US" smtClean="0"/>
              <a:pPr/>
              <a:t>59</a:t>
            </a:fld>
            <a:endParaRPr lang="zh-CN" altLang="en-US" dirty="0"/>
          </a:p>
        </p:txBody>
      </p:sp>
    </p:spTree>
    <p:extLst>
      <p:ext uri="{BB962C8B-B14F-4D97-AF65-F5344CB8AC3E}">
        <p14:creationId xmlns:p14="http://schemas.microsoft.com/office/powerpoint/2010/main" val="348115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E8161-5F22-40F8-BA21-6508426022AE}"/>
              </a:ext>
            </a:extLst>
          </p:cNvPr>
          <p:cNvSpPr>
            <a:spLocks noGrp="1"/>
          </p:cNvSpPr>
          <p:nvPr>
            <p:ph type="title"/>
          </p:nvPr>
        </p:nvSpPr>
        <p:spPr/>
        <p:txBody>
          <a:bodyPr/>
          <a:lstStyle/>
          <a:p>
            <a:r>
              <a:rPr lang="zh-CN" altLang="en-US" dirty="0"/>
              <a:t>枚举法求解</a:t>
            </a:r>
          </a:p>
        </p:txBody>
      </p:sp>
      <p:sp>
        <p:nvSpPr>
          <p:cNvPr id="3" name="内容占位符 2">
            <a:extLst>
              <a:ext uri="{FF2B5EF4-FFF2-40B4-BE49-F238E27FC236}">
                <a16:creationId xmlns:a16="http://schemas.microsoft.com/office/drawing/2014/main" id="{20F271F4-13B8-4D77-B9B2-E042F2A173F5}"/>
              </a:ext>
            </a:extLst>
          </p:cNvPr>
          <p:cNvSpPr>
            <a:spLocks noGrp="1"/>
          </p:cNvSpPr>
          <p:nvPr>
            <p:ph idx="1"/>
          </p:nvPr>
        </p:nvSpPr>
        <p:spPr>
          <a:xfrm>
            <a:off x="123432" y="764364"/>
            <a:ext cx="8897136" cy="5892855"/>
          </a:xfrm>
        </p:spPr>
        <p:txBody>
          <a:bodyPr>
            <a:normAutofit/>
          </a:bodyPr>
          <a:lstStyle/>
          <a:p>
            <a:r>
              <a:rPr lang="en-US" altLang="zh-CN" dirty="0"/>
              <a:t>Step1. </a:t>
            </a:r>
            <a:r>
              <a:rPr lang="zh-CN" altLang="en-US" sz="2400" dirty="0"/>
              <a:t>在满足约束</a:t>
            </a:r>
            <a:r>
              <a:rPr lang="en-US" altLang="zh-CN" sz="2400" dirty="0"/>
              <a:t>2—</a:t>
            </a:r>
            <a:r>
              <a:rPr lang="zh-CN" altLang="en-US" sz="2400" dirty="0"/>
              <a:t>支付张数限制的前提下，考虑解向量</a:t>
            </a:r>
            <a:r>
              <a:rPr lang="en-US" altLang="zh-CN" sz="2400" dirty="0"/>
              <a:t>X</a:t>
            </a:r>
            <a:r>
              <a:rPr lang="zh-CN" altLang="en-US" sz="2400" dirty="0"/>
              <a:t>中各 分量</a:t>
            </a:r>
            <a:r>
              <a:rPr lang="en-US" altLang="zh-CN" sz="2400" dirty="0"/>
              <a:t>x</a:t>
            </a:r>
            <a:r>
              <a:rPr lang="en-US" altLang="zh-CN" sz="2400" baseline="-25000" dirty="0"/>
              <a:t>i</a:t>
            </a:r>
            <a:r>
              <a:rPr lang="zh-CN" altLang="en-US" sz="2400" dirty="0"/>
              <a:t>的各种组合，</a:t>
            </a:r>
            <a:r>
              <a:rPr lang="en-US" altLang="zh-CN" sz="2400" dirty="0" err="1"/>
              <a:t>i</a:t>
            </a:r>
            <a:r>
              <a:rPr lang="en-US" altLang="zh-CN" sz="2400" dirty="0"/>
              <a:t>= 5</a:t>
            </a:r>
            <a:r>
              <a:rPr lang="zh-CN" altLang="en-US" sz="2400" dirty="0"/>
              <a:t>元</a:t>
            </a:r>
            <a:r>
              <a:rPr lang="en-US" altLang="zh-CN" sz="2400" dirty="0"/>
              <a:t>, 2</a:t>
            </a:r>
            <a:r>
              <a:rPr lang="zh-CN" altLang="en-US" sz="2400" dirty="0"/>
              <a:t>元</a:t>
            </a:r>
            <a:r>
              <a:rPr lang="en-US" altLang="zh-CN" sz="2400" dirty="0"/>
              <a:t>, 1</a:t>
            </a:r>
            <a:r>
              <a:rPr lang="zh-CN" altLang="en-US" sz="2400" dirty="0"/>
              <a:t>元</a:t>
            </a:r>
            <a:r>
              <a:rPr lang="en-US" altLang="zh-CN" sz="2400" dirty="0"/>
              <a:t>, 5</a:t>
            </a:r>
            <a:r>
              <a:rPr lang="zh-CN" altLang="en-US" sz="2400" dirty="0"/>
              <a:t>角</a:t>
            </a:r>
            <a:r>
              <a:rPr lang="en-US" altLang="zh-CN" sz="2400" dirty="0"/>
              <a:t>, 2</a:t>
            </a:r>
            <a:r>
              <a:rPr lang="zh-CN" altLang="en-US" sz="2400" dirty="0"/>
              <a:t>角</a:t>
            </a:r>
            <a:r>
              <a:rPr lang="en-US" altLang="zh-CN" sz="2400" dirty="0"/>
              <a:t>, 1</a:t>
            </a:r>
            <a:r>
              <a:rPr lang="zh-CN" altLang="en-US" sz="2400" dirty="0"/>
              <a:t>角，得到</a:t>
            </a:r>
            <a:r>
              <a:rPr lang="en-US" altLang="zh-CN" sz="2400" dirty="0"/>
              <a:t>1</a:t>
            </a:r>
            <a:r>
              <a:rPr lang="zh-CN" altLang="en-US" sz="2400" dirty="0"/>
              <a:t>个</a:t>
            </a:r>
            <a:r>
              <a:rPr lang="zh-CN" altLang="en-US" sz="2400" b="1" dirty="0">
                <a:solidFill>
                  <a:srgbClr val="FF0000"/>
                </a:solidFill>
              </a:rPr>
              <a:t>可能解  </a:t>
            </a:r>
            <a:endParaRPr lang="en-US" altLang="zh-CN" sz="2400" b="1" dirty="0">
              <a:solidFill>
                <a:srgbClr val="FF0000"/>
              </a:solidFill>
            </a:endParaRPr>
          </a:p>
          <a:p>
            <a:pPr marL="0" indent="0">
              <a:buNone/>
            </a:pPr>
            <a:r>
              <a:rPr lang="en-US" altLang="zh-CN" b="1" dirty="0">
                <a:solidFill>
                  <a:srgbClr val="FF0000"/>
                </a:solidFill>
              </a:rPr>
              <a:t>                </a:t>
            </a:r>
            <a:r>
              <a:rPr lang="en-US" altLang="zh-CN" sz="2400" dirty="0"/>
              <a:t>X=(x</a:t>
            </a:r>
            <a:r>
              <a:rPr lang="en-US" altLang="zh-CN" sz="2400" baseline="-25000" dirty="0"/>
              <a:t>5</a:t>
            </a:r>
            <a:r>
              <a:rPr lang="zh-CN" altLang="en-US" sz="2400" baseline="-25000" dirty="0"/>
              <a:t>元</a:t>
            </a:r>
            <a:r>
              <a:rPr lang="en-US" altLang="zh-CN" sz="2400" dirty="0"/>
              <a:t>, x</a:t>
            </a:r>
            <a:r>
              <a:rPr lang="en-US" altLang="zh-CN" sz="2400" baseline="-25000" dirty="0"/>
              <a:t>2</a:t>
            </a:r>
            <a:r>
              <a:rPr lang="zh-CN" altLang="en-US" sz="2400" baseline="-25000" dirty="0"/>
              <a:t>元</a:t>
            </a:r>
            <a:r>
              <a:rPr lang="en-US" altLang="zh-CN" sz="2400" dirty="0"/>
              <a:t>, x</a:t>
            </a:r>
            <a:r>
              <a:rPr lang="en-US" altLang="zh-CN" sz="2400" baseline="-25000" dirty="0"/>
              <a:t>1</a:t>
            </a:r>
            <a:r>
              <a:rPr lang="zh-CN" altLang="en-US" sz="2400" baseline="-25000" dirty="0"/>
              <a:t>元</a:t>
            </a:r>
            <a:r>
              <a:rPr lang="en-US" altLang="zh-CN" sz="2400" dirty="0"/>
              <a:t>, x</a:t>
            </a:r>
            <a:r>
              <a:rPr lang="en-US" altLang="zh-CN" sz="2400" baseline="-25000" dirty="0"/>
              <a:t>5</a:t>
            </a:r>
            <a:r>
              <a:rPr lang="zh-CN" altLang="en-US" sz="2400" baseline="-25000" dirty="0"/>
              <a:t>角</a:t>
            </a:r>
            <a:r>
              <a:rPr lang="en-US" altLang="zh-CN" sz="2400" dirty="0"/>
              <a:t>, x</a:t>
            </a:r>
            <a:r>
              <a:rPr lang="en-US" altLang="zh-CN" sz="2400" baseline="-25000" dirty="0"/>
              <a:t>2</a:t>
            </a:r>
            <a:r>
              <a:rPr lang="zh-CN" altLang="en-US" sz="2400" baseline="-25000" dirty="0"/>
              <a:t>角</a:t>
            </a:r>
            <a:r>
              <a:rPr lang="en-US" altLang="zh-CN" sz="2400" dirty="0"/>
              <a:t>, x</a:t>
            </a:r>
            <a:r>
              <a:rPr lang="en-US" altLang="zh-CN" sz="2400" baseline="-25000" dirty="0"/>
              <a:t>1</a:t>
            </a:r>
            <a:r>
              <a:rPr lang="zh-CN" altLang="en-US" sz="2400" baseline="-25000" dirty="0"/>
              <a:t>角</a:t>
            </a:r>
            <a:r>
              <a:rPr lang="en-US" altLang="zh-CN" sz="2400" dirty="0"/>
              <a:t>)</a:t>
            </a:r>
          </a:p>
          <a:p>
            <a:pPr lvl="1">
              <a:lnSpc>
                <a:spcPct val="130000"/>
              </a:lnSpc>
            </a:pPr>
            <a:r>
              <a:rPr lang="zh-CN" altLang="en-US" dirty="0"/>
              <a:t>注：</a:t>
            </a:r>
            <a:r>
              <a:rPr lang="en-US" altLang="zh-CN" sz="2800" dirty="0"/>
              <a:t>Available=(n</a:t>
            </a:r>
            <a:r>
              <a:rPr lang="en-US" altLang="zh-CN" sz="2800" baseline="-25000" dirty="0"/>
              <a:t>5</a:t>
            </a:r>
            <a:r>
              <a:rPr lang="zh-CN" altLang="en-US" sz="2800" baseline="-25000" dirty="0"/>
              <a:t>元</a:t>
            </a:r>
            <a:r>
              <a:rPr lang="en-US" altLang="zh-CN" sz="2800" dirty="0"/>
              <a:t>, n</a:t>
            </a:r>
            <a:r>
              <a:rPr lang="en-US" altLang="zh-CN" sz="2800" baseline="-25000" dirty="0"/>
              <a:t>2</a:t>
            </a:r>
            <a:r>
              <a:rPr lang="zh-CN" altLang="en-US" sz="2800" baseline="-25000" dirty="0"/>
              <a:t>元</a:t>
            </a:r>
            <a:r>
              <a:rPr lang="en-US" altLang="zh-CN" sz="2800" dirty="0"/>
              <a:t>, n</a:t>
            </a:r>
            <a:r>
              <a:rPr lang="en-US" altLang="zh-CN" sz="2800" baseline="-25000" dirty="0"/>
              <a:t>1</a:t>
            </a:r>
            <a:r>
              <a:rPr lang="zh-CN" altLang="en-US" sz="2800" baseline="-25000" dirty="0"/>
              <a:t>元</a:t>
            </a:r>
            <a:r>
              <a:rPr lang="en-US" altLang="zh-CN" sz="2800" dirty="0"/>
              <a:t>, n</a:t>
            </a:r>
            <a:r>
              <a:rPr lang="en-US" altLang="zh-CN" sz="2800" baseline="-25000" dirty="0"/>
              <a:t>5</a:t>
            </a:r>
            <a:r>
              <a:rPr lang="zh-CN" altLang="en-US" sz="2800" baseline="-25000" dirty="0"/>
              <a:t>角</a:t>
            </a:r>
            <a:r>
              <a:rPr lang="en-US" altLang="zh-CN" sz="2800" dirty="0"/>
              <a:t>, n</a:t>
            </a:r>
            <a:r>
              <a:rPr lang="en-US" altLang="zh-CN" sz="2800" baseline="-25000" dirty="0"/>
              <a:t>2</a:t>
            </a:r>
            <a:r>
              <a:rPr lang="zh-CN" altLang="en-US" sz="2800" baseline="-25000" dirty="0"/>
              <a:t>角</a:t>
            </a:r>
            <a:r>
              <a:rPr lang="en-US" altLang="zh-CN" sz="2800" dirty="0"/>
              <a:t>, n</a:t>
            </a:r>
            <a:r>
              <a:rPr lang="en-US" altLang="zh-CN" sz="2800" baseline="-25000" dirty="0"/>
              <a:t>1</a:t>
            </a:r>
            <a:r>
              <a:rPr lang="zh-CN" altLang="en-US" sz="2800" baseline="-25000" dirty="0"/>
              <a:t>角</a:t>
            </a:r>
            <a:r>
              <a:rPr lang="en-US" altLang="zh-CN" sz="2800" dirty="0"/>
              <a:t>)</a:t>
            </a:r>
          </a:p>
          <a:p>
            <a:pPr eaLnBrk="1" hangingPunct="1">
              <a:buFontTx/>
              <a:buNone/>
            </a:pPr>
            <a:r>
              <a:rPr lang="en-US" altLang="zh-CN" sz="2800" dirty="0"/>
              <a:t>                              =(2, 2, 4, 4, 4, 4)</a:t>
            </a:r>
            <a:r>
              <a:rPr lang="zh-CN" altLang="en-US" sz="2800" dirty="0"/>
              <a:t>时，</a:t>
            </a:r>
            <a:r>
              <a:rPr lang="zh-CN" altLang="en-US" sz="2400" dirty="0"/>
              <a:t>共有</a:t>
            </a:r>
          </a:p>
          <a:p>
            <a:pPr eaLnBrk="1" hangingPunct="1">
              <a:buFontTx/>
              <a:buNone/>
            </a:pPr>
            <a:r>
              <a:rPr lang="en-US" altLang="zh-CN" sz="2400" dirty="0"/>
              <a:t>      (2+1)* (2+1)* (4+1)* (4+1)* (4+1)* (4+1)* (4+1)</a:t>
            </a:r>
            <a:r>
              <a:rPr lang="zh-CN" altLang="en-US" sz="2400" dirty="0"/>
              <a:t>种组合</a:t>
            </a:r>
          </a:p>
          <a:p>
            <a:pPr>
              <a:lnSpc>
                <a:spcPct val="110000"/>
              </a:lnSpc>
            </a:pPr>
            <a:endParaRPr lang="en-US" altLang="zh-CN" dirty="0"/>
          </a:p>
          <a:p>
            <a:pPr>
              <a:lnSpc>
                <a:spcPct val="110000"/>
              </a:lnSpc>
            </a:pPr>
            <a:r>
              <a:rPr lang="en-US" altLang="zh-CN" dirty="0"/>
              <a:t>Step2. </a:t>
            </a:r>
            <a:r>
              <a:rPr lang="zh-CN" altLang="en-US" dirty="0"/>
              <a:t>判断每种可能解</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是否满足约束</a:t>
            </a:r>
            <a:r>
              <a:rPr lang="en-US" altLang="zh-CN" dirty="0"/>
              <a:t>1—</a:t>
            </a:r>
            <a:r>
              <a:rPr lang="zh-CN" altLang="en-US" dirty="0"/>
              <a:t>支付总额，从中选出可行解</a:t>
            </a:r>
            <a:endParaRPr lang="en-US" altLang="zh-CN" dirty="0"/>
          </a:p>
          <a:p>
            <a:pPr>
              <a:lnSpc>
                <a:spcPct val="110000"/>
              </a:lnSpc>
            </a:pPr>
            <a:endParaRPr lang="en-US" altLang="zh-CN" sz="2400" dirty="0"/>
          </a:p>
          <a:p>
            <a:pPr>
              <a:lnSpc>
                <a:spcPct val="110000"/>
              </a:lnSpc>
            </a:pPr>
            <a:r>
              <a:rPr lang="en-US" altLang="zh-CN" sz="2400" dirty="0"/>
              <a:t>Step3. </a:t>
            </a:r>
            <a:r>
              <a:rPr lang="zh-CN" altLang="en-US" sz="2400" dirty="0"/>
              <a:t>从可行解中选出货币总张数最少者，作为</a:t>
            </a:r>
            <a:r>
              <a:rPr lang="zh-CN" altLang="en-US" sz="2400" b="1" dirty="0">
                <a:solidFill>
                  <a:srgbClr val="FF0000"/>
                </a:solidFill>
              </a:rPr>
              <a:t>最优解</a:t>
            </a:r>
          </a:p>
        </p:txBody>
      </p:sp>
      <p:sp>
        <p:nvSpPr>
          <p:cNvPr id="4" name="日期占位符 3">
            <a:extLst>
              <a:ext uri="{FF2B5EF4-FFF2-40B4-BE49-F238E27FC236}">
                <a16:creationId xmlns:a16="http://schemas.microsoft.com/office/drawing/2014/main" id="{0867A702-A13D-4236-A092-D704379392D9}"/>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146EFBBF-E3AE-44B3-897B-0ECF87DD61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4E12CE-6812-4CDC-9AC5-2AFB284932E6}"/>
              </a:ext>
            </a:extLst>
          </p:cNvPr>
          <p:cNvSpPr>
            <a:spLocks noGrp="1"/>
          </p:cNvSpPr>
          <p:nvPr>
            <p:ph type="sldNum" sz="quarter" idx="12"/>
          </p:nvPr>
        </p:nvSpPr>
        <p:spPr/>
        <p:txBody>
          <a:bodyPr/>
          <a:lstStyle/>
          <a:p>
            <a:fld id="{EEA58A3B-43CE-4AA0-90B5-EB47AFAFEB34}" type="slidenum">
              <a:rPr lang="zh-CN" altLang="en-US" smtClean="0"/>
              <a:pPr/>
              <a:t>6</a:t>
            </a:fld>
            <a:endParaRPr lang="zh-CN" altLang="en-US" dirty="0"/>
          </a:p>
        </p:txBody>
      </p:sp>
    </p:spTree>
    <p:extLst>
      <p:ext uri="{BB962C8B-B14F-4D97-AF65-F5344CB8AC3E}">
        <p14:creationId xmlns:p14="http://schemas.microsoft.com/office/powerpoint/2010/main" val="2236566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E521A-E9B1-4474-8681-3212C4ECD673}"/>
              </a:ext>
            </a:extLst>
          </p:cNvPr>
          <p:cNvSpPr>
            <a:spLocks noGrp="1"/>
          </p:cNvSpPr>
          <p:nvPr>
            <p:ph type="title"/>
          </p:nvPr>
        </p:nvSpPr>
        <p:spPr/>
        <p:txBody>
          <a:bodyPr/>
          <a:lstStyle/>
          <a:p>
            <a:r>
              <a:rPr lang="zh-CN" altLang="en-US" dirty="0"/>
              <a:t>算法正确性：贪心选择性质</a:t>
            </a:r>
          </a:p>
        </p:txBody>
      </p:sp>
      <p:sp>
        <p:nvSpPr>
          <p:cNvPr id="3" name="内容占位符 2">
            <a:extLst>
              <a:ext uri="{FF2B5EF4-FFF2-40B4-BE49-F238E27FC236}">
                <a16:creationId xmlns:a16="http://schemas.microsoft.com/office/drawing/2014/main" id="{F68E2C91-5827-4277-8157-A6D04A6DE0EB}"/>
              </a:ext>
            </a:extLst>
          </p:cNvPr>
          <p:cNvSpPr>
            <a:spLocks noGrp="1"/>
          </p:cNvSpPr>
          <p:nvPr>
            <p:ph idx="1"/>
          </p:nvPr>
        </p:nvSpPr>
        <p:spPr/>
        <p:txBody>
          <a:bodyPr>
            <a:normAutofit/>
          </a:bodyPr>
          <a:lstStyle/>
          <a:p>
            <a:r>
              <a:rPr lang="zh-CN" altLang="en-US" dirty="0"/>
              <a:t>需要证明</a:t>
            </a:r>
            <a:endParaRPr lang="en-US" altLang="zh-CN" dirty="0"/>
          </a:p>
          <a:p>
            <a:pPr lvl="1"/>
            <a:r>
              <a:rPr lang="zh-CN" altLang="en-US" dirty="0">
                <a:solidFill>
                  <a:srgbClr val="000000"/>
                </a:solidFill>
              </a:rPr>
              <a:t>设字符集</a:t>
            </a:r>
            <a:r>
              <a:rPr lang="en-US" altLang="zh-CN" dirty="0">
                <a:solidFill>
                  <a:srgbClr val="000000"/>
                </a:solidFill>
              </a:rPr>
              <a:t>C={c | f(c)}</a:t>
            </a:r>
            <a:r>
              <a:rPr lang="zh-CN" altLang="en-US" dirty="0">
                <a:solidFill>
                  <a:srgbClr val="000000"/>
                </a:solidFill>
              </a:rPr>
              <a:t>，</a:t>
            </a:r>
            <a:r>
              <a:rPr lang="en-US" altLang="zh-CN" dirty="0">
                <a:solidFill>
                  <a:srgbClr val="000000"/>
                </a:solidFill>
              </a:rPr>
              <a:t>x</a:t>
            </a:r>
            <a:r>
              <a:rPr lang="zh-CN" altLang="en-US" dirty="0">
                <a:solidFill>
                  <a:srgbClr val="000000"/>
                </a:solidFill>
              </a:rPr>
              <a:t>和</a:t>
            </a:r>
            <a:r>
              <a:rPr lang="en-US" altLang="zh-CN" dirty="0">
                <a:solidFill>
                  <a:srgbClr val="000000"/>
                </a:solidFill>
              </a:rPr>
              <a:t>y</a:t>
            </a:r>
            <a:r>
              <a:rPr lang="zh-CN" altLang="en-US" dirty="0">
                <a:solidFill>
                  <a:srgbClr val="000000"/>
                </a:solidFill>
              </a:rPr>
              <a:t>是其中具有</a:t>
            </a:r>
            <a:r>
              <a:rPr lang="zh-CN" altLang="en-US" dirty="0">
                <a:solidFill>
                  <a:srgbClr val="FF0000"/>
                </a:solidFill>
              </a:rPr>
              <a:t>最小频率</a:t>
            </a:r>
            <a:r>
              <a:rPr lang="en-US" altLang="zh-CN" dirty="0">
                <a:solidFill>
                  <a:srgbClr val="FF0000"/>
                </a:solidFill>
              </a:rPr>
              <a:t>f(x)</a:t>
            </a:r>
            <a:r>
              <a:rPr lang="zh-CN" altLang="en-US" dirty="0">
                <a:solidFill>
                  <a:srgbClr val="FF0000"/>
                </a:solidFill>
              </a:rPr>
              <a:t>和</a:t>
            </a:r>
            <a:r>
              <a:rPr lang="en-US" altLang="zh-CN" dirty="0">
                <a:solidFill>
                  <a:srgbClr val="FF0000"/>
                </a:solidFill>
              </a:rPr>
              <a:t>f(y)</a:t>
            </a:r>
            <a:r>
              <a:rPr lang="zh-CN" altLang="en-US" dirty="0">
                <a:solidFill>
                  <a:srgbClr val="000000"/>
                </a:solidFill>
              </a:rPr>
              <a:t>的</a:t>
            </a:r>
            <a:r>
              <a:rPr lang="en-US" altLang="zh-CN" dirty="0">
                <a:solidFill>
                  <a:srgbClr val="000000"/>
                </a:solidFill>
              </a:rPr>
              <a:t>2</a:t>
            </a:r>
            <a:r>
              <a:rPr lang="zh-CN" altLang="en-US" dirty="0">
                <a:solidFill>
                  <a:srgbClr val="000000"/>
                </a:solidFill>
              </a:rPr>
              <a:t>个字符，则存在</a:t>
            </a:r>
            <a:r>
              <a:rPr lang="en-US" altLang="zh-CN" dirty="0">
                <a:solidFill>
                  <a:srgbClr val="000000"/>
                </a:solidFill>
              </a:rPr>
              <a:t>C’</a:t>
            </a:r>
            <a:r>
              <a:rPr lang="zh-CN" altLang="en-US" dirty="0">
                <a:solidFill>
                  <a:srgbClr val="000000"/>
                </a:solidFill>
              </a:rPr>
              <a:t>的</a:t>
            </a:r>
            <a:r>
              <a:rPr lang="zh-CN" altLang="en-US" dirty="0">
                <a:solidFill>
                  <a:srgbClr val="FF0000"/>
                </a:solidFill>
              </a:rPr>
              <a:t>最优前缀码</a:t>
            </a:r>
            <a:r>
              <a:rPr lang="zh-CN" altLang="en-US" dirty="0">
                <a:solidFill>
                  <a:srgbClr val="000000"/>
                </a:solidFill>
              </a:rPr>
              <a:t>，使</a:t>
            </a:r>
            <a:r>
              <a:rPr lang="en-US" altLang="zh-CN" dirty="0">
                <a:solidFill>
                  <a:srgbClr val="000000"/>
                </a:solidFill>
              </a:rPr>
              <a:t>x</a:t>
            </a:r>
            <a:r>
              <a:rPr lang="zh-CN" altLang="en-US" dirty="0">
                <a:solidFill>
                  <a:srgbClr val="000000"/>
                </a:solidFill>
              </a:rPr>
              <a:t>和</a:t>
            </a:r>
            <a:r>
              <a:rPr lang="en-US" altLang="zh-CN" dirty="0">
                <a:solidFill>
                  <a:srgbClr val="000000"/>
                </a:solidFill>
              </a:rPr>
              <a:t>y</a:t>
            </a:r>
            <a:r>
              <a:rPr lang="zh-CN" altLang="en-US" dirty="0">
                <a:solidFill>
                  <a:srgbClr val="000000"/>
                </a:solidFill>
              </a:rPr>
              <a:t>具有相同码长，且只有最后一位编码不相同</a:t>
            </a:r>
            <a:endParaRPr lang="en-US" altLang="zh-CN" dirty="0">
              <a:solidFill>
                <a:srgbClr val="000000"/>
              </a:solidFill>
            </a:endParaRPr>
          </a:p>
          <a:p>
            <a:pPr lvl="1"/>
            <a:r>
              <a:rPr lang="en-US" altLang="zh-CN" sz="2400" dirty="0">
                <a:solidFill>
                  <a:srgbClr val="000000"/>
                </a:solidFill>
              </a:rPr>
              <a:t>e.g. f: 1100, e:1101</a:t>
            </a:r>
            <a:endParaRPr lang="en-US" altLang="zh-CN" sz="2400" dirty="0">
              <a:solidFill>
                <a:srgbClr val="FF0000"/>
              </a:solidFill>
            </a:endParaRPr>
          </a:p>
          <a:p>
            <a:r>
              <a:rPr lang="zh-CN" altLang="en-US" sz="2400" dirty="0"/>
              <a:t>如果能证明上述命题，就说明按照每次优先选择最小频率的</a:t>
            </a:r>
            <a:r>
              <a:rPr lang="en-US" altLang="zh-CN" sz="2400" dirty="0"/>
              <a:t>2</a:t>
            </a:r>
            <a:r>
              <a:rPr lang="zh-CN" altLang="en-US" sz="2400" dirty="0"/>
              <a:t>个字符的构造算法是正确的</a:t>
            </a:r>
            <a:endParaRPr lang="en-US" altLang="zh-CN" sz="2400" dirty="0"/>
          </a:p>
          <a:p>
            <a:pPr lvl="1"/>
            <a:r>
              <a:rPr lang="zh-CN" altLang="en-US" dirty="0"/>
              <a:t>可以得到全局最优解</a:t>
            </a:r>
            <a:endParaRPr lang="en-US" altLang="zh-CN" dirty="0"/>
          </a:p>
          <a:p>
            <a:endParaRPr lang="en-US" altLang="zh-CN" sz="2400" dirty="0">
              <a:solidFill>
                <a:srgbClr val="FF0000"/>
              </a:solidFill>
            </a:endParaRPr>
          </a:p>
          <a:p>
            <a:r>
              <a:rPr lang="zh-CN" altLang="en-US" sz="2400" dirty="0">
                <a:solidFill>
                  <a:srgbClr val="FF0000"/>
                </a:solidFill>
              </a:rPr>
              <a:t>显然，</a:t>
            </a:r>
            <a:r>
              <a:rPr lang="en-US" altLang="zh-CN" sz="2400" dirty="0">
                <a:solidFill>
                  <a:srgbClr val="FF0000"/>
                </a:solidFill>
              </a:rPr>
              <a:t>C</a:t>
            </a:r>
            <a:r>
              <a:rPr lang="zh-CN" altLang="en-US" sz="2400" dirty="0">
                <a:solidFill>
                  <a:srgbClr val="FF0000"/>
                </a:solidFill>
              </a:rPr>
              <a:t>中只有</a:t>
            </a:r>
            <a:r>
              <a:rPr lang="en-US" altLang="zh-CN" sz="2400" dirty="0">
                <a:solidFill>
                  <a:srgbClr val="FF0000"/>
                </a:solidFill>
              </a:rPr>
              <a:t>2</a:t>
            </a:r>
            <a:r>
              <a:rPr lang="zh-CN" altLang="en-US" sz="2400" dirty="0">
                <a:solidFill>
                  <a:srgbClr val="FF0000"/>
                </a:solidFill>
              </a:rPr>
              <a:t>个字符</a:t>
            </a:r>
            <a:r>
              <a:rPr lang="en-US" altLang="zh-CN" sz="2400" dirty="0">
                <a:solidFill>
                  <a:srgbClr val="FF0000"/>
                </a:solidFill>
              </a:rPr>
              <a:t>x</a:t>
            </a:r>
            <a:r>
              <a:rPr lang="zh-CN" altLang="en-US" sz="2400" dirty="0">
                <a:solidFill>
                  <a:srgbClr val="FF0000"/>
                </a:solidFill>
              </a:rPr>
              <a:t>、</a:t>
            </a:r>
            <a:r>
              <a:rPr lang="en-US" altLang="zh-CN" sz="2400" dirty="0">
                <a:solidFill>
                  <a:srgbClr val="FF0000"/>
                </a:solidFill>
              </a:rPr>
              <a:t>y</a:t>
            </a:r>
            <a:r>
              <a:rPr lang="zh-CN" altLang="en-US" sz="2400" dirty="0">
                <a:solidFill>
                  <a:srgbClr val="FF0000"/>
                </a:solidFill>
              </a:rPr>
              <a:t>时，结论成立</a:t>
            </a:r>
          </a:p>
          <a:p>
            <a:r>
              <a:rPr lang="zh-CN" altLang="en-US" dirty="0"/>
              <a:t>当</a:t>
            </a:r>
            <a:r>
              <a:rPr lang="en-US" altLang="zh-CN" dirty="0"/>
              <a:t>C</a:t>
            </a:r>
            <a:r>
              <a:rPr lang="zh-CN" altLang="en-US" dirty="0"/>
              <a:t>中字符多于</a:t>
            </a:r>
            <a:r>
              <a:rPr lang="en-US" altLang="zh-CN" dirty="0"/>
              <a:t>2</a:t>
            </a:r>
            <a:r>
              <a:rPr lang="zh-CN" altLang="en-US" dirty="0"/>
              <a:t>个时，证明方法如下</a:t>
            </a:r>
            <a:endParaRPr lang="en-US" altLang="zh-CN" dirty="0"/>
          </a:p>
        </p:txBody>
      </p:sp>
      <p:sp>
        <p:nvSpPr>
          <p:cNvPr id="4" name="日期占位符 3">
            <a:extLst>
              <a:ext uri="{FF2B5EF4-FFF2-40B4-BE49-F238E27FC236}">
                <a16:creationId xmlns:a16="http://schemas.microsoft.com/office/drawing/2014/main" id="{27B522A0-8924-4180-B540-00D6BB21BE52}"/>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E3D00EB-18A3-4748-9C8E-F619381907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DECAC2-1B1A-46DD-A555-B7743AA6B057}"/>
              </a:ext>
            </a:extLst>
          </p:cNvPr>
          <p:cNvSpPr>
            <a:spLocks noGrp="1"/>
          </p:cNvSpPr>
          <p:nvPr>
            <p:ph type="sldNum" sz="quarter" idx="12"/>
          </p:nvPr>
        </p:nvSpPr>
        <p:spPr/>
        <p:txBody>
          <a:bodyPr/>
          <a:lstStyle/>
          <a:p>
            <a:fld id="{EEA58A3B-43CE-4AA0-90B5-EB47AFAFEB34}" type="slidenum">
              <a:rPr lang="zh-CN" altLang="en-US" smtClean="0"/>
              <a:pPr/>
              <a:t>60</a:t>
            </a:fld>
            <a:endParaRPr lang="zh-CN" altLang="en-US" dirty="0"/>
          </a:p>
        </p:txBody>
      </p:sp>
      <p:sp>
        <p:nvSpPr>
          <p:cNvPr id="7" name="AutoShape 4">
            <a:hlinkClick r:id="rId2" action="ppaction://hlinksldjump" highlightClick="1"/>
            <a:extLst>
              <a:ext uri="{FF2B5EF4-FFF2-40B4-BE49-F238E27FC236}">
                <a16:creationId xmlns:a16="http://schemas.microsoft.com/office/drawing/2014/main" id="{2C828D65-50CA-46A9-9853-4759FC0E8994}"/>
              </a:ext>
            </a:extLst>
          </p:cNvPr>
          <p:cNvSpPr>
            <a:spLocks noChangeArrowheads="1"/>
          </p:cNvSpPr>
          <p:nvPr/>
        </p:nvSpPr>
        <p:spPr bwMode="auto">
          <a:xfrm>
            <a:off x="3304571" y="2714263"/>
            <a:ext cx="526769" cy="214555"/>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p>
        </p:txBody>
      </p:sp>
    </p:spTree>
    <p:extLst>
      <p:ext uri="{BB962C8B-B14F-4D97-AF65-F5344CB8AC3E}">
        <p14:creationId xmlns:p14="http://schemas.microsoft.com/office/powerpoint/2010/main" val="2871605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137090-D993-4E05-98CE-65EDD7E182AA}"/>
              </a:ext>
            </a:extLst>
          </p:cNvPr>
          <p:cNvSpPr>
            <a:spLocks noGrp="1"/>
          </p:cNvSpPr>
          <p:nvPr>
            <p:ph idx="1"/>
          </p:nvPr>
        </p:nvSpPr>
        <p:spPr/>
        <p:txBody>
          <a:bodyPr>
            <a:normAutofit/>
          </a:bodyPr>
          <a:lstStyle/>
          <a:p>
            <a:r>
              <a:rPr lang="zh-CN" altLang="en-US" dirty="0"/>
              <a:t>证明思路</a:t>
            </a:r>
            <a:endParaRPr lang="en-US" altLang="zh-CN" dirty="0"/>
          </a:p>
          <a:p>
            <a:pPr lvl="1"/>
            <a:r>
              <a:rPr lang="zh-CN" altLang="en-US" dirty="0">
                <a:latin typeface="+mn-lt"/>
              </a:rPr>
              <a:t>设字符集</a:t>
            </a:r>
            <a:r>
              <a:rPr lang="en-US" altLang="zh-CN" dirty="0">
                <a:latin typeface="+mn-lt"/>
              </a:rPr>
              <a:t>C</a:t>
            </a:r>
            <a:r>
              <a:rPr lang="zh-CN" altLang="en-US" dirty="0">
                <a:latin typeface="+mn-lt"/>
              </a:rPr>
              <a:t>的</a:t>
            </a:r>
            <a:r>
              <a:rPr lang="en-US" altLang="zh-CN" dirty="0">
                <a:latin typeface="+mn-lt"/>
              </a:rPr>
              <a:t>1</a:t>
            </a:r>
            <a:r>
              <a:rPr lang="zh-CN" altLang="en-US" dirty="0">
                <a:latin typeface="+mn-lt"/>
              </a:rPr>
              <a:t>个最优前缀码表示为二叉树</a:t>
            </a:r>
            <a:r>
              <a:rPr lang="en-US" altLang="zh-CN" dirty="0">
                <a:latin typeface="+mn-lt"/>
              </a:rPr>
              <a:t>T</a:t>
            </a:r>
            <a:r>
              <a:rPr lang="zh-CN" altLang="en-US" dirty="0">
                <a:latin typeface="+mn-lt"/>
              </a:rPr>
              <a:t>，</a:t>
            </a:r>
            <a:r>
              <a:rPr lang="zh-CN" altLang="en-US" b="1" dirty="0">
                <a:latin typeface="+mn-lt"/>
              </a:rPr>
              <a:t>如果最小频率的字符不在最深的叶节点上</a:t>
            </a:r>
            <a:r>
              <a:rPr lang="zh-CN" altLang="en-US" dirty="0">
                <a:latin typeface="+mn-lt"/>
              </a:rPr>
              <a:t>，</a:t>
            </a:r>
            <a:r>
              <a:rPr lang="zh-CN" altLang="en-US" sz="2400" dirty="0">
                <a:solidFill>
                  <a:srgbClr val="FF0000"/>
                </a:solidFill>
                <a:latin typeface="+mn-lt"/>
              </a:rPr>
              <a:t>采用一定方法，将</a:t>
            </a:r>
            <a:r>
              <a:rPr lang="en-US" altLang="zh-CN" sz="2400" dirty="0">
                <a:solidFill>
                  <a:srgbClr val="FF0000"/>
                </a:solidFill>
                <a:latin typeface="+mn-lt"/>
              </a:rPr>
              <a:t>T</a:t>
            </a:r>
            <a:r>
              <a:rPr lang="zh-CN" altLang="en-US" sz="2400" dirty="0">
                <a:solidFill>
                  <a:srgbClr val="FF0000"/>
                </a:solidFill>
                <a:latin typeface="+mn-lt"/>
              </a:rPr>
              <a:t>修改新树</a:t>
            </a:r>
            <a:r>
              <a:rPr lang="en-US" altLang="zh-CN" sz="2400" dirty="0">
                <a:solidFill>
                  <a:srgbClr val="FF0000"/>
                </a:solidFill>
                <a:latin typeface="+mn-lt"/>
              </a:rPr>
              <a:t>T‘</a:t>
            </a:r>
            <a:r>
              <a:rPr lang="zh-CN" altLang="en-US" sz="2400" dirty="0">
                <a:solidFill>
                  <a:srgbClr val="FF0000"/>
                </a:solidFill>
                <a:latin typeface="+mn-lt"/>
              </a:rPr>
              <a:t>，使得</a:t>
            </a:r>
            <a:endParaRPr lang="en-US" altLang="zh-CN" sz="2400" dirty="0">
              <a:solidFill>
                <a:srgbClr val="FF0000"/>
              </a:solidFill>
              <a:latin typeface="+mn-lt"/>
            </a:endParaRPr>
          </a:p>
          <a:p>
            <a:pPr lvl="2"/>
            <a:r>
              <a:rPr lang="en-US" altLang="zh-CN" dirty="0">
                <a:solidFill>
                  <a:srgbClr val="FF0000"/>
                </a:solidFill>
                <a:latin typeface="+mn-lt"/>
              </a:rPr>
              <a:t>1)</a:t>
            </a:r>
            <a:r>
              <a:rPr lang="zh-CN" altLang="en-US" dirty="0">
                <a:solidFill>
                  <a:srgbClr val="FF0000"/>
                </a:solidFill>
                <a:latin typeface="+mn-lt"/>
              </a:rPr>
              <a:t> 在</a:t>
            </a:r>
            <a:r>
              <a:rPr lang="en-US" altLang="zh-CN" dirty="0">
                <a:solidFill>
                  <a:srgbClr val="FF0000"/>
                </a:solidFill>
                <a:latin typeface="+mn-lt"/>
              </a:rPr>
              <a:t>T’</a:t>
            </a:r>
            <a:r>
              <a:rPr lang="zh-CN" altLang="en-US" dirty="0">
                <a:solidFill>
                  <a:srgbClr val="FF0000"/>
                </a:solidFill>
                <a:latin typeface="+mn-lt"/>
              </a:rPr>
              <a:t>中具有最小频率的</a:t>
            </a:r>
            <a:r>
              <a:rPr lang="en-US" altLang="zh-CN" dirty="0">
                <a:solidFill>
                  <a:srgbClr val="FF0000"/>
                </a:solidFill>
                <a:latin typeface="+mn-lt"/>
              </a:rPr>
              <a:t>x</a:t>
            </a:r>
            <a:r>
              <a:rPr lang="zh-CN" altLang="en-US" dirty="0">
                <a:solidFill>
                  <a:srgbClr val="FF0000"/>
                </a:solidFill>
                <a:latin typeface="+mn-lt"/>
              </a:rPr>
              <a:t>和</a:t>
            </a:r>
            <a:r>
              <a:rPr lang="en-US" altLang="zh-CN" dirty="0">
                <a:solidFill>
                  <a:srgbClr val="FF0000"/>
                </a:solidFill>
                <a:latin typeface="+mn-lt"/>
              </a:rPr>
              <a:t>y</a:t>
            </a:r>
            <a:r>
              <a:rPr lang="zh-CN" altLang="en-US" dirty="0">
                <a:solidFill>
                  <a:srgbClr val="FF0000"/>
                </a:solidFill>
                <a:latin typeface="+mn-lt"/>
              </a:rPr>
              <a:t>是最深叶子，且互为兄弟</a:t>
            </a:r>
            <a:endParaRPr lang="en-US" altLang="zh-CN" dirty="0">
              <a:solidFill>
                <a:srgbClr val="FF0000"/>
              </a:solidFill>
              <a:latin typeface="+mn-lt"/>
            </a:endParaRPr>
          </a:p>
          <a:p>
            <a:pPr lvl="2"/>
            <a:r>
              <a:rPr lang="en-US" altLang="zh-CN" sz="2400" dirty="0">
                <a:solidFill>
                  <a:srgbClr val="FF0000"/>
                </a:solidFill>
                <a:latin typeface="+mn-lt"/>
              </a:rPr>
              <a:t>2</a:t>
            </a:r>
            <a:r>
              <a:rPr lang="en-US" altLang="zh-CN" dirty="0">
                <a:solidFill>
                  <a:srgbClr val="FF0000"/>
                </a:solidFill>
                <a:latin typeface="+mn-lt"/>
              </a:rPr>
              <a:t>)</a:t>
            </a:r>
            <a:r>
              <a:rPr lang="zh-CN" altLang="en-US" dirty="0">
                <a:solidFill>
                  <a:srgbClr val="FF0000"/>
                </a:solidFill>
                <a:latin typeface="+mn-lt"/>
              </a:rPr>
              <a:t> </a:t>
            </a:r>
            <a:r>
              <a:rPr lang="en-US" altLang="zh-CN" sz="2400" dirty="0">
                <a:solidFill>
                  <a:srgbClr val="FF0000"/>
                </a:solidFill>
                <a:latin typeface="+mn-lt"/>
              </a:rPr>
              <a:t>T’</a:t>
            </a:r>
            <a:r>
              <a:rPr lang="zh-CN" altLang="en-US" sz="2400" dirty="0">
                <a:solidFill>
                  <a:srgbClr val="FF0000"/>
                </a:solidFill>
                <a:latin typeface="+mn-lt"/>
              </a:rPr>
              <a:t>还是</a:t>
            </a:r>
            <a:r>
              <a:rPr lang="en-US" altLang="zh-CN" sz="2400" dirty="0">
                <a:solidFill>
                  <a:srgbClr val="FF0000"/>
                </a:solidFill>
                <a:latin typeface="+mn-lt"/>
              </a:rPr>
              <a:t>C</a:t>
            </a:r>
            <a:r>
              <a:rPr lang="zh-CN" altLang="en-US" sz="2400" dirty="0">
                <a:solidFill>
                  <a:srgbClr val="FF0000"/>
                </a:solidFill>
                <a:latin typeface="+mn-lt"/>
              </a:rPr>
              <a:t>的最优前缀。</a:t>
            </a:r>
          </a:p>
          <a:p>
            <a:pPr eaLnBrk="1" hangingPunct="1">
              <a:lnSpc>
                <a:spcPct val="100000"/>
              </a:lnSpc>
              <a:buFontTx/>
              <a:buNone/>
            </a:pPr>
            <a:r>
              <a:rPr lang="zh-CN" altLang="en-US" sz="2400" dirty="0">
                <a:solidFill>
                  <a:srgbClr val="FF0000"/>
                </a:solidFill>
                <a:latin typeface="+mn-lt"/>
              </a:rPr>
              <a:t>        </a:t>
            </a:r>
            <a:r>
              <a:rPr lang="zh-CN" altLang="en-US" sz="2400" dirty="0">
                <a:latin typeface="+mn-lt"/>
              </a:rPr>
              <a:t>这样</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在最优前缀码</a:t>
            </a:r>
            <a:r>
              <a:rPr lang="en-US" altLang="zh-CN" sz="2400" dirty="0">
                <a:latin typeface="+mn-lt"/>
              </a:rPr>
              <a:t>T‘</a:t>
            </a:r>
            <a:r>
              <a:rPr lang="zh-CN" altLang="en-US" sz="2400" dirty="0">
                <a:latin typeface="+mn-lt"/>
              </a:rPr>
              <a:t>中只有最后一位不同</a:t>
            </a:r>
            <a:endParaRPr lang="en-US" altLang="zh-CN" dirty="0"/>
          </a:p>
          <a:p>
            <a:r>
              <a:rPr lang="zh-CN" altLang="en-US" dirty="0">
                <a:latin typeface="+mn-lt"/>
              </a:rPr>
              <a:t>证明过程</a:t>
            </a:r>
            <a:endParaRPr lang="en-US" altLang="zh-CN" dirty="0">
              <a:latin typeface="+mn-lt"/>
            </a:endParaRPr>
          </a:p>
          <a:p>
            <a:pPr lvl="1"/>
            <a:r>
              <a:rPr lang="zh-CN" altLang="en-US" dirty="0">
                <a:latin typeface="+mn-lt"/>
              </a:rPr>
              <a:t>假设：</a:t>
            </a:r>
            <a:endParaRPr lang="en-US" altLang="zh-CN" dirty="0">
              <a:latin typeface="+mn-lt"/>
            </a:endParaRPr>
          </a:p>
          <a:p>
            <a:pPr marL="268287" lvl="1" indent="0">
              <a:buNone/>
            </a:pPr>
            <a:r>
              <a:rPr lang="en-US" altLang="zh-CN" dirty="0">
                <a:latin typeface="+mn-lt"/>
              </a:rPr>
              <a:t>1)</a:t>
            </a:r>
            <a:r>
              <a:rPr lang="zh-CN" altLang="en-US" dirty="0">
                <a:latin typeface="+mn-lt"/>
              </a:rPr>
              <a:t> </a:t>
            </a:r>
            <a:r>
              <a:rPr lang="en-US" altLang="zh-CN" dirty="0">
                <a:latin typeface="+mn-lt"/>
              </a:rPr>
              <a:t>b</a:t>
            </a:r>
            <a:r>
              <a:rPr lang="zh-CN" altLang="en-US" dirty="0">
                <a:latin typeface="+mn-lt"/>
              </a:rPr>
              <a:t>、</a:t>
            </a:r>
            <a:r>
              <a:rPr lang="en-US" altLang="zh-CN" dirty="0">
                <a:latin typeface="+mn-lt"/>
              </a:rPr>
              <a:t>c</a:t>
            </a:r>
            <a:r>
              <a:rPr lang="zh-CN" altLang="en-US" dirty="0">
                <a:latin typeface="+mn-lt"/>
              </a:rPr>
              <a:t>是</a:t>
            </a:r>
            <a:r>
              <a:rPr lang="en-US" altLang="zh-CN" dirty="0">
                <a:latin typeface="+mn-lt"/>
              </a:rPr>
              <a:t>T</a:t>
            </a:r>
            <a:r>
              <a:rPr lang="zh-CN" altLang="en-US" dirty="0">
                <a:latin typeface="+mn-lt"/>
              </a:rPr>
              <a:t>中最深叶子且互为兄弟，且</a:t>
            </a:r>
            <a:r>
              <a:rPr lang="en-US" altLang="zh-CN" dirty="0">
                <a:latin typeface="+mn-lt"/>
              </a:rPr>
              <a:t>f(b)&lt;=f(c)</a:t>
            </a:r>
            <a:r>
              <a:rPr lang="zh-CN" altLang="en-US" dirty="0">
                <a:latin typeface="+mn-lt"/>
              </a:rPr>
              <a:t>； </a:t>
            </a:r>
          </a:p>
          <a:p>
            <a:pPr eaLnBrk="1" hangingPunct="1">
              <a:lnSpc>
                <a:spcPct val="80000"/>
              </a:lnSpc>
              <a:buFontTx/>
              <a:buNone/>
            </a:pPr>
            <a:r>
              <a:rPr lang="en-US" altLang="zh-CN" sz="2400" dirty="0">
                <a:latin typeface="+mn-lt"/>
              </a:rPr>
              <a:t>    2) </a:t>
            </a:r>
            <a:r>
              <a:rPr lang="zh-CN" altLang="en-US" sz="2400" dirty="0">
                <a:latin typeface="+mn-lt"/>
              </a:rPr>
              <a:t>已知</a:t>
            </a:r>
            <a:r>
              <a:rPr lang="en-US" altLang="zh-CN" sz="2400" dirty="0">
                <a:latin typeface="+mn-lt"/>
              </a:rPr>
              <a:t>C</a:t>
            </a:r>
            <a:r>
              <a:rPr lang="zh-CN" altLang="en-US" sz="2400" dirty="0">
                <a:latin typeface="+mn-lt"/>
              </a:rPr>
              <a:t>中</a:t>
            </a:r>
            <a:r>
              <a:rPr lang="en-US" altLang="zh-CN" sz="2400" dirty="0">
                <a:latin typeface="+mn-lt"/>
              </a:rPr>
              <a:t>2</a:t>
            </a:r>
            <a:r>
              <a:rPr lang="zh-CN" altLang="en-US" sz="2400" dirty="0">
                <a:latin typeface="+mn-lt"/>
              </a:rPr>
              <a:t>个最小频率字符</a:t>
            </a:r>
            <a:r>
              <a:rPr lang="en-US" altLang="zh-CN" sz="2400" dirty="0">
                <a:latin typeface="+mn-lt"/>
              </a:rPr>
              <a:t>f(x)&lt;=f(y)</a:t>
            </a:r>
            <a:r>
              <a:rPr lang="zh-CN" altLang="en-US" sz="2400" dirty="0">
                <a:latin typeface="+mn-lt"/>
              </a:rPr>
              <a:t>，</a:t>
            </a:r>
          </a:p>
          <a:p>
            <a:pPr eaLnBrk="1" hangingPunct="1">
              <a:lnSpc>
                <a:spcPct val="80000"/>
              </a:lnSpc>
              <a:buFontTx/>
              <a:buNone/>
            </a:pPr>
            <a:r>
              <a:rPr lang="zh-CN" altLang="en-US" sz="2400" dirty="0">
                <a:latin typeface="+mn-lt"/>
              </a:rPr>
              <a:t>        但在</a:t>
            </a:r>
            <a:r>
              <a:rPr lang="en-US" altLang="zh-CN" sz="2400" dirty="0">
                <a:latin typeface="+mn-lt"/>
              </a:rPr>
              <a:t>T</a:t>
            </a:r>
            <a:r>
              <a:rPr lang="zh-CN" altLang="en-US" sz="2400" dirty="0">
                <a:latin typeface="+mn-lt"/>
              </a:rPr>
              <a:t>中，</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有可能并非最深结点</a:t>
            </a:r>
            <a:endParaRPr lang="en-US" altLang="zh-CN" sz="2400" dirty="0">
              <a:latin typeface="+mn-lt"/>
            </a:endParaRPr>
          </a:p>
          <a:p>
            <a:pPr eaLnBrk="1" hangingPunct="1">
              <a:lnSpc>
                <a:spcPct val="80000"/>
              </a:lnSpc>
              <a:buFontTx/>
              <a:buNone/>
            </a:pPr>
            <a:endParaRPr lang="zh-CN" altLang="en-US" sz="2400" dirty="0">
              <a:latin typeface="+mn-lt"/>
            </a:endParaRPr>
          </a:p>
          <a:p>
            <a:pPr eaLnBrk="1" hangingPunct="1">
              <a:lnSpc>
                <a:spcPct val="80000"/>
              </a:lnSpc>
              <a:buFontTx/>
              <a:buNone/>
            </a:pPr>
            <a:r>
              <a:rPr lang="zh-CN" altLang="en-US" sz="2400" dirty="0">
                <a:latin typeface="+mn-lt"/>
              </a:rPr>
              <a:t>    由于</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具有最小频率</a:t>
            </a:r>
            <a:r>
              <a:rPr lang="en-US" altLang="zh-CN" sz="2400" dirty="0">
                <a:latin typeface="+mn-lt"/>
              </a:rPr>
              <a:t>, </a:t>
            </a:r>
          </a:p>
          <a:p>
            <a:pPr eaLnBrk="1" hangingPunct="1">
              <a:lnSpc>
                <a:spcPct val="80000"/>
              </a:lnSpc>
              <a:buFontTx/>
              <a:buNone/>
            </a:pPr>
            <a:r>
              <a:rPr lang="zh-CN" altLang="en-US" sz="2400" dirty="0">
                <a:latin typeface="+mn-lt"/>
              </a:rPr>
              <a:t>    故</a:t>
            </a:r>
            <a:r>
              <a:rPr lang="en-US" altLang="zh-CN" sz="2400" dirty="0">
                <a:latin typeface="+mn-lt"/>
              </a:rPr>
              <a:t>f(x)&lt;=f(b)</a:t>
            </a:r>
            <a:r>
              <a:rPr lang="en-US" altLang="zh-CN" dirty="0">
                <a:latin typeface="+mn-lt"/>
              </a:rPr>
              <a:t>,</a:t>
            </a:r>
            <a:r>
              <a:rPr lang="zh-CN" altLang="en-US" sz="2400" dirty="0">
                <a:latin typeface="+mn-lt"/>
              </a:rPr>
              <a:t> </a:t>
            </a:r>
            <a:r>
              <a:rPr lang="en-US" altLang="zh-CN" sz="2400" dirty="0">
                <a:latin typeface="+mn-lt"/>
              </a:rPr>
              <a:t>f(y)&lt;=f(c)</a:t>
            </a:r>
          </a:p>
          <a:p>
            <a:endParaRPr lang="zh-CN" altLang="en-US" dirty="0"/>
          </a:p>
        </p:txBody>
      </p:sp>
      <p:sp>
        <p:nvSpPr>
          <p:cNvPr id="3" name="日期占位符 2">
            <a:extLst>
              <a:ext uri="{FF2B5EF4-FFF2-40B4-BE49-F238E27FC236}">
                <a16:creationId xmlns:a16="http://schemas.microsoft.com/office/drawing/2014/main" id="{A25DDDA2-50F6-4136-8CD4-B09B192AAFFD}"/>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BA671751-4778-4129-B714-14209C0FA6C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44ED0F2-704F-48E7-947E-6F28158324C9}"/>
              </a:ext>
            </a:extLst>
          </p:cNvPr>
          <p:cNvSpPr>
            <a:spLocks noGrp="1"/>
          </p:cNvSpPr>
          <p:nvPr>
            <p:ph type="sldNum" sz="quarter" idx="12"/>
          </p:nvPr>
        </p:nvSpPr>
        <p:spPr/>
        <p:txBody>
          <a:bodyPr/>
          <a:lstStyle/>
          <a:p>
            <a:fld id="{EEA58A3B-43CE-4AA0-90B5-EB47AFAFEB34}" type="slidenum">
              <a:rPr lang="zh-CN" altLang="en-US" smtClean="0"/>
              <a:pPr/>
              <a:t>61</a:t>
            </a:fld>
            <a:endParaRPr lang="zh-CN" altLang="en-US" dirty="0"/>
          </a:p>
        </p:txBody>
      </p:sp>
      <p:grpSp>
        <p:nvGrpSpPr>
          <p:cNvPr id="6" name="Group 19">
            <a:extLst>
              <a:ext uri="{FF2B5EF4-FFF2-40B4-BE49-F238E27FC236}">
                <a16:creationId xmlns:a16="http://schemas.microsoft.com/office/drawing/2014/main" id="{2B325137-E141-410B-BEFB-EF5ABC3D55DE}"/>
              </a:ext>
            </a:extLst>
          </p:cNvPr>
          <p:cNvGrpSpPr>
            <a:grpSpLocks/>
          </p:cNvGrpSpPr>
          <p:nvPr/>
        </p:nvGrpSpPr>
        <p:grpSpPr bwMode="auto">
          <a:xfrm>
            <a:off x="5938656" y="3473938"/>
            <a:ext cx="2978150" cy="3168650"/>
            <a:chOff x="3061" y="2167"/>
            <a:chExt cx="1876" cy="1996"/>
          </a:xfrm>
        </p:grpSpPr>
        <p:sp>
          <p:nvSpPr>
            <p:cNvPr id="7" name="Oval 5">
              <a:extLst>
                <a:ext uri="{FF2B5EF4-FFF2-40B4-BE49-F238E27FC236}">
                  <a16:creationId xmlns:a16="http://schemas.microsoft.com/office/drawing/2014/main" id="{7C91E591-161F-4410-8184-4C3BBCC9D866}"/>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8" name="Line 6">
              <a:extLst>
                <a:ext uri="{FF2B5EF4-FFF2-40B4-BE49-F238E27FC236}">
                  <a16:creationId xmlns:a16="http://schemas.microsoft.com/office/drawing/2014/main" id="{F588F423-FB78-41F1-ABC1-64A5053F5D34}"/>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 name="Rectangle 7">
              <a:extLst>
                <a:ext uri="{FF2B5EF4-FFF2-40B4-BE49-F238E27FC236}">
                  <a16:creationId xmlns:a16="http://schemas.microsoft.com/office/drawing/2014/main" id="{95D414BC-3205-43F9-96EF-49B02838DFFF}"/>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solidFill>
                    <a:srgbClr val="FF0000"/>
                  </a:solidFill>
                </a:rPr>
                <a:t>x: 8</a:t>
              </a:r>
            </a:p>
          </p:txBody>
        </p:sp>
        <p:sp>
          <p:nvSpPr>
            <p:cNvPr id="10" name="Oval 8">
              <a:extLst>
                <a:ext uri="{FF2B5EF4-FFF2-40B4-BE49-F238E27FC236}">
                  <a16:creationId xmlns:a16="http://schemas.microsoft.com/office/drawing/2014/main" id="{9EA52BC0-5D2A-4C70-A202-465DC4EB723F}"/>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11" name="Line 9">
              <a:extLst>
                <a:ext uri="{FF2B5EF4-FFF2-40B4-BE49-F238E27FC236}">
                  <a16:creationId xmlns:a16="http://schemas.microsoft.com/office/drawing/2014/main" id="{6789D6B7-B39C-4796-82CE-0C8572BED4C6}"/>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10">
              <a:extLst>
                <a:ext uri="{FF2B5EF4-FFF2-40B4-BE49-F238E27FC236}">
                  <a16:creationId xmlns:a16="http://schemas.microsoft.com/office/drawing/2014/main" id="{F3EFE839-4FB0-4608-9050-FBA01D929728}"/>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Rectangle 11">
              <a:extLst>
                <a:ext uri="{FF2B5EF4-FFF2-40B4-BE49-F238E27FC236}">
                  <a16:creationId xmlns:a16="http://schemas.microsoft.com/office/drawing/2014/main" id="{89173FF7-7481-41F5-97C8-B1E7F9A86D8C}"/>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b:10</a:t>
              </a:r>
            </a:p>
          </p:txBody>
        </p:sp>
        <p:sp>
          <p:nvSpPr>
            <p:cNvPr id="14" name="Rectangle 12">
              <a:extLst>
                <a:ext uri="{FF2B5EF4-FFF2-40B4-BE49-F238E27FC236}">
                  <a16:creationId xmlns:a16="http://schemas.microsoft.com/office/drawing/2014/main" id="{F0137247-60C2-48D3-A0EB-7960516C262E}"/>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c:12</a:t>
              </a:r>
            </a:p>
          </p:txBody>
        </p:sp>
        <p:sp>
          <p:nvSpPr>
            <p:cNvPr id="15" name="Line 13">
              <a:extLst>
                <a:ext uri="{FF2B5EF4-FFF2-40B4-BE49-F238E27FC236}">
                  <a16:creationId xmlns:a16="http://schemas.microsoft.com/office/drawing/2014/main" id="{6E4FBEBD-41BE-4E55-9DAC-A509ADD7EDEA}"/>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4">
              <a:extLst>
                <a:ext uri="{FF2B5EF4-FFF2-40B4-BE49-F238E27FC236}">
                  <a16:creationId xmlns:a16="http://schemas.microsoft.com/office/drawing/2014/main" id="{51B237AB-C22F-4152-8EF2-C44A0B7574AB}"/>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Oval 15">
              <a:extLst>
                <a:ext uri="{FF2B5EF4-FFF2-40B4-BE49-F238E27FC236}">
                  <a16:creationId xmlns:a16="http://schemas.microsoft.com/office/drawing/2014/main" id="{4B791304-C711-4487-8050-1BB11604D6C3}"/>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18" name="Rectangle 16">
              <a:extLst>
                <a:ext uri="{FF2B5EF4-FFF2-40B4-BE49-F238E27FC236}">
                  <a16:creationId xmlns:a16="http://schemas.microsoft.com/office/drawing/2014/main" id="{D9813B27-992B-42F2-8368-1336FEF8DB4A}"/>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solidFill>
                    <a:srgbClr val="FF0000"/>
                  </a:solidFill>
                </a:rPr>
                <a:t>y:9</a:t>
              </a:r>
            </a:p>
          </p:txBody>
        </p:sp>
        <p:sp>
          <p:nvSpPr>
            <p:cNvPr id="19" name="Line 17">
              <a:extLst>
                <a:ext uri="{FF2B5EF4-FFF2-40B4-BE49-F238E27FC236}">
                  <a16:creationId xmlns:a16="http://schemas.microsoft.com/office/drawing/2014/main" id="{DF47E6FC-1B06-4B03-8706-1677C6B22FAE}"/>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18">
              <a:extLst>
                <a:ext uri="{FF2B5EF4-FFF2-40B4-BE49-F238E27FC236}">
                  <a16:creationId xmlns:a16="http://schemas.microsoft.com/office/drawing/2014/main" id="{B8314C30-63E6-4F7C-B83E-4650FE962F3D}"/>
                </a:ext>
              </a:extLst>
            </p:cNvPr>
            <p:cNvSpPr txBox="1">
              <a:spLocks noChangeArrowheads="1"/>
            </p:cNvSpPr>
            <p:nvPr/>
          </p:nvSpPr>
          <p:spPr bwMode="auto">
            <a:xfrm>
              <a:off x="4522" y="2167"/>
              <a:ext cx="3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mn-lt"/>
                </a:rPr>
                <a:t>T: </a:t>
              </a:r>
            </a:p>
          </p:txBody>
        </p:sp>
      </p:grpSp>
    </p:spTree>
    <p:extLst>
      <p:ext uri="{BB962C8B-B14F-4D97-AF65-F5344CB8AC3E}">
        <p14:creationId xmlns:p14="http://schemas.microsoft.com/office/powerpoint/2010/main" val="3616664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4D3C06A-8A0A-43BA-99A2-E6FCF4DBBCBB}"/>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2B3E38CB-2998-4524-BF71-9A8F01C7D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F54C692-243B-4092-B3CA-8504F6EC7A6F}"/>
              </a:ext>
            </a:extLst>
          </p:cNvPr>
          <p:cNvSpPr>
            <a:spLocks noGrp="1"/>
          </p:cNvSpPr>
          <p:nvPr>
            <p:ph type="sldNum" sz="quarter" idx="12"/>
          </p:nvPr>
        </p:nvSpPr>
        <p:spPr/>
        <p:txBody>
          <a:bodyPr/>
          <a:lstStyle/>
          <a:p>
            <a:fld id="{EEA58A3B-43CE-4AA0-90B5-EB47AFAFEB34}" type="slidenum">
              <a:rPr lang="zh-CN" altLang="en-US" smtClean="0"/>
              <a:pPr/>
              <a:t>62</a:t>
            </a:fld>
            <a:endParaRPr lang="zh-CN" altLang="en-US" dirty="0"/>
          </a:p>
        </p:txBody>
      </p:sp>
      <p:sp>
        <p:nvSpPr>
          <p:cNvPr id="6" name="Text Box 26">
            <a:extLst>
              <a:ext uri="{FF2B5EF4-FFF2-40B4-BE49-F238E27FC236}">
                <a16:creationId xmlns:a16="http://schemas.microsoft.com/office/drawing/2014/main" id="{9F27EF7C-8D1F-4DF6-9D27-839E4FC2F645}"/>
              </a:ext>
            </a:extLst>
          </p:cNvPr>
          <p:cNvSpPr txBox="1">
            <a:spLocks noChangeArrowheads="1"/>
          </p:cNvSpPr>
          <p:nvPr/>
        </p:nvSpPr>
        <p:spPr bwMode="auto">
          <a:xfrm>
            <a:off x="3727450" y="0"/>
            <a:ext cx="53623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ea typeface="微软雅黑 Light" panose="020B0502040204020203" pitchFamily="34" charset="-122"/>
              </a:rPr>
              <a:t>Step1.</a:t>
            </a:r>
            <a:r>
              <a:rPr lang="zh-CN" altLang="en-US" sz="2400">
                <a:latin typeface="+mn-lt"/>
                <a:ea typeface="微软雅黑 Light" panose="020B0502040204020203" pitchFamily="34" charset="-122"/>
              </a:rPr>
              <a:t>在</a:t>
            </a:r>
            <a:r>
              <a:rPr lang="en-US" altLang="zh-CN" sz="2400">
                <a:latin typeface="+mn-lt"/>
                <a:ea typeface="微软雅黑 Light" panose="020B0502040204020203" pitchFamily="34" charset="-122"/>
              </a:rPr>
              <a:t>T</a:t>
            </a:r>
            <a:r>
              <a:rPr lang="zh-CN" altLang="en-US" sz="2400">
                <a:latin typeface="+mn-lt"/>
                <a:ea typeface="微软雅黑 Light" panose="020B0502040204020203" pitchFamily="34" charset="-122"/>
              </a:rPr>
              <a:t>中交换</a:t>
            </a:r>
            <a:r>
              <a:rPr lang="en-US" altLang="zh-CN" sz="2400">
                <a:latin typeface="+mn-lt"/>
                <a:ea typeface="微软雅黑 Light" panose="020B0502040204020203" pitchFamily="34" charset="-122"/>
              </a:rPr>
              <a:t>b</a:t>
            </a:r>
            <a:r>
              <a:rPr lang="zh-CN" altLang="en-US" sz="2400">
                <a:latin typeface="+mn-lt"/>
                <a:ea typeface="微软雅黑 Light" panose="020B0502040204020203" pitchFamily="34" charset="-122"/>
              </a:rPr>
              <a:t>和</a:t>
            </a:r>
            <a:r>
              <a:rPr lang="en-US" altLang="zh-CN" sz="2400">
                <a:latin typeface="+mn-lt"/>
                <a:ea typeface="微软雅黑 Light" panose="020B0502040204020203" pitchFamily="34" charset="-122"/>
              </a:rPr>
              <a:t>x</a:t>
            </a:r>
            <a:r>
              <a:rPr lang="zh-CN" altLang="en-US" sz="2400">
                <a:latin typeface="+mn-lt"/>
                <a:ea typeface="微软雅黑 Light" panose="020B0502040204020203" pitchFamily="34" charset="-122"/>
              </a:rPr>
              <a:t>的位置得到</a:t>
            </a:r>
            <a:r>
              <a:rPr lang="en-US" altLang="zh-CN" sz="2400">
                <a:latin typeface="+mn-lt"/>
                <a:ea typeface="微软雅黑 Light" panose="020B0502040204020203" pitchFamily="34" charset="-122"/>
              </a:rPr>
              <a:t>T1</a:t>
            </a:r>
          </a:p>
          <a:p>
            <a:pPr eaLnBrk="1" hangingPunct="1"/>
            <a:r>
              <a:rPr lang="en-US" altLang="zh-CN" sz="2400">
                <a:latin typeface="+mn-lt"/>
                <a:ea typeface="微软雅黑 Light" panose="020B0502040204020203" pitchFamily="34" charset="-122"/>
              </a:rPr>
              <a:t>Step2. </a:t>
            </a:r>
            <a:r>
              <a:rPr lang="zh-CN" altLang="en-US" sz="2400">
                <a:latin typeface="+mn-lt"/>
                <a:ea typeface="微软雅黑 Light" panose="020B0502040204020203" pitchFamily="34" charset="-122"/>
              </a:rPr>
              <a:t>在</a:t>
            </a:r>
            <a:r>
              <a:rPr lang="en-US" altLang="zh-CN" sz="2400">
                <a:latin typeface="+mn-lt"/>
                <a:ea typeface="微软雅黑 Light" panose="020B0502040204020203" pitchFamily="34" charset="-122"/>
              </a:rPr>
              <a:t>T1</a:t>
            </a:r>
            <a:r>
              <a:rPr lang="zh-CN" altLang="en-US" sz="2400">
                <a:latin typeface="+mn-lt"/>
                <a:ea typeface="微软雅黑 Light" panose="020B0502040204020203" pitchFamily="34" charset="-122"/>
              </a:rPr>
              <a:t>中交换</a:t>
            </a:r>
            <a:r>
              <a:rPr lang="en-US" altLang="zh-CN" sz="2400">
                <a:latin typeface="+mn-lt"/>
                <a:ea typeface="微软雅黑 Light" panose="020B0502040204020203" pitchFamily="34" charset="-122"/>
              </a:rPr>
              <a:t>c</a:t>
            </a:r>
            <a:r>
              <a:rPr lang="zh-CN" altLang="en-US" sz="2400">
                <a:latin typeface="+mn-lt"/>
                <a:ea typeface="微软雅黑 Light" panose="020B0502040204020203" pitchFamily="34" charset="-122"/>
              </a:rPr>
              <a:t>和</a:t>
            </a:r>
            <a:r>
              <a:rPr lang="en-US" altLang="zh-CN" sz="2400">
                <a:latin typeface="+mn-lt"/>
                <a:ea typeface="微软雅黑 Light" panose="020B0502040204020203" pitchFamily="34" charset="-122"/>
              </a:rPr>
              <a:t>y</a:t>
            </a:r>
            <a:r>
              <a:rPr lang="zh-CN" altLang="en-US" sz="2400">
                <a:latin typeface="+mn-lt"/>
                <a:ea typeface="微软雅黑 Light" panose="020B0502040204020203" pitchFamily="34" charset="-122"/>
              </a:rPr>
              <a:t>的位置，得到</a:t>
            </a:r>
            <a:r>
              <a:rPr lang="en-US" altLang="zh-CN" sz="2400">
                <a:latin typeface="+mn-lt"/>
                <a:ea typeface="微软雅黑 Light" panose="020B0502040204020203" pitchFamily="34" charset="-122"/>
              </a:rPr>
              <a:t>T’</a:t>
            </a:r>
            <a:endParaRPr lang="zh-CN" altLang="en-US" sz="2400">
              <a:latin typeface="+mn-lt"/>
              <a:ea typeface="微软雅黑 Light" panose="020B0502040204020203" pitchFamily="34" charset="-122"/>
            </a:endParaRPr>
          </a:p>
        </p:txBody>
      </p:sp>
      <p:grpSp>
        <p:nvGrpSpPr>
          <p:cNvPr id="7" name="Group 27">
            <a:extLst>
              <a:ext uri="{FF2B5EF4-FFF2-40B4-BE49-F238E27FC236}">
                <a16:creationId xmlns:a16="http://schemas.microsoft.com/office/drawing/2014/main" id="{DC22E00C-26C2-4EF8-B900-6F060CBDF6A8}"/>
              </a:ext>
            </a:extLst>
          </p:cNvPr>
          <p:cNvGrpSpPr>
            <a:grpSpLocks/>
          </p:cNvGrpSpPr>
          <p:nvPr/>
        </p:nvGrpSpPr>
        <p:grpSpPr bwMode="auto">
          <a:xfrm>
            <a:off x="0" y="173038"/>
            <a:ext cx="2978150" cy="3124200"/>
            <a:chOff x="3061" y="2195"/>
            <a:chExt cx="1876" cy="1968"/>
          </a:xfrm>
        </p:grpSpPr>
        <p:sp>
          <p:nvSpPr>
            <p:cNvPr id="8" name="Oval 28">
              <a:extLst>
                <a:ext uri="{FF2B5EF4-FFF2-40B4-BE49-F238E27FC236}">
                  <a16:creationId xmlns:a16="http://schemas.microsoft.com/office/drawing/2014/main" id="{2D5CAE7D-9389-4A3A-8F50-5C633E2510E5}"/>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9" name="Line 29">
              <a:extLst>
                <a:ext uri="{FF2B5EF4-FFF2-40B4-BE49-F238E27FC236}">
                  <a16:creationId xmlns:a16="http://schemas.microsoft.com/office/drawing/2014/main" id="{C2288A2D-B03E-4499-B8AB-7DBC599E37AC}"/>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Rectangle 30">
              <a:extLst>
                <a:ext uri="{FF2B5EF4-FFF2-40B4-BE49-F238E27FC236}">
                  <a16:creationId xmlns:a16="http://schemas.microsoft.com/office/drawing/2014/main" id="{E261E97D-8BFD-42C7-9CAC-221EE9E17B2F}"/>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 8</a:t>
              </a:r>
            </a:p>
          </p:txBody>
        </p:sp>
        <p:sp>
          <p:nvSpPr>
            <p:cNvPr id="11" name="Oval 31">
              <a:extLst>
                <a:ext uri="{FF2B5EF4-FFF2-40B4-BE49-F238E27FC236}">
                  <a16:creationId xmlns:a16="http://schemas.microsoft.com/office/drawing/2014/main" id="{55504FEC-9D51-4626-8626-9627CC378904}"/>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12" name="Line 32">
              <a:extLst>
                <a:ext uri="{FF2B5EF4-FFF2-40B4-BE49-F238E27FC236}">
                  <a16:creationId xmlns:a16="http://schemas.microsoft.com/office/drawing/2014/main" id="{AB0B87B1-29DD-47D3-A8B5-7AF077ABD714}"/>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Line 33">
              <a:extLst>
                <a:ext uri="{FF2B5EF4-FFF2-40B4-BE49-F238E27FC236}">
                  <a16:creationId xmlns:a16="http://schemas.microsoft.com/office/drawing/2014/main" id="{35F6D0A5-F801-4594-A477-2D0FA422630F}"/>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4" name="Rectangle 34">
              <a:extLst>
                <a:ext uri="{FF2B5EF4-FFF2-40B4-BE49-F238E27FC236}">
                  <a16:creationId xmlns:a16="http://schemas.microsoft.com/office/drawing/2014/main" id="{8BE9CED3-44D9-4547-8269-91229B874FB7}"/>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15" name="Rectangle 35">
              <a:extLst>
                <a:ext uri="{FF2B5EF4-FFF2-40B4-BE49-F238E27FC236}">
                  <a16:creationId xmlns:a16="http://schemas.microsoft.com/office/drawing/2014/main" id="{44FAACEB-5447-458A-8974-DDCDB3567782}"/>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c:12</a:t>
              </a:r>
            </a:p>
          </p:txBody>
        </p:sp>
        <p:sp>
          <p:nvSpPr>
            <p:cNvPr id="16" name="Line 36">
              <a:extLst>
                <a:ext uri="{FF2B5EF4-FFF2-40B4-BE49-F238E27FC236}">
                  <a16:creationId xmlns:a16="http://schemas.microsoft.com/office/drawing/2014/main" id="{085464C6-1A96-40B8-B3BA-C7C4A887E0B9}"/>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37">
              <a:extLst>
                <a:ext uri="{FF2B5EF4-FFF2-40B4-BE49-F238E27FC236}">
                  <a16:creationId xmlns:a16="http://schemas.microsoft.com/office/drawing/2014/main" id="{B2E5A2DF-0BE0-44F4-9745-49DF312E10DD}"/>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Oval 38">
              <a:extLst>
                <a:ext uri="{FF2B5EF4-FFF2-40B4-BE49-F238E27FC236}">
                  <a16:creationId xmlns:a16="http://schemas.microsoft.com/office/drawing/2014/main" id="{C6CE025F-6F70-4E3C-A9F0-06BD28B26645}"/>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19" name="Rectangle 39">
              <a:extLst>
                <a:ext uri="{FF2B5EF4-FFF2-40B4-BE49-F238E27FC236}">
                  <a16:creationId xmlns:a16="http://schemas.microsoft.com/office/drawing/2014/main" id="{30C0ED5E-C949-4F3B-A35D-BDAA7A22EA08}"/>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y:9</a:t>
              </a:r>
            </a:p>
          </p:txBody>
        </p:sp>
        <p:sp>
          <p:nvSpPr>
            <p:cNvPr id="20" name="Line 40">
              <a:extLst>
                <a:ext uri="{FF2B5EF4-FFF2-40B4-BE49-F238E27FC236}">
                  <a16:creationId xmlns:a16="http://schemas.microsoft.com/office/drawing/2014/main" id="{DF2B1A5F-A1F5-44E5-AF54-5B2E30B330EB}"/>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41">
              <a:extLst>
                <a:ext uri="{FF2B5EF4-FFF2-40B4-BE49-F238E27FC236}">
                  <a16:creationId xmlns:a16="http://schemas.microsoft.com/office/drawing/2014/main" id="{24158632-D14A-4A90-A268-368841176472}"/>
                </a:ext>
              </a:extLst>
            </p:cNvPr>
            <p:cNvSpPr txBox="1">
              <a:spLocks noChangeArrowheads="1"/>
            </p:cNvSpPr>
            <p:nvPr/>
          </p:nvSpPr>
          <p:spPr bwMode="auto">
            <a:xfrm>
              <a:off x="3276" y="2217"/>
              <a:ext cx="3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 </a:t>
              </a:r>
            </a:p>
          </p:txBody>
        </p:sp>
      </p:grpSp>
      <p:grpSp>
        <p:nvGrpSpPr>
          <p:cNvPr id="22" name="Group 42">
            <a:extLst>
              <a:ext uri="{FF2B5EF4-FFF2-40B4-BE49-F238E27FC236}">
                <a16:creationId xmlns:a16="http://schemas.microsoft.com/office/drawing/2014/main" id="{99B31E2B-4803-4F6C-B8C8-6DBB2FA542CE}"/>
              </a:ext>
            </a:extLst>
          </p:cNvPr>
          <p:cNvGrpSpPr>
            <a:grpSpLocks/>
          </p:cNvGrpSpPr>
          <p:nvPr/>
        </p:nvGrpSpPr>
        <p:grpSpPr bwMode="auto">
          <a:xfrm>
            <a:off x="5508625" y="892175"/>
            <a:ext cx="2978150" cy="3124200"/>
            <a:chOff x="3061" y="2195"/>
            <a:chExt cx="1876" cy="1968"/>
          </a:xfrm>
        </p:grpSpPr>
        <p:sp>
          <p:nvSpPr>
            <p:cNvPr id="23" name="Oval 43">
              <a:extLst>
                <a:ext uri="{FF2B5EF4-FFF2-40B4-BE49-F238E27FC236}">
                  <a16:creationId xmlns:a16="http://schemas.microsoft.com/office/drawing/2014/main" id="{8A6986D6-E86A-4FD0-A4E1-DEB2DB27F919}"/>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24" name="Line 44">
              <a:extLst>
                <a:ext uri="{FF2B5EF4-FFF2-40B4-BE49-F238E27FC236}">
                  <a16:creationId xmlns:a16="http://schemas.microsoft.com/office/drawing/2014/main" id="{B5F4ADCD-367E-4D83-B42A-286FBB3DC1D0}"/>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Rectangle 45">
              <a:extLst>
                <a:ext uri="{FF2B5EF4-FFF2-40B4-BE49-F238E27FC236}">
                  <a16:creationId xmlns:a16="http://schemas.microsoft.com/office/drawing/2014/main" id="{0622AEEB-A225-479C-8657-71996D29CC1D}"/>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26" name="Oval 46">
              <a:extLst>
                <a:ext uri="{FF2B5EF4-FFF2-40B4-BE49-F238E27FC236}">
                  <a16:creationId xmlns:a16="http://schemas.microsoft.com/office/drawing/2014/main" id="{140489C1-74DE-4394-BA96-803423D9BFD2}"/>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27" name="Line 47">
              <a:extLst>
                <a:ext uri="{FF2B5EF4-FFF2-40B4-BE49-F238E27FC236}">
                  <a16:creationId xmlns:a16="http://schemas.microsoft.com/office/drawing/2014/main" id="{4AD9BE6E-A57A-4BFF-B329-75D74A02CFE3}"/>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Line 48">
              <a:extLst>
                <a:ext uri="{FF2B5EF4-FFF2-40B4-BE49-F238E27FC236}">
                  <a16:creationId xmlns:a16="http://schemas.microsoft.com/office/drawing/2014/main" id="{2A6ACE35-6BD6-4CD1-AC02-4D892366E3F8}"/>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Rectangle 49">
              <a:extLst>
                <a:ext uri="{FF2B5EF4-FFF2-40B4-BE49-F238E27FC236}">
                  <a16:creationId xmlns:a16="http://schemas.microsoft.com/office/drawing/2014/main" id="{0D02CFA5-8E65-4038-B929-6760AA9A66A7}"/>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x:8</a:t>
              </a:r>
            </a:p>
          </p:txBody>
        </p:sp>
        <p:sp>
          <p:nvSpPr>
            <p:cNvPr id="30" name="Rectangle 50">
              <a:extLst>
                <a:ext uri="{FF2B5EF4-FFF2-40B4-BE49-F238E27FC236}">
                  <a16:creationId xmlns:a16="http://schemas.microsoft.com/office/drawing/2014/main" id="{E96DE180-3039-40F6-9256-4D8D1F81D9B8}"/>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c:12</a:t>
              </a:r>
            </a:p>
          </p:txBody>
        </p:sp>
        <p:sp>
          <p:nvSpPr>
            <p:cNvPr id="31" name="Line 51">
              <a:extLst>
                <a:ext uri="{FF2B5EF4-FFF2-40B4-BE49-F238E27FC236}">
                  <a16:creationId xmlns:a16="http://schemas.microsoft.com/office/drawing/2014/main" id="{9593EC4C-5119-46BD-9A21-2FA8ABE8734C}"/>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Line 52">
              <a:extLst>
                <a:ext uri="{FF2B5EF4-FFF2-40B4-BE49-F238E27FC236}">
                  <a16:creationId xmlns:a16="http://schemas.microsoft.com/office/drawing/2014/main" id="{62420693-611B-4311-83B3-5554C9BF6CF6}"/>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Oval 53">
              <a:extLst>
                <a:ext uri="{FF2B5EF4-FFF2-40B4-BE49-F238E27FC236}">
                  <a16:creationId xmlns:a16="http://schemas.microsoft.com/office/drawing/2014/main" id="{CECA4A55-A47E-401E-A27A-BEB575EC161C}"/>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34" name="Rectangle 54">
              <a:extLst>
                <a:ext uri="{FF2B5EF4-FFF2-40B4-BE49-F238E27FC236}">
                  <a16:creationId xmlns:a16="http://schemas.microsoft.com/office/drawing/2014/main" id="{C91EC1ED-8377-403E-830A-21ABCE391E29}"/>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y:9</a:t>
              </a:r>
            </a:p>
          </p:txBody>
        </p:sp>
        <p:sp>
          <p:nvSpPr>
            <p:cNvPr id="35" name="Line 55">
              <a:extLst>
                <a:ext uri="{FF2B5EF4-FFF2-40B4-BE49-F238E27FC236}">
                  <a16:creationId xmlns:a16="http://schemas.microsoft.com/office/drawing/2014/main" id="{51A5BF3E-889C-44BA-B7CF-8F5193D9EF46}"/>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56">
              <a:extLst>
                <a:ext uri="{FF2B5EF4-FFF2-40B4-BE49-F238E27FC236}">
                  <a16:creationId xmlns:a16="http://schemas.microsoft.com/office/drawing/2014/main" id="{4B9DD136-CCB6-422F-9C96-C5B04FEE01F0}"/>
                </a:ext>
              </a:extLst>
            </p:cNvPr>
            <p:cNvSpPr txBox="1">
              <a:spLocks noChangeArrowheads="1"/>
            </p:cNvSpPr>
            <p:nvPr/>
          </p:nvSpPr>
          <p:spPr bwMode="auto">
            <a:xfrm>
              <a:off x="3276" y="2217"/>
              <a:ext cx="4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T1: </a:t>
              </a:r>
            </a:p>
          </p:txBody>
        </p:sp>
      </p:grpSp>
      <p:grpSp>
        <p:nvGrpSpPr>
          <p:cNvPr id="37" name="Group 57">
            <a:extLst>
              <a:ext uri="{FF2B5EF4-FFF2-40B4-BE49-F238E27FC236}">
                <a16:creationId xmlns:a16="http://schemas.microsoft.com/office/drawing/2014/main" id="{B20ABB3A-3DCB-4FCC-8288-4769EB9CCA8D}"/>
              </a:ext>
            </a:extLst>
          </p:cNvPr>
          <p:cNvGrpSpPr>
            <a:grpSpLocks/>
          </p:cNvGrpSpPr>
          <p:nvPr/>
        </p:nvGrpSpPr>
        <p:grpSpPr bwMode="auto">
          <a:xfrm>
            <a:off x="1331913" y="3733800"/>
            <a:ext cx="2978150" cy="3124200"/>
            <a:chOff x="3061" y="2195"/>
            <a:chExt cx="1876" cy="1968"/>
          </a:xfrm>
        </p:grpSpPr>
        <p:sp>
          <p:nvSpPr>
            <p:cNvPr id="38" name="Oval 58">
              <a:extLst>
                <a:ext uri="{FF2B5EF4-FFF2-40B4-BE49-F238E27FC236}">
                  <a16:creationId xmlns:a16="http://schemas.microsoft.com/office/drawing/2014/main" id="{A1051C45-B844-455B-ACE2-04748FC9F956}"/>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39" name="Line 59">
              <a:extLst>
                <a:ext uri="{FF2B5EF4-FFF2-40B4-BE49-F238E27FC236}">
                  <a16:creationId xmlns:a16="http://schemas.microsoft.com/office/drawing/2014/main" id="{D11662C6-6CCF-49BD-82D7-98E17387E1FD}"/>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Rectangle 60">
              <a:extLst>
                <a:ext uri="{FF2B5EF4-FFF2-40B4-BE49-F238E27FC236}">
                  <a16:creationId xmlns:a16="http://schemas.microsoft.com/office/drawing/2014/main" id="{33D8E4FD-F1A9-4F31-9201-967F7791FF57}"/>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41" name="Oval 61">
              <a:extLst>
                <a:ext uri="{FF2B5EF4-FFF2-40B4-BE49-F238E27FC236}">
                  <a16:creationId xmlns:a16="http://schemas.microsoft.com/office/drawing/2014/main" id="{02355DE5-B40C-48E7-B53E-04BF9353257B}"/>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42" name="Line 62">
              <a:extLst>
                <a:ext uri="{FF2B5EF4-FFF2-40B4-BE49-F238E27FC236}">
                  <a16:creationId xmlns:a16="http://schemas.microsoft.com/office/drawing/2014/main" id="{997998D4-C020-4BA3-A8F3-E439E272FF8F}"/>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3" name="Line 63">
              <a:extLst>
                <a:ext uri="{FF2B5EF4-FFF2-40B4-BE49-F238E27FC236}">
                  <a16:creationId xmlns:a16="http://schemas.microsoft.com/office/drawing/2014/main" id="{5EA9E78F-418F-4B25-BB91-44863923DF1A}"/>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4" name="Rectangle 64">
              <a:extLst>
                <a:ext uri="{FF2B5EF4-FFF2-40B4-BE49-F238E27FC236}">
                  <a16:creationId xmlns:a16="http://schemas.microsoft.com/office/drawing/2014/main" id="{7212ADDC-1C42-401C-BFAC-7F13ED1C2301}"/>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x:8</a:t>
              </a:r>
            </a:p>
          </p:txBody>
        </p:sp>
        <p:sp>
          <p:nvSpPr>
            <p:cNvPr id="45" name="Rectangle 65">
              <a:extLst>
                <a:ext uri="{FF2B5EF4-FFF2-40B4-BE49-F238E27FC236}">
                  <a16:creationId xmlns:a16="http://schemas.microsoft.com/office/drawing/2014/main" id="{046C18D5-18C5-4EAC-8E5A-725BCB558BF3}"/>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y:9</a:t>
              </a:r>
            </a:p>
          </p:txBody>
        </p:sp>
        <p:sp>
          <p:nvSpPr>
            <p:cNvPr id="46" name="Line 66">
              <a:extLst>
                <a:ext uri="{FF2B5EF4-FFF2-40B4-BE49-F238E27FC236}">
                  <a16:creationId xmlns:a16="http://schemas.microsoft.com/office/drawing/2014/main" id="{5E2BD051-809B-4A07-867C-DD549F82A163}"/>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7" name="Line 67">
              <a:extLst>
                <a:ext uri="{FF2B5EF4-FFF2-40B4-BE49-F238E27FC236}">
                  <a16:creationId xmlns:a16="http://schemas.microsoft.com/office/drawing/2014/main" id="{A484374B-2FE7-49FA-A7C5-CA12A01851E3}"/>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8" name="Oval 68">
              <a:extLst>
                <a:ext uri="{FF2B5EF4-FFF2-40B4-BE49-F238E27FC236}">
                  <a16:creationId xmlns:a16="http://schemas.microsoft.com/office/drawing/2014/main" id="{051B8E29-2950-4ECE-9F1F-7BC3FA40DA46}"/>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49" name="Rectangle 69">
              <a:extLst>
                <a:ext uri="{FF2B5EF4-FFF2-40B4-BE49-F238E27FC236}">
                  <a16:creationId xmlns:a16="http://schemas.microsoft.com/office/drawing/2014/main" id="{92E49AAC-FDEE-4DB4-80A8-B2557C19873F}"/>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c:12</a:t>
              </a:r>
            </a:p>
          </p:txBody>
        </p:sp>
        <p:sp>
          <p:nvSpPr>
            <p:cNvPr id="50" name="Line 70">
              <a:extLst>
                <a:ext uri="{FF2B5EF4-FFF2-40B4-BE49-F238E27FC236}">
                  <a16:creationId xmlns:a16="http://schemas.microsoft.com/office/drawing/2014/main" id="{B0827CC3-5925-4D4E-B8F5-0C9C40F3C34F}"/>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51" name="Text Box 71">
              <a:extLst>
                <a:ext uri="{FF2B5EF4-FFF2-40B4-BE49-F238E27FC236}">
                  <a16:creationId xmlns:a16="http://schemas.microsoft.com/office/drawing/2014/main" id="{72943502-F7CA-449C-BD3B-84D19D86B872}"/>
                </a:ext>
              </a:extLst>
            </p:cNvPr>
            <p:cNvSpPr txBox="1">
              <a:spLocks noChangeArrowheads="1"/>
            </p:cNvSpPr>
            <p:nvPr/>
          </p:nvSpPr>
          <p:spPr bwMode="auto">
            <a:xfrm>
              <a:off x="3276" y="2217"/>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 </a:t>
              </a:r>
            </a:p>
          </p:txBody>
        </p:sp>
      </p:grpSp>
      <p:sp>
        <p:nvSpPr>
          <p:cNvPr id="54" name="Text Box 74">
            <a:extLst>
              <a:ext uri="{FF2B5EF4-FFF2-40B4-BE49-F238E27FC236}">
                <a16:creationId xmlns:a16="http://schemas.microsoft.com/office/drawing/2014/main" id="{D2CFB349-3205-48B3-9DE4-D4D7E3221B2A}"/>
              </a:ext>
            </a:extLst>
          </p:cNvPr>
          <p:cNvSpPr txBox="1">
            <a:spLocks noChangeArrowheads="1"/>
          </p:cNvSpPr>
          <p:nvPr/>
        </p:nvSpPr>
        <p:spPr bwMode="auto">
          <a:xfrm>
            <a:off x="4572000" y="5589588"/>
            <a:ext cx="4195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ea typeface="微软雅黑 Light" panose="020B0502040204020203" pitchFamily="34" charset="-122"/>
              </a:rPr>
              <a:t>&lt;</a:t>
            </a:r>
            <a:r>
              <a:rPr lang="en-US" altLang="zh-CN" sz="2000" dirty="0" err="1">
                <a:solidFill>
                  <a:srgbClr val="FF3300"/>
                </a:solidFill>
                <a:latin typeface="+mn-lt"/>
                <a:ea typeface="微软雅黑 Light" panose="020B0502040204020203" pitchFamily="34" charset="-122"/>
              </a:rPr>
              <a:t>x,b</a:t>
            </a:r>
            <a:r>
              <a:rPr lang="en-US" altLang="zh-CN" sz="2000" dirty="0">
                <a:latin typeface="+mn-lt"/>
                <a:ea typeface="微软雅黑 Light" panose="020B0502040204020203" pitchFamily="34" charset="-122"/>
              </a:rPr>
              <a:t>&gt;: 8*1 + 10*3=38 &gt; 8*3 + 10*1=34</a:t>
            </a:r>
          </a:p>
        </p:txBody>
      </p:sp>
      <p:sp>
        <p:nvSpPr>
          <p:cNvPr id="55" name="Text Box 75">
            <a:extLst>
              <a:ext uri="{FF2B5EF4-FFF2-40B4-BE49-F238E27FC236}">
                <a16:creationId xmlns:a16="http://schemas.microsoft.com/office/drawing/2014/main" id="{C055BA3E-6AD8-4DB4-9236-ED1974B44D29}"/>
              </a:ext>
            </a:extLst>
          </p:cNvPr>
          <p:cNvSpPr txBox="1">
            <a:spLocks noChangeArrowheads="1"/>
          </p:cNvSpPr>
          <p:nvPr/>
        </p:nvSpPr>
        <p:spPr bwMode="auto">
          <a:xfrm>
            <a:off x="4586288" y="6021388"/>
            <a:ext cx="4156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ea typeface="微软雅黑 Light" panose="020B0502040204020203" pitchFamily="34" charset="-122"/>
              </a:rPr>
              <a:t>&lt;</a:t>
            </a:r>
            <a:r>
              <a:rPr lang="en-US" altLang="zh-CN" sz="2000" dirty="0" err="1">
                <a:solidFill>
                  <a:schemeClr val="accent2"/>
                </a:solidFill>
                <a:latin typeface="+mn-lt"/>
                <a:ea typeface="微软雅黑 Light" panose="020B0502040204020203" pitchFamily="34" charset="-122"/>
              </a:rPr>
              <a:t>y,c</a:t>
            </a:r>
            <a:r>
              <a:rPr lang="en-US" altLang="zh-CN" sz="2000" dirty="0">
                <a:latin typeface="+mn-lt"/>
                <a:ea typeface="微软雅黑 Light" panose="020B0502040204020203" pitchFamily="34" charset="-122"/>
              </a:rPr>
              <a:t>&gt;: 9*2 + 12*3=54 &gt; 9*3 + 12*2=51</a:t>
            </a:r>
          </a:p>
        </p:txBody>
      </p:sp>
      <p:sp>
        <p:nvSpPr>
          <p:cNvPr id="56" name="TextBox 1">
            <a:extLst>
              <a:ext uri="{FF2B5EF4-FFF2-40B4-BE49-F238E27FC236}">
                <a16:creationId xmlns:a16="http://schemas.microsoft.com/office/drawing/2014/main" id="{7685DEB3-4439-470D-A820-C001B34701D5}"/>
              </a:ext>
            </a:extLst>
          </p:cNvPr>
          <p:cNvSpPr txBox="1">
            <a:spLocks noChangeArrowheads="1"/>
          </p:cNvSpPr>
          <p:nvPr/>
        </p:nvSpPr>
        <p:spPr bwMode="auto">
          <a:xfrm>
            <a:off x="5065164" y="5223471"/>
            <a:ext cx="180049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交换前编码长度</a:t>
            </a:r>
          </a:p>
        </p:txBody>
      </p:sp>
      <p:sp>
        <p:nvSpPr>
          <p:cNvPr id="57" name="TextBox 52">
            <a:extLst>
              <a:ext uri="{FF2B5EF4-FFF2-40B4-BE49-F238E27FC236}">
                <a16:creationId xmlns:a16="http://schemas.microsoft.com/office/drawing/2014/main" id="{866D1DCC-67C3-46DD-B3D2-63E09E31C53D}"/>
              </a:ext>
            </a:extLst>
          </p:cNvPr>
          <p:cNvSpPr txBox="1">
            <a:spLocks noChangeArrowheads="1"/>
          </p:cNvSpPr>
          <p:nvPr/>
        </p:nvSpPr>
        <p:spPr bwMode="auto">
          <a:xfrm>
            <a:off x="6983292" y="5223471"/>
            <a:ext cx="180049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交换后编码长度</a:t>
            </a:r>
          </a:p>
        </p:txBody>
      </p:sp>
      <p:sp>
        <p:nvSpPr>
          <p:cNvPr id="58" name="AutoShape 72">
            <a:extLst>
              <a:ext uri="{FF2B5EF4-FFF2-40B4-BE49-F238E27FC236}">
                <a16:creationId xmlns:a16="http://schemas.microsoft.com/office/drawing/2014/main" id="{DDE01737-29FB-49F6-91C7-E7A8CEEB7E86}"/>
              </a:ext>
            </a:extLst>
          </p:cNvPr>
          <p:cNvSpPr>
            <a:spLocks noChangeArrowheads="1"/>
          </p:cNvSpPr>
          <p:nvPr/>
        </p:nvSpPr>
        <p:spPr bwMode="auto">
          <a:xfrm rot="1758847">
            <a:off x="3350333" y="1954192"/>
            <a:ext cx="1655763" cy="288925"/>
          </a:xfrm>
          <a:prstGeom prst="rightArrow">
            <a:avLst>
              <a:gd name="adj1" fmla="val 50000"/>
              <a:gd name="adj2" fmla="val 143269"/>
            </a:avLst>
          </a:prstGeom>
          <a:solidFill>
            <a:srgbClr val="DDDDDD"/>
          </a:solidFill>
          <a:ln w="6350">
            <a:solidFill>
              <a:schemeClr val="tx1"/>
            </a:solidFill>
            <a:miter lim="800000"/>
            <a:headEnd/>
            <a:tailEnd/>
          </a:ln>
        </p:spPr>
        <p:txBody>
          <a:bodyPr wrap="none" anchor="ctr">
            <a:spAutoFit/>
          </a:bodyPr>
          <a:lstStyle/>
          <a:p>
            <a:endParaRPr lang="zh-CN" altLang="en-US"/>
          </a:p>
        </p:txBody>
      </p:sp>
      <p:sp>
        <p:nvSpPr>
          <p:cNvPr id="59" name="AutoShape 73">
            <a:extLst>
              <a:ext uri="{FF2B5EF4-FFF2-40B4-BE49-F238E27FC236}">
                <a16:creationId xmlns:a16="http://schemas.microsoft.com/office/drawing/2014/main" id="{A1693FD2-1E22-4F0A-82A6-8FCA90549CE5}"/>
              </a:ext>
            </a:extLst>
          </p:cNvPr>
          <p:cNvSpPr>
            <a:spLocks noChangeArrowheads="1"/>
          </p:cNvSpPr>
          <p:nvPr/>
        </p:nvSpPr>
        <p:spPr bwMode="auto">
          <a:xfrm rot="8890402">
            <a:off x="4618825" y="4099194"/>
            <a:ext cx="1655762" cy="288925"/>
          </a:xfrm>
          <a:prstGeom prst="rightArrow">
            <a:avLst>
              <a:gd name="adj1" fmla="val 50000"/>
              <a:gd name="adj2" fmla="val 143269"/>
            </a:avLst>
          </a:prstGeom>
          <a:solidFill>
            <a:srgbClr val="DDDDDD"/>
          </a:solidFill>
          <a:ln w="6350" algn="ctr">
            <a:solidFill>
              <a:schemeClr val="tx1"/>
            </a:solidFill>
            <a:miter lim="800000"/>
            <a:headEnd/>
            <a:tailEnd/>
          </a:ln>
        </p:spPr>
        <p:txBody>
          <a:bodyPr wrap="none" anchor="ctr">
            <a:spAutoFit/>
          </a:bodyPr>
          <a:lstStyle/>
          <a:p>
            <a:endParaRPr lang="zh-CN" altLang="en-US"/>
          </a:p>
        </p:txBody>
      </p:sp>
    </p:spTree>
    <p:extLst>
      <p:ext uri="{BB962C8B-B14F-4D97-AF65-F5344CB8AC3E}">
        <p14:creationId xmlns:p14="http://schemas.microsoft.com/office/powerpoint/2010/main" val="1997105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29DEC-C0EB-4E08-AF9E-667FAAA90AEC}"/>
              </a:ext>
            </a:extLst>
          </p:cNvPr>
          <p:cNvSpPr>
            <a:spLocks noGrp="1"/>
          </p:cNvSpPr>
          <p:nvPr>
            <p:ph type="title"/>
          </p:nvPr>
        </p:nvSpPr>
        <p:spPr/>
        <p:txBody>
          <a:bodyPr/>
          <a:lstStyle/>
          <a:p>
            <a:r>
              <a:rPr lang="zh-CN" altLang="en-US" dirty="0"/>
              <a:t>算法正确性：贪心选择性质</a:t>
            </a:r>
          </a:p>
        </p:txBody>
      </p:sp>
      <p:sp>
        <p:nvSpPr>
          <p:cNvPr id="3" name="内容占位符 2">
            <a:extLst>
              <a:ext uri="{FF2B5EF4-FFF2-40B4-BE49-F238E27FC236}">
                <a16:creationId xmlns:a16="http://schemas.microsoft.com/office/drawing/2014/main" id="{D9F3FDCE-32D3-4DBD-AA80-1DFF8ED6A192}"/>
              </a:ext>
            </a:extLst>
          </p:cNvPr>
          <p:cNvSpPr>
            <a:spLocks noGrp="1"/>
          </p:cNvSpPr>
          <p:nvPr>
            <p:ph idx="1"/>
          </p:nvPr>
        </p:nvSpPr>
        <p:spPr/>
        <p:txBody>
          <a:bodyPr/>
          <a:lstStyle/>
          <a:p>
            <a:r>
              <a:rPr lang="zh-CN" altLang="en-US" dirty="0"/>
              <a:t>可以证明</a:t>
            </a:r>
            <a:endParaRPr lang="en-US" altLang="zh-CN" dirty="0"/>
          </a:p>
          <a:p>
            <a:pPr lvl="1"/>
            <a:r>
              <a:rPr lang="en-US" altLang="zh-CN" dirty="0"/>
              <a:t>B(T)—B(T1) ≤0</a:t>
            </a:r>
            <a:r>
              <a:rPr lang="zh-CN" altLang="en-US" dirty="0"/>
              <a:t>，即第一步交换不会增加平均码长</a:t>
            </a:r>
            <a:endParaRPr lang="en-US" altLang="zh-CN" dirty="0"/>
          </a:p>
          <a:p>
            <a:pPr lvl="1"/>
            <a:r>
              <a:rPr lang="en-US" altLang="zh-CN" dirty="0"/>
              <a:t>B(T1)—B(T’) ≤0</a:t>
            </a:r>
            <a:r>
              <a:rPr lang="zh-CN" altLang="en-US" dirty="0"/>
              <a:t>，即第二步交换也不会增加平均码长</a:t>
            </a:r>
          </a:p>
          <a:p>
            <a:endParaRPr lang="en-US" altLang="zh-CN" dirty="0"/>
          </a:p>
          <a:p>
            <a:r>
              <a:rPr lang="zh-CN" altLang="en-US" dirty="0"/>
              <a:t>故</a:t>
            </a:r>
            <a:r>
              <a:rPr lang="en-US" altLang="zh-CN" dirty="0"/>
              <a:t>T‘</a:t>
            </a:r>
            <a:r>
              <a:rPr lang="zh-CN" altLang="en-US" dirty="0"/>
              <a:t>的码长仍然是最短的，即</a:t>
            </a:r>
            <a:r>
              <a:rPr lang="en-US" altLang="zh-CN" dirty="0"/>
              <a:t>T’</a:t>
            </a:r>
            <a:r>
              <a:rPr lang="zh-CN" altLang="en-US" dirty="0"/>
              <a:t>是最优前缀码，并且其最小频率的</a:t>
            </a:r>
            <a:r>
              <a:rPr lang="en-US" altLang="zh-CN" dirty="0"/>
              <a:t>x</a:t>
            </a:r>
            <a:r>
              <a:rPr lang="zh-CN" altLang="en-US" dirty="0"/>
              <a:t>、</a:t>
            </a:r>
            <a:r>
              <a:rPr lang="en-US" altLang="zh-CN" dirty="0"/>
              <a:t>y</a:t>
            </a:r>
            <a:r>
              <a:rPr lang="zh-CN" altLang="en-US" dirty="0"/>
              <a:t>具有最深的深度（最长的编码），且只有最后一位不同</a:t>
            </a:r>
            <a:endParaRPr lang="en-US" altLang="zh-CN" sz="2400" dirty="0"/>
          </a:p>
          <a:p>
            <a:pPr marL="609600" indent="-609600" eaLnBrk="1" hangingPunct="1">
              <a:buFontTx/>
              <a:buNone/>
            </a:pPr>
            <a:endParaRPr lang="zh-CN" altLang="en-US" sz="2400" dirty="0"/>
          </a:p>
          <a:p>
            <a:pPr marL="609600" indent="-609600" eaLnBrk="1" hangingPunct="1">
              <a:buFontTx/>
              <a:buNone/>
            </a:pPr>
            <a:r>
              <a:rPr lang="zh-CN" altLang="en-US" sz="2400" dirty="0"/>
              <a:t>    </a:t>
            </a:r>
          </a:p>
          <a:p>
            <a:endParaRPr lang="zh-CN" altLang="en-US" dirty="0"/>
          </a:p>
        </p:txBody>
      </p:sp>
      <p:sp>
        <p:nvSpPr>
          <p:cNvPr id="4" name="日期占位符 3">
            <a:extLst>
              <a:ext uri="{FF2B5EF4-FFF2-40B4-BE49-F238E27FC236}">
                <a16:creationId xmlns:a16="http://schemas.microsoft.com/office/drawing/2014/main" id="{74EE52F5-B769-4C7A-BAF2-75D6BAD8C221}"/>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2DC66BE5-21D7-4DD2-8E47-BD1E7525D9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B120D8-8E09-4B71-8330-CC704C015152}"/>
              </a:ext>
            </a:extLst>
          </p:cNvPr>
          <p:cNvSpPr>
            <a:spLocks noGrp="1"/>
          </p:cNvSpPr>
          <p:nvPr>
            <p:ph type="sldNum" sz="quarter" idx="12"/>
          </p:nvPr>
        </p:nvSpPr>
        <p:spPr/>
        <p:txBody>
          <a:bodyPr/>
          <a:lstStyle/>
          <a:p>
            <a:fld id="{EEA58A3B-43CE-4AA0-90B5-EB47AFAFEB34}" type="slidenum">
              <a:rPr lang="zh-CN" altLang="en-US" smtClean="0"/>
              <a:pPr/>
              <a:t>63</a:t>
            </a:fld>
            <a:endParaRPr lang="zh-CN" altLang="en-US" dirty="0"/>
          </a:p>
        </p:txBody>
      </p:sp>
    </p:spTree>
    <p:extLst>
      <p:ext uri="{BB962C8B-B14F-4D97-AF65-F5344CB8AC3E}">
        <p14:creationId xmlns:p14="http://schemas.microsoft.com/office/powerpoint/2010/main" val="3023793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1417E-1713-49C5-8B1F-233C21D9B712}"/>
              </a:ext>
            </a:extLst>
          </p:cNvPr>
          <p:cNvSpPr>
            <a:spLocks noGrp="1"/>
          </p:cNvSpPr>
          <p:nvPr>
            <p:ph type="title"/>
          </p:nvPr>
        </p:nvSpPr>
        <p:spPr/>
        <p:txBody>
          <a:bodyPr/>
          <a:lstStyle/>
          <a:p>
            <a:r>
              <a:rPr lang="zh-CN" altLang="en-US" dirty="0"/>
              <a:t>算法正确性：最优子结构</a:t>
            </a:r>
          </a:p>
        </p:txBody>
      </p:sp>
      <p:sp>
        <p:nvSpPr>
          <p:cNvPr id="3" name="内容占位符 2">
            <a:extLst>
              <a:ext uri="{FF2B5EF4-FFF2-40B4-BE49-F238E27FC236}">
                <a16:creationId xmlns:a16="http://schemas.microsoft.com/office/drawing/2014/main" id="{CD439DEC-2FD3-4C11-BE3C-C0D004880CD4}"/>
              </a:ext>
            </a:extLst>
          </p:cNvPr>
          <p:cNvSpPr>
            <a:spLocks noGrp="1"/>
          </p:cNvSpPr>
          <p:nvPr>
            <p:ph idx="1"/>
          </p:nvPr>
        </p:nvSpPr>
        <p:spPr/>
        <p:txBody>
          <a:bodyPr/>
          <a:lstStyle/>
          <a:p>
            <a:r>
              <a:rPr lang="zh-CN" altLang="en-US" sz="2400" dirty="0"/>
              <a:t>需要证明</a:t>
            </a:r>
            <a:endParaRPr lang="en-US" altLang="zh-CN" sz="2400" dirty="0"/>
          </a:p>
          <a:p>
            <a:pPr lvl="1"/>
            <a:r>
              <a:rPr lang="zh-CN" altLang="en-US" dirty="0"/>
              <a:t>给定字符集</a:t>
            </a:r>
            <a:r>
              <a:rPr lang="en-US" altLang="zh-CN" dirty="0"/>
              <a:t>C</a:t>
            </a:r>
            <a:r>
              <a:rPr lang="zh-CN" altLang="en-US" dirty="0"/>
              <a:t>和其对应的最优前缀码</a:t>
            </a:r>
            <a:r>
              <a:rPr lang="en-US" altLang="zh-CN" dirty="0"/>
              <a:t>T</a:t>
            </a:r>
            <a:r>
              <a:rPr lang="zh-CN" altLang="en-US" dirty="0"/>
              <a:t>，可以从中得到子问题</a:t>
            </a:r>
            <a:r>
              <a:rPr lang="en-US" altLang="zh-CN" dirty="0"/>
              <a:t>C’ (C</a:t>
            </a:r>
            <a:r>
              <a:rPr lang="zh-CN" altLang="en-US" dirty="0"/>
              <a:t>的子集</a:t>
            </a:r>
            <a:r>
              <a:rPr lang="en-US" altLang="zh-CN" dirty="0"/>
              <a:t>)</a:t>
            </a:r>
            <a:r>
              <a:rPr lang="zh-CN" altLang="en-US" dirty="0"/>
              <a:t>及其对应的最优前缀子树</a:t>
            </a:r>
            <a:r>
              <a:rPr lang="en-US" altLang="zh-CN" dirty="0"/>
              <a:t>T‘</a:t>
            </a:r>
            <a:endParaRPr lang="zh-CN" altLang="en-US" dirty="0"/>
          </a:p>
          <a:p>
            <a:endParaRPr lang="en-US" altLang="zh-CN" dirty="0"/>
          </a:p>
          <a:p>
            <a:r>
              <a:rPr lang="zh-CN" altLang="en-US" dirty="0"/>
              <a:t>采用构造性证明，过程如下</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C4871FCE-EEC1-45BF-8FC1-7B919A6A4B52}"/>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595D6532-9CF3-4DCA-B344-C1FDFC5360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98E1B0-50B1-4567-95E0-934C50AF54E7}"/>
              </a:ext>
            </a:extLst>
          </p:cNvPr>
          <p:cNvSpPr>
            <a:spLocks noGrp="1"/>
          </p:cNvSpPr>
          <p:nvPr>
            <p:ph type="sldNum" sz="quarter" idx="12"/>
          </p:nvPr>
        </p:nvSpPr>
        <p:spPr/>
        <p:txBody>
          <a:bodyPr/>
          <a:lstStyle/>
          <a:p>
            <a:fld id="{EEA58A3B-43CE-4AA0-90B5-EB47AFAFEB34}" type="slidenum">
              <a:rPr lang="zh-CN" altLang="en-US" smtClean="0"/>
              <a:pPr/>
              <a:t>64</a:t>
            </a:fld>
            <a:endParaRPr lang="zh-CN" altLang="en-US" dirty="0"/>
          </a:p>
        </p:txBody>
      </p:sp>
    </p:spTree>
    <p:extLst>
      <p:ext uri="{BB962C8B-B14F-4D97-AF65-F5344CB8AC3E}">
        <p14:creationId xmlns:p14="http://schemas.microsoft.com/office/powerpoint/2010/main" val="2903508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D49F37-91E4-4D15-9E03-C65CA80821DF}"/>
              </a:ext>
            </a:extLst>
          </p:cNvPr>
          <p:cNvSpPr>
            <a:spLocks noGrp="1"/>
          </p:cNvSpPr>
          <p:nvPr>
            <p:ph idx="1"/>
          </p:nvPr>
        </p:nvSpPr>
        <p:spPr/>
        <p:txBody>
          <a:bodyPr/>
          <a:lstStyle/>
          <a:p>
            <a:pPr>
              <a:lnSpc>
                <a:spcPct val="120000"/>
              </a:lnSpc>
            </a:pPr>
            <a:r>
              <a:rPr lang="zh-CN" altLang="en-US" sz="2400" dirty="0">
                <a:latin typeface="+mn-lt"/>
              </a:rPr>
              <a:t>对</a:t>
            </a:r>
            <a:r>
              <a:rPr lang="en-US" altLang="zh-CN" sz="2400" dirty="0">
                <a:latin typeface="+mn-lt"/>
              </a:rPr>
              <a:t>T</a:t>
            </a:r>
            <a:r>
              <a:rPr lang="zh-CN" altLang="en-US" sz="2400" dirty="0">
                <a:latin typeface="+mn-lt"/>
              </a:rPr>
              <a:t>中</a:t>
            </a:r>
            <a:r>
              <a:rPr lang="en-US" altLang="zh-CN" sz="2400" dirty="0">
                <a:latin typeface="+mn-lt"/>
              </a:rPr>
              <a:t>2</a:t>
            </a:r>
            <a:r>
              <a:rPr lang="zh-CN" altLang="en-US" sz="2400" dirty="0">
                <a:latin typeface="+mn-lt"/>
              </a:rPr>
              <a:t>个互为兄弟的叶节点</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a:t>
            </a:r>
            <a:r>
              <a:rPr lang="en-US" altLang="zh-CN" sz="2400" dirty="0">
                <a:latin typeface="+mn-lt"/>
              </a:rPr>
              <a:t>z</a:t>
            </a:r>
            <a:r>
              <a:rPr lang="zh-CN" altLang="en-US" sz="2400" dirty="0">
                <a:latin typeface="+mn-lt"/>
              </a:rPr>
              <a:t>为其父节点</a:t>
            </a:r>
            <a:endParaRPr lang="en-US" altLang="zh-CN" dirty="0">
              <a:latin typeface="+mn-lt"/>
            </a:endParaRPr>
          </a:p>
          <a:p>
            <a:pPr>
              <a:lnSpc>
                <a:spcPct val="120000"/>
              </a:lnSpc>
            </a:pPr>
            <a:r>
              <a:rPr lang="zh-CN" altLang="en-US" sz="2400" dirty="0">
                <a:latin typeface="+mn-lt"/>
              </a:rPr>
              <a:t>将</a:t>
            </a:r>
            <a:r>
              <a:rPr lang="en-US" altLang="zh-CN" sz="2400" dirty="0">
                <a:latin typeface="+mn-lt"/>
              </a:rPr>
              <a:t>z</a:t>
            </a:r>
            <a:r>
              <a:rPr lang="zh-CN" altLang="en-US" sz="2400" dirty="0">
                <a:latin typeface="+mn-lt"/>
              </a:rPr>
              <a:t>看做频率为</a:t>
            </a:r>
            <a:r>
              <a:rPr lang="en-US" altLang="zh-CN" sz="2400" dirty="0">
                <a:latin typeface="+mn-lt"/>
              </a:rPr>
              <a:t>f(z)=f(x)+f(y)</a:t>
            </a:r>
            <a:r>
              <a:rPr lang="zh-CN" altLang="en-US" sz="2400" dirty="0">
                <a:latin typeface="+mn-lt"/>
              </a:rPr>
              <a:t>的字符，则</a:t>
            </a:r>
            <a:r>
              <a:rPr lang="en-US" altLang="zh-CN" sz="2400" dirty="0">
                <a:latin typeface="+mn-lt"/>
              </a:rPr>
              <a:t>T‘=T-{x, y}</a:t>
            </a:r>
            <a:r>
              <a:rPr lang="zh-CN" altLang="en-US" sz="2400" dirty="0">
                <a:latin typeface="+mn-lt"/>
              </a:rPr>
              <a:t>是子问题</a:t>
            </a:r>
            <a:r>
              <a:rPr lang="en-US" altLang="zh-CN" sz="2400" dirty="0">
                <a:latin typeface="+mn-lt"/>
              </a:rPr>
              <a:t>C’= (C-{</a:t>
            </a:r>
            <a:r>
              <a:rPr lang="en-US" altLang="zh-CN" sz="2400" dirty="0" err="1">
                <a:latin typeface="+mn-lt"/>
              </a:rPr>
              <a:t>x,y</a:t>
            </a:r>
            <a:r>
              <a:rPr lang="en-US" altLang="zh-CN" sz="2400" dirty="0">
                <a:latin typeface="+mn-lt"/>
              </a:rPr>
              <a:t>}) </a:t>
            </a:r>
            <a:r>
              <a:rPr lang="en-US" altLang="zh-CN" dirty="0">
                <a:latin typeface="+mn-lt"/>
              </a:rPr>
              <a:t>∪</a:t>
            </a:r>
            <a:r>
              <a:rPr lang="en-US" altLang="zh-CN" sz="2400" dirty="0">
                <a:latin typeface="+mn-lt"/>
              </a:rPr>
              <a:t>{z}</a:t>
            </a:r>
            <a:r>
              <a:rPr lang="zh-CN" altLang="en-US" sz="2400" dirty="0">
                <a:latin typeface="+mn-lt"/>
              </a:rPr>
              <a:t>的最优编码</a:t>
            </a:r>
            <a:endParaRPr lang="en-US" altLang="zh-CN" sz="2400" dirty="0">
              <a:latin typeface="+mn-lt"/>
            </a:endParaRPr>
          </a:p>
          <a:p>
            <a:pPr>
              <a:lnSpc>
                <a:spcPct val="120000"/>
              </a:lnSpc>
            </a:pPr>
            <a:endParaRPr lang="en-US" altLang="zh-CN" dirty="0">
              <a:latin typeface="+mn-lt"/>
            </a:endParaRPr>
          </a:p>
          <a:p>
            <a:pPr marL="0" indent="0">
              <a:lnSpc>
                <a:spcPct val="120000"/>
              </a:lnSpc>
              <a:buNone/>
            </a:pPr>
            <a:endParaRPr lang="en-US" altLang="zh-CN" sz="2400" dirty="0">
              <a:latin typeface="+mn-lt"/>
            </a:endParaRPr>
          </a:p>
          <a:p>
            <a:pPr marL="0" indent="0">
              <a:lnSpc>
                <a:spcPct val="120000"/>
              </a:lnSpc>
              <a:buNone/>
            </a:pPr>
            <a:endParaRPr lang="en-US" altLang="zh-CN" sz="2400" dirty="0">
              <a:latin typeface="+mn-lt"/>
            </a:endParaRPr>
          </a:p>
          <a:p>
            <a:pPr>
              <a:lnSpc>
                <a:spcPct val="120000"/>
              </a:lnSpc>
            </a:pPr>
            <a:r>
              <a:rPr lang="en-US" altLang="zh-CN" sz="2400" dirty="0">
                <a:latin typeface="+mn-lt"/>
              </a:rPr>
              <a:t>e.g. </a:t>
            </a:r>
            <a:r>
              <a:rPr lang="zh-CN" altLang="en-US" sz="2400" dirty="0">
                <a:latin typeface="+mn-lt"/>
              </a:rPr>
              <a:t>原问题</a:t>
            </a:r>
          </a:p>
          <a:p>
            <a:pPr eaLnBrk="1" hangingPunct="1">
              <a:buFontTx/>
              <a:buNone/>
            </a:pPr>
            <a:r>
              <a:rPr lang="en-US" altLang="zh-CN" sz="2400" dirty="0">
                <a:solidFill>
                  <a:srgbClr val="FF0000"/>
                </a:solidFill>
                <a:latin typeface="+mn-lt"/>
              </a:rPr>
              <a:t>C={</a:t>
            </a:r>
            <a:r>
              <a:rPr lang="en-US" altLang="zh-CN" sz="2400" dirty="0" err="1">
                <a:latin typeface="+mn-lt"/>
              </a:rPr>
              <a:t>a,b,</a:t>
            </a:r>
            <a:r>
              <a:rPr lang="en-US" altLang="zh-CN" sz="2400" dirty="0" err="1">
                <a:solidFill>
                  <a:srgbClr val="FF0000"/>
                </a:solidFill>
                <a:latin typeface="+mn-lt"/>
              </a:rPr>
              <a:t>x,y</a:t>
            </a:r>
            <a:r>
              <a:rPr lang="en-US" altLang="zh-CN" sz="2400" dirty="0" err="1">
                <a:latin typeface="+mn-lt"/>
              </a:rPr>
              <a:t>,e,f</a:t>
            </a:r>
            <a:r>
              <a:rPr lang="en-US" altLang="zh-CN" sz="2400" dirty="0">
                <a:latin typeface="+mn-lt"/>
              </a:rPr>
              <a:t>}</a:t>
            </a:r>
          </a:p>
          <a:p>
            <a:pPr>
              <a:lnSpc>
                <a:spcPct val="120000"/>
              </a:lnSpc>
            </a:pPr>
            <a:endParaRPr lang="zh-CN" altLang="en-US" sz="2400" dirty="0">
              <a:latin typeface="+mn-lt"/>
            </a:endParaRPr>
          </a:p>
          <a:p>
            <a:endParaRPr lang="zh-CN" altLang="en-US" dirty="0"/>
          </a:p>
        </p:txBody>
      </p:sp>
      <p:sp>
        <p:nvSpPr>
          <p:cNvPr id="3" name="日期占位符 2">
            <a:extLst>
              <a:ext uri="{FF2B5EF4-FFF2-40B4-BE49-F238E27FC236}">
                <a16:creationId xmlns:a16="http://schemas.microsoft.com/office/drawing/2014/main" id="{29347D5B-F0D9-4891-98DD-A6911851FAB0}"/>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73BC27A7-A270-4556-A5A7-E9650E58C29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055F710-92FF-43CE-A108-929FE2241FDF}"/>
              </a:ext>
            </a:extLst>
          </p:cNvPr>
          <p:cNvSpPr>
            <a:spLocks noGrp="1"/>
          </p:cNvSpPr>
          <p:nvPr>
            <p:ph type="sldNum" sz="quarter" idx="12"/>
          </p:nvPr>
        </p:nvSpPr>
        <p:spPr/>
        <p:txBody>
          <a:bodyPr/>
          <a:lstStyle/>
          <a:p>
            <a:fld id="{EEA58A3B-43CE-4AA0-90B5-EB47AFAFEB34}" type="slidenum">
              <a:rPr lang="zh-CN" altLang="en-US" smtClean="0"/>
              <a:pPr/>
              <a:t>65</a:t>
            </a:fld>
            <a:endParaRPr lang="zh-CN" altLang="en-US" dirty="0"/>
          </a:p>
        </p:txBody>
      </p:sp>
      <p:grpSp>
        <p:nvGrpSpPr>
          <p:cNvPr id="6" name="Group 4">
            <a:extLst>
              <a:ext uri="{FF2B5EF4-FFF2-40B4-BE49-F238E27FC236}">
                <a16:creationId xmlns:a16="http://schemas.microsoft.com/office/drawing/2014/main" id="{4606B316-5CA4-4925-A37A-884DABFCFE49}"/>
              </a:ext>
            </a:extLst>
          </p:cNvPr>
          <p:cNvGrpSpPr>
            <a:grpSpLocks/>
          </p:cNvGrpSpPr>
          <p:nvPr/>
        </p:nvGrpSpPr>
        <p:grpSpPr bwMode="auto">
          <a:xfrm>
            <a:off x="1001222" y="2071381"/>
            <a:ext cx="8018462" cy="4349750"/>
            <a:chOff x="431" y="1197"/>
            <a:chExt cx="5051" cy="2740"/>
          </a:xfrm>
        </p:grpSpPr>
        <p:sp>
          <p:nvSpPr>
            <p:cNvPr id="7" name="Rectangle 5">
              <a:extLst>
                <a:ext uri="{FF2B5EF4-FFF2-40B4-BE49-F238E27FC236}">
                  <a16:creationId xmlns:a16="http://schemas.microsoft.com/office/drawing/2014/main" id="{A30096D7-3CB2-4EAC-87B8-59FC563BE725}"/>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8" name="Rectangle 6">
              <a:extLst>
                <a:ext uri="{FF2B5EF4-FFF2-40B4-BE49-F238E27FC236}">
                  <a16:creationId xmlns:a16="http://schemas.microsoft.com/office/drawing/2014/main" id="{6C392890-6364-4B5C-BCED-8289D659A50C}"/>
                </a:ext>
              </a:extLst>
            </p:cNvPr>
            <p:cNvSpPr>
              <a:spLocks noChangeArrowheads="1"/>
            </p:cNvSpPr>
            <p:nvPr/>
          </p:nvSpPr>
          <p:spPr bwMode="auto">
            <a:xfrm>
              <a:off x="2200" y="3702"/>
              <a:ext cx="515" cy="23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x</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12</a:t>
              </a:r>
            </a:p>
          </p:txBody>
        </p:sp>
        <p:sp>
          <p:nvSpPr>
            <p:cNvPr id="9" name="Rectangle 7">
              <a:extLst>
                <a:ext uri="{FF2B5EF4-FFF2-40B4-BE49-F238E27FC236}">
                  <a16:creationId xmlns:a16="http://schemas.microsoft.com/office/drawing/2014/main" id="{A890521A-66D5-4F59-B220-416C2045A14A}"/>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0" name="Rectangle 8">
              <a:extLst>
                <a:ext uri="{FF2B5EF4-FFF2-40B4-BE49-F238E27FC236}">
                  <a16:creationId xmlns:a16="http://schemas.microsoft.com/office/drawing/2014/main" id="{CCD32B20-25B2-4AE8-BF47-76CA55FBD6E0}"/>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1" name="Rectangle 9">
              <a:extLst>
                <a:ext uri="{FF2B5EF4-FFF2-40B4-BE49-F238E27FC236}">
                  <a16:creationId xmlns:a16="http://schemas.microsoft.com/office/drawing/2014/main" id="{A2C4DC7A-5476-48DF-AB6A-2E7468DABFFB}"/>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2" name="Rectangle 10">
              <a:extLst>
                <a:ext uri="{FF2B5EF4-FFF2-40B4-BE49-F238E27FC236}">
                  <a16:creationId xmlns:a16="http://schemas.microsoft.com/office/drawing/2014/main" id="{872911D3-E45A-4CF8-9936-1F23A33F20DC}"/>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y</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16</a:t>
              </a:r>
            </a:p>
          </p:txBody>
        </p:sp>
        <p:sp>
          <p:nvSpPr>
            <p:cNvPr id="13" name="Oval 11">
              <a:extLst>
                <a:ext uri="{FF2B5EF4-FFF2-40B4-BE49-F238E27FC236}">
                  <a16:creationId xmlns:a16="http://schemas.microsoft.com/office/drawing/2014/main" id="{5B3220A9-BC16-4797-A4ED-568E0B2249C7}"/>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2">
              <a:extLst>
                <a:ext uri="{FF2B5EF4-FFF2-40B4-BE49-F238E27FC236}">
                  <a16:creationId xmlns:a16="http://schemas.microsoft.com/office/drawing/2014/main" id="{9A59AB9D-E4C3-4120-AF87-77FA8AEB960B}"/>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3">
              <a:extLst>
                <a:ext uri="{FF2B5EF4-FFF2-40B4-BE49-F238E27FC236}">
                  <a16:creationId xmlns:a16="http://schemas.microsoft.com/office/drawing/2014/main" id="{12F92C9C-ACB9-4948-AF09-FAAF225260DB}"/>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4">
              <a:extLst>
                <a:ext uri="{FF2B5EF4-FFF2-40B4-BE49-F238E27FC236}">
                  <a16:creationId xmlns:a16="http://schemas.microsoft.com/office/drawing/2014/main" id="{F85235E3-685E-4D5F-97DF-22D142B7B33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0</a:t>
              </a:r>
            </a:p>
          </p:txBody>
        </p:sp>
        <p:sp>
          <p:nvSpPr>
            <p:cNvPr id="17" name="Text Box 15">
              <a:extLst>
                <a:ext uri="{FF2B5EF4-FFF2-40B4-BE49-F238E27FC236}">
                  <a16:creationId xmlns:a16="http://schemas.microsoft.com/office/drawing/2014/main" id="{BC3B004E-7CA3-45FC-ACB3-825F8FE27D79}"/>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6">
              <a:extLst>
                <a:ext uri="{FF2B5EF4-FFF2-40B4-BE49-F238E27FC236}">
                  <a16:creationId xmlns:a16="http://schemas.microsoft.com/office/drawing/2014/main" id="{482E3421-95A3-4116-B02D-E6D92D902B30}"/>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dirty="0">
                  <a:ea typeface="微软雅黑 Light" panose="020B0502040204020203" pitchFamily="34" charset="-122"/>
                </a:rPr>
                <a:t>58</a:t>
              </a:r>
            </a:p>
          </p:txBody>
        </p:sp>
        <p:sp>
          <p:nvSpPr>
            <p:cNvPr id="19" name="Line 17">
              <a:extLst>
                <a:ext uri="{FF2B5EF4-FFF2-40B4-BE49-F238E27FC236}">
                  <a16:creationId xmlns:a16="http://schemas.microsoft.com/office/drawing/2014/main" id="{30E64CB3-0945-4EDA-A41E-17BA6F43DFAA}"/>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8">
              <a:extLst>
                <a:ext uri="{FF2B5EF4-FFF2-40B4-BE49-F238E27FC236}">
                  <a16:creationId xmlns:a16="http://schemas.microsoft.com/office/drawing/2014/main" id="{5682E7E2-553A-4D9F-9409-BEB2B8892167}"/>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9">
              <a:extLst>
                <a:ext uri="{FF2B5EF4-FFF2-40B4-BE49-F238E27FC236}">
                  <a16:creationId xmlns:a16="http://schemas.microsoft.com/office/drawing/2014/main" id="{BBCAB6C7-C615-487C-BAA0-C2BBCD46843A}"/>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20">
              <a:extLst>
                <a:ext uri="{FF2B5EF4-FFF2-40B4-BE49-F238E27FC236}">
                  <a16:creationId xmlns:a16="http://schemas.microsoft.com/office/drawing/2014/main" id="{878033C1-8E46-4B91-A95C-61119E916CEB}"/>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1">
              <a:extLst>
                <a:ext uri="{FF2B5EF4-FFF2-40B4-BE49-F238E27FC236}">
                  <a16:creationId xmlns:a16="http://schemas.microsoft.com/office/drawing/2014/main" id="{2830AD8F-2764-4A04-A0A6-BB0F44E5D844}"/>
                </a:ext>
              </a:extLst>
            </p:cNvPr>
            <p:cNvSpPr>
              <a:spLocks noChangeArrowheads="1"/>
            </p:cNvSpPr>
            <p:nvPr/>
          </p:nvSpPr>
          <p:spPr bwMode="auto">
            <a:xfrm>
              <a:off x="2620" y="3012"/>
              <a:ext cx="526"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dirty="0">
                  <a:solidFill>
                    <a:srgbClr val="FF0000"/>
                  </a:solidFill>
                  <a:ea typeface="微软雅黑 Light" panose="020B0502040204020203" pitchFamily="34" charset="-122"/>
                </a:rPr>
                <a:t>Z:28</a:t>
              </a:r>
            </a:p>
          </p:txBody>
        </p:sp>
        <p:sp>
          <p:nvSpPr>
            <p:cNvPr id="24" name="Line 22">
              <a:extLst>
                <a:ext uri="{FF2B5EF4-FFF2-40B4-BE49-F238E27FC236}">
                  <a16:creationId xmlns:a16="http://schemas.microsoft.com/office/drawing/2014/main" id="{45374D06-DEBE-4EFB-B352-860C6A4039CC}"/>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3">
              <a:extLst>
                <a:ext uri="{FF2B5EF4-FFF2-40B4-BE49-F238E27FC236}">
                  <a16:creationId xmlns:a16="http://schemas.microsoft.com/office/drawing/2014/main" id="{023E4279-FFEB-410C-ACC0-93E11060175A}"/>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4">
              <a:extLst>
                <a:ext uri="{FF2B5EF4-FFF2-40B4-BE49-F238E27FC236}">
                  <a16:creationId xmlns:a16="http://schemas.microsoft.com/office/drawing/2014/main" id="{DC3F00A5-CD3F-4ECF-B22D-C182E8AC9865}"/>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5">
              <a:extLst>
                <a:ext uri="{FF2B5EF4-FFF2-40B4-BE49-F238E27FC236}">
                  <a16:creationId xmlns:a16="http://schemas.microsoft.com/office/drawing/2014/main" id="{A74C89C1-3179-4428-ACCE-830360720D48}"/>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6">
              <a:extLst>
                <a:ext uri="{FF2B5EF4-FFF2-40B4-BE49-F238E27FC236}">
                  <a16:creationId xmlns:a16="http://schemas.microsoft.com/office/drawing/2014/main" id="{C9B1DD71-6930-47DE-AC06-242FF20E0A72}"/>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7">
              <a:extLst>
                <a:ext uri="{FF2B5EF4-FFF2-40B4-BE49-F238E27FC236}">
                  <a16:creationId xmlns:a16="http://schemas.microsoft.com/office/drawing/2014/main" id="{EFF9AFBD-49FE-4086-9E74-0C072ECA612C}"/>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8">
              <a:extLst>
                <a:ext uri="{FF2B5EF4-FFF2-40B4-BE49-F238E27FC236}">
                  <a16:creationId xmlns:a16="http://schemas.microsoft.com/office/drawing/2014/main" id="{3DDDC7B2-4BAC-4C93-9476-AC46212E42D0}"/>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D6564C1C-5CDE-4C46-938E-5698668E6E00}"/>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30">
              <a:extLst>
                <a:ext uri="{FF2B5EF4-FFF2-40B4-BE49-F238E27FC236}">
                  <a16:creationId xmlns:a16="http://schemas.microsoft.com/office/drawing/2014/main" id="{0A93A332-0C7C-475C-B61F-FFAB975CB211}"/>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1">
              <a:extLst>
                <a:ext uri="{FF2B5EF4-FFF2-40B4-BE49-F238E27FC236}">
                  <a16:creationId xmlns:a16="http://schemas.microsoft.com/office/drawing/2014/main" id="{7FD0F323-0BBF-4EEB-B45B-E18842E7A581}"/>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86</a:t>
              </a:r>
            </a:p>
          </p:txBody>
        </p:sp>
        <p:sp>
          <p:nvSpPr>
            <p:cNvPr id="34" name="Line 32">
              <a:extLst>
                <a:ext uri="{FF2B5EF4-FFF2-40B4-BE49-F238E27FC236}">
                  <a16:creationId xmlns:a16="http://schemas.microsoft.com/office/drawing/2014/main" id="{BC3D4D5D-8DB4-49B3-B480-5C71A2BC987B}"/>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3">
              <a:extLst>
                <a:ext uri="{FF2B5EF4-FFF2-40B4-BE49-F238E27FC236}">
                  <a16:creationId xmlns:a16="http://schemas.microsoft.com/office/drawing/2014/main" id="{20862A7E-EDF7-4C3B-B5E9-0B7B0917B16E}"/>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4">
              <a:extLst>
                <a:ext uri="{FF2B5EF4-FFF2-40B4-BE49-F238E27FC236}">
                  <a16:creationId xmlns:a16="http://schemas.microsoft.com/office/drawing/2014/main" id="{6499C4C3-5A1E-4D81-B858-2F2FFCAFFCCF}"/>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5">
              <a:extLst>
                <a:ext uri="{FF2B5EF4-FFF2-40B4-BE49-F238E27FC236}">
                  <a16:creationId xmlns:a16="http://schemas.microsoft.com/office/drawing/2014/main" id="{81168639-EA01-4CEC-849A-631AD6A4555B}"/>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6">
              <a:extLst>
                <a:ext uri="{FF2B5EF4-FFF2-40B4-BE49-F238E27FC236}">
                  <a16:creationId xmlns:a16="http://schemas.microsoft.com/office/drawing/2014/main" id="{ECC4C2A1-A1FC-44A4-84D0-A9014CD1E62B}"/>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7">
              <a:extLst>
                <a:ext uri="{FF2B5EF4-FFF2-40B4-BE49-F238E27FC236}">
                  <a16:creationId xmlns:a16="http://schemas.microsoft.com/office/drawing/2014/main" id="{19412383-502C-4E62-827F-6DC6E3654939}"/>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8">
              <a:extLst>
                <a:ext uri="{FF2B5EF4-FFF2-40B4-BE49-F238E27FC236}">
                  <a16:creationId xmlns:a16="http://schemas.microsoft.com/office/drawing/2014/main" id="{88FF28D7-027F-4467-AC97-56D03CDCB77E}"/>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2" name="Text Box 43">
            <a:extLst>
              <a:ext uri="{FF2B5EF4-FFF2-40B4-BE49-F238E27FC236}">
                <a16:creationId xmlns:a16="http://schemas.microsoft.com/office/drawing/2014/main" id="{E80174FB-96FB-4C30-B1BD-FD7822AF065B}"/>
              </a:ext>
            </a:extLst>
          </p:cNvPr>
          <p:cNvSpPr txBox="1">
            <a:spLocks noChangeArrowheads="1"/>
          </p:cNvSpPr>
          <p:nvPr/>
        </p:nvSpPr>
        <p:spPr bwMode="auto">
          <a:xfrm>
            <a:off x="4100022" y="2054713"/>
            <a:ext cx="1283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树</a:t>
            </a:r>
            <a:r>
              <a:rPr lang="en-US" altLang="zh-CN" sz="2400" dirty="0">
                <a:solidFill>
                  <a:srgbClr val="FF0000"/>
                </a:solidFill>
                <a:latin typeface="+mn-lt"/>
                <a:ea typeface="微软雅黑 Light" panose="020B0502040204020203" pitchFamily="34" charset="-122"/>
              </a:rPr>
              <a:t>T, B(T)</a:t>
            </a:r>
          </a:p>
        </p:txBody>
      </p:sp>
      <p:sp>
        <p:nvSpPr>
          <p:cNvPr id="43" name="任意多边形: 形状 42">
            <a:extLst>
              <a:ext uri="{FF2B5EF4-FFF2-40B4-BE49-F238E27FC236}">
                <a16:creationId xmlns:a16="http://schemas.microsoft.com/office/drawing/2014/main" id="{84026E08-4813-4A25-BC7A-425906E36E69}"/>
              </a:ext>
            </a:extLst>
          </p:cNvPr>
          <p:cNvSpPr/>
          <p:nvPr/>
        </p:nvSpPr>
        <p:spPr>
          <a:xfrm>
            <a:off x="3547641" y="5769513"/>
            <a:ext cx="2754774" cy="874355"/>
          </a:xfrm>
          <a:custGeom>
            <a:avLst/>
            <a:gdLst>
              <a:gd name="connsiteX0" fmla="*/ 28936 w 2754774"/>
              <a:gd name="connsiteY0" fmla="*/ 64128 h 874355"/>
              <a:gd name="connsiteX1" fmla="*/ 179407 w 2754774"/>
              <a:gd name="connsiteY1" fmla="*/ 104639 h 874355"/>
              <a:gd name="connsiteX2" fmla="*/ 248855 w 2754774"/>
              <a:gd name="connsiteY2" fmla="*/ 110426 h 874355"/>
              <a:gd name="connsiteX3" fmla="*/ 283579 w 2754774"/>
              <a:gd name="connsiteY3" fmla="*/ 122001 h 874355"/>
              <a:gd name="connsiteX4" fmla="*/ 358815 w 2754774"/>
              <a:gd name="connsiteY4" fmla="*/ 127788 h 874355"/>
              <a:gd name="connsiteX5" fmla="*/ 445625 w 2754774"/>
              <a:gd name="connsiteY5" fmla="*/ 98852 h 874355"/>
              <a:gd name="connsiteX6" fmla="*/ 468774 w 2754774"/>
              <a:gd name="connsiteY6" fmla="*/ 75702 h 874355"/>
              <a:gd name="connsiteX7" fmla="*/ 520860 w 2754774"/>
              <a:gd name="connsiteY7" fmla="*/ 64128 h 874355"/>
              <a:gd name="connsiteX8" fmla="*/ 596096 w 2754774"/>
              <a:gd name="connsiteY8" fmla="*/ 40978 h 874355"/>
              <a:gd name="connsiteX9" fmla="*/ 677118 w 2754774"/>
              <a:gd name="connsiteY9" fmla="*/ 35191 h 874355"/>
              <a:gd name="connsiteX10" fmla="*/ 1030146 w 2754774"/>
              <a:gd name="connsiteY10" fmla="*/ 17829 h 874355"/>
              <a:gd name="connsiteX11" fmla="*/ 1145893 w 2754774"/>
              <a:gd name="connsiteY11" fmla="*/ 6254 h 874355"/>
              <a:gd name="connsiteX12" fmla="*/ 1979270 w 2754774"/>
              <a:gd name="connsiteY12" fmla="*/ 17829 h 874355"/>
              <a:gd name="connsiteX13" fmla="*/ 2071868 w 2754774"/>
              <a:gd name="connsiteY13" fmla="*/ 29403 h 874355"/>
              <a:gd name="connsiteX14" fmla="*/ 2152891 w 2754774"/>
              <a:gd name="connsiteY14" fmla="*/ 35191 h 874355"/>
              <a:gd name="connsiteX15" fmla="*/ 2361235 w 2754774"/>
              <a:gd name="connsiteY15" fmla="*/ 75702 h 874355"/>
              <a:gd name="connsiteX16" fmla="*/ 2430683 w 2754774"/>
              <a:gd name="connsiteY16" fmla="*/ 110426 h 874355"/>
              <a:gd name="connsiteX17" fmla="*/ 2517493 w 2754774"/>
              <a:gd name="connsiteY17" fmla="*/ 139363 h 874355"/>
              <a:gd name="connsiteX18" fmla="*/ 2569579 w 2754774"/>
              <a:gd name="connsiteY18" fmla="*/ 162512 h 874355"/>
              <a:gd name="connsiteX19" fmla="*/ 2627453 w 2754774"/>
              <a:gd name="connsiteY19" fmla="*/ 214598 h 874355"/>
              <a:gd name="connsiteX20" fmla="*/ 2708475 w 2754774"/>
              <a:gd name="connsiteY20" fmla="*/ 289834 h 874355"/>
              <a:gd name="connsiteX21" fmla="*/ 2754774 w 2754774"/>
              <a:gd name="connsiteY21" fmla="*/ 399793 h 874355"/>
              <a:gd name="connsiteX22" fmla="*/ 2743200 w 2754774"/>
              <a:gd name="connsiteY22" fmla="*/ 584988 h 874355"/>
              <a:gd name="connsiteX23" fmla="*/ 2731625 w 2754774"/>
              <a:gd name="connsiteY23" fmla="*/ 654436 h 874355"/>
              <a:gd name="connsiteX24" fmla="*/ 2702688 w 2754774"/>
              <a:gd name="connsiteY24" fmla="*/ 706522 h 874355"/>
              <a:gd name="connsiteX25" fmla="*/ 2679539 w 2754774"/>
              <a:gd name="connsiteY25" fmla="*/ 764396 h 874355"/>
              <a:gd name="connsiteX26" fmla="*/ 2633240 w 2754774"/>
              <a:gd name="connsiteY26" fmla="*/ 787545 h 874355"/>
              <a:gd name="connsiteX27" fmla="*/ 2598516 w 2754774"/>
              <a:gd name="connsiteY27" fmla="*/ 833844 h 874355"/>
              <a:gd name="connsiteX28" fmla="*/ 2505918 w 2754774"/>
              <a:gd name="connsiteY28" fmla="*/ 868568 h 874355"/>
              <a:gd name="connsiteX29" fmla="*/ 2482769 w 2754774"/>
              <a:gd name="connsiteY29" fmla="*/ 874355 h 874355"/>
              <a:gd name="connsiteX30" fmla="*/ 2164465 w 2754774"/>
              <a:gd name="connsiteY30" fmla="*/ 862781 h 874355"/>
              <a:gd name="connsiteX31" fmla="*/ 1979270 w 2754774"/>
              <a:gd name="connsiteY31" fmla="*/ 845419 h 874355"/>
              <a:gd name="connsiteX32" fmla="*/ 1452622 w 2754774"/>
              <a:gd name="connsiteY32" fmla="*/ 828057 h 874355"/>
              <a:gd name="connsiteX33" fmla="*/ 879675 w 2754774"/>
              <a:gd name="connsiteY33" fmla="*/ 799120 h 874355"/>
              <a:gd name="connsiteX34" fmla="*/ 567159 w 2754774"/>
              <a:gd name="connsiteY34" fmla="*/ 822269 h 874355"/>
              <a:gd name="connsiteX35" fmla="*/ 422475 w 2754774"/>
              <a:gd name="connsiteY35" fmla="*/ 828057 h 874355"/>
              <a:gd name="connsiteX36" fmla="*/ 179407 w 2754774"/>
              <a:gd name="connsiteY36" fmla="*/ 799120 h 874355"/>
              <a:gd name="connsiteX37" fmla="*/ 92597 w 2754774"/>
              <a:gd name="connsiteY37" fmla="*/ 758609 h 874355"/>
              <a:gd name="connsiteX38" fmla="*/ 52086 w 2754774"/>
              <a:gd name="connsiteY38" fmla="*/ 706522 h 874355"/>
              <a:gd name="connsiteX39" fmla="*/ 34724 w 2754774"/>
              <a:gd name="connsiteY39" fmla="*/ 654436 h 874355"/>
              <a:gd name="connsiteX40" fmla="*/ 11574 w 2754774"/>
              <a:gd name="connsiteY40" fmla="*/ 602350 h 874355"/>
              <a:gd name="connsiteX41" fmla="*/ 0 w 2754774"/>
              <a:gd name="connsiteY41" fmla="*/ 498178 h 874355"/>
              <a:gd name="connsiteX42" fmla="*/ 40511 w 2754774"/>
              <a:gd name="connsiteY42" fmla="*/ 278259 h 874355"/>
              <a:gd name="connsiteX43" fmla="*/ 46298 w 2754774"/>
              <a:gd name="connsiteY43" fmla="*/ 243535 h 874355"/>
              <a:gd name="connsiteX44" fmla="*/ 52086 w 2754774"/>
              <a:gd name="connsiteY44" fmla="*/ 197236 h 874355"/>
              <a:gd name="connsiteX45" fmla="*/ 63660 w 2754774"/>
              <a:gd name="connsiteY45" fmla="*/ 174087 h 874355"/>
              <a:gd name="connsiteX46" fmla="*/ 28936 w 2754774"/>
              <a:gd name="connsiteY46" fmla="*/ 64128 h 87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54774" h="874355">
                <a:moveTo>
                  <a:pt x="28936" y="64128"/>
                </a:moveTo>
                <a:cubicBezTo>
                  <a:pt x="48227" y="52553"/>
                  <a:pt x="128578" y="93938"/>
                  <a:pt x="179407" y="104639"/>
                </a:cubicBezTo>
                <a:cubicBezTo>
                  <a:pt x="202138" y="109424"/>
                  <a:pt x="225941" y="106607"/>
                  <a:pt x="248855" y="110426"/>
                </a:cubicBezTo>
                <a:cubicBezTo>
                  <a:pt x="260890" y="112432"/>
                  <a:pt x="271527" y="120098"/>
                  <a:pt x="283579" y="122001"/>
                </a:cubicBezTo>
                <a:cubicBezTo>
                  <a:pt x="308424" y="125924"/>
                  <a:pt x="333736" y="125859"/>
                  <a:pt x="358815" y="127788"/>
                </a:cubicBezTo>
                <a:cubicBezTo>
                  <a:pt x="379717" y="121816"/>
                  <a:pt x="427790" y="109256"/>
                  <a:pt x="445625" y="98852"/>
                </a:cubicBezTo>
                <a:cubicBezTo>
                  <a:pt x="455051" y="93353"/>
                  <a:pt x="458866" y="80275"/>
                  <a:pt x="468774" y="75702"/>
                </a:cubicBezTo>
                <a:cubicBezTo>
                  <a:pt x="484922" y="68249"/>
                  <a:pt x="503675" y="68711"/>
                  <a:pt x="520860" y="64128"/>
                </a:cubicBezTo>
                <a:cubicBezTo>
                  <a:pt x="542415" y="58380"/>
                  <a:pt x="574349" y="44085"/>
                  <a:pt x="596096" y="40978"/>
                </a:cubicBezTo>
                <a:cubicBezTo>
                  <a:pt x="622900" y="37149"/>
                  <a:pt x="650130" y="37379"/>
                  <a:pt x="677118" y="35191"/>
                </a:cubicBezTo>
                <a:cubicBezTo>
                  <a:pt x="905409" y="16681"/>
                  <a:pt x="729275" y="25746"/>
                  <a:pt x="1030146" y="17829"/>
                </a:cubicBezTo>
                <a:cubicBezTo>
                  <a:pt x="1068728" y="13971"/>
                  <a:pt x="1107197" y="8724"/>
                  <a:pt x="1145893" y="6254"/>
                </a:cubicBezTo>
                <a:cubicBezTo>
                  <a:pt x="1413410" y="-10822"/>
                  <a:pt x="1745461" y="11834"/>
                  <a:pt x="1979270" y="17829"/>
                </a:cubicBezTo>
                <a:cubicBezTo>
                  <a:pt x="2010136" y="21687"/>
                  <a:pt x="2040916" y="26308"/>
                  <a:pt x="2071868" y="29403"/>
                </a:cubicBezTo>
                <a:cubicBezTo>
                  <a:pt x="2098810" y="32097"/>
                  <a:pt x="2126058" y="31565"/>
                  <a:pt x="2152891" y="35191"/>
                </a:cubicBezTo>
                <a:cubicBezTo>
                  <a:pt x="2247108" y="47923"/>
                  <a:pt x="2278835" y="56687"/>
                  <a:pt x="2361235" y="75702"/>
                </a:cubicBezTo>
                <a:cubicBezTo>
                  <a:pt x="2384384" y="87277"/>
                  <a:pt x="2406714" y="100661"/>
                  <a:pt x="2430683" y="110426"/>
                </a:cubicBezTo>
                <a:cubicBezTo>
                  <a:pt x="2458931" y="121934"/>
                  <a:pt x="2488933" y="128653"/>
                  <a:pt x="2517493" y="139363"/>
                </a:cubicBezTo>
                <a:cubicBezTo>
                  <a:pt x="2535283" y="146034"/>
                  <a:pt x="2552217" y="154796"/>
                  <a:pt x="2569579" y="162512"/>
                </a:cubicBezTo>
                <a:cubicBezTo>
                  <a:pt x="2588870" y="179874"/>
                  <a:pt x="2606966" y="198664"/>
                  <a:pt x="2627453" y="214598"/>
                </a:cubicBezTo>
                <a:cubicBezTo>
                  <a:pt x="2676156" y="252478"/>
                  <a:pt x="2677623" y="230334"/>
                  <a:pt x="2708475" y="289834"/>
                </a:cubicBezTo>
                <a:cubicBezTo>
                  <a:pt x="2726782" y="325140"/>
                  <a:pt x="2754774" y="399793"/>
                  <a:pt x="2754774" y="399793"/>
                </a:cubicBezTo>
                <a:cubicBezTo>
                  <a:pt x="2750916" y="461525"/>
                  <a:pt x="2748800" y="523390"/>
                  <a:pt x="2743200" y="584988"/>
                </a:cubicBezTo>
                <a:cubicBezTo>
                  <a:pt x="2741075" y="608360"/>
                  <a:pt x="2739047" y="632172"/>
                  <a:pt x="2731625" y="654436"/>
                </a:cubicBezTo>
                <a:cubicBezTo>
                  <a:pt x="2725344" y="673278"/>
                  <a:pt x="2711190" y="688572"/>
                  <a:pt x="2702688" y="706522"/>
                </a:cubicBezTo>
                <a:cubicBezTo>
                  <a:pt x="2693794" y="725299"/>
                  <a:pt x="2693061" y="748621"/>
                  <a:pt x="2679539" y="764396"/>
                </a:cubicBezTo>
                <a:cubicBezTo>
                  <a:pt x="2668310" y="777497"/>
                  <a:pt x="2648673" y="779829"/>
                  <a:pt x="2633240" y="787545"/>
                </a:cubicBezTo>
                <a:cubicBezTo>
                  <a:pt x="2621665" y="802978"/>
                  <a:pt x="2612691" y="820759"/>
                  <a:pt x="2598516" y="833844"/>
                </a:cubicBezTo>
                <a:cubicBezTo>
                  <a:pt x="2570258" y="859929"/>
                  <a:pt x="2541516" y="860353"/>
                  <a:pt x="2505918" y="868568"/>
                </a:cubicBezTo>
                <a:cubicBezTo>
                  <a:pt x="2498168" y="870356"/>
                  <a:pt x="2490485" y="872426"/>
                  <a:pt x="2482769" y="874355"/>
                </a:cubicBezTo>
                <a:cubicBezTo>
                  <a:pt x="2451620" y="873535"/>
                  <a:pt x="2236776" y="870261"/>
                  <a:pt x="2164465" y="862781"/>
                </a:cubicBezTo>
                <a:cubicBezTo>
                  <a:pt x="1929696" y="838495"/>
                  <a:pt x="2327861" y="862847"/>
                  <a:pt x="1979270" y="845419"/>
                </a:cubicBezTo>
                <a:cubicBezTo>
                  <a:pt x="1754910" y="820487"/>
                  <a:pt x="2080592" y="855164"/>
                  <a:pt x="1452622" y="828057"/>
                </a:cubicBezTo>
                <a:lnTo>
                  <a:pt x="879675" y="799120"/>
                </a:lnTo>
                <a:lnTo>
                  <a:pt x="567159" y="822269"/>
                </a:lnTo>
                <a:cubicBezTo>
                  <a:pt x="518989" y="825318"/>
                  <a:pt x="470656" y="830933"/>
                  <a:pt x="422475" y="828057"/>
                </a:cubicBezTo>
                <a:cubicBezTo>
                  <a:pt x="341025" y="823194"/>
                  <a:pt x="260430" y="808766"/>
                  <a:pt x="179407" y="799120"/>
                </a:cubicBezTo>
                <a:cubicBezTo>
                  <a:pt x="165397" y="793116"/>
                  <a:pt x="102286" y="767006"/>
                  <a:pt x="92597" y="758609"/>
                </a:cubicBezTo>
                <a:cubicBezTo>
                  <a:pt x="75975" y="744203"/>
                  <a:pt x="65590" y="723884"/>
                  <a:pt x="52086" y="706522"/>
                </a:cubicBezTo>
                <a:cubicBezTo>
                  <a:pt x="46299" y="689160"/>
                  <a:pt x="41357" y="671493"/>
                  <a:pt x="34724" y="654436"/>
                </a:cubicBezTo>
                <a:cubicBezTo>
                  <a:pt x="27838" y="636728"/>
                  <a:pt x="15696" y="620897"/>
                  <a:pt x="11574" y="602350"/>
                </a:cubicBezTo>
                <a:cubicBezTo>
                  <a:pt x="3995" y="568244"/>
                  <a:pt x="3858" y="532902"/>
                  <a:pt x="0" y="498178"/>
                </a:cubicBezTo>
                <a:cubicBezTo>
                  <a:pt x="29920" y="288735"/>
                  <a:pt x="-8898" y="352370"/>
                  <a:pt x="40511" y="278259"/>
                </a:cubicBezTo>
                <a:cubicBezTo>
                  <a:pt x="42440" y="266684"/>
                  <a:pt x="44638" y="255151"/>
                  <a:pt x="46298" y="243535"/>
                </a:cubicBezTo>
                <a:cubicBezTo>
                  <a:pt x="48498" y="228138"/>
                  <a:pt x="48314" y="212325"/>
                  <a:pt x="52086" y="197236"/>
                </a:cubicBezTo>
                <a:cubicBezTo>
                  <a:pt x="54178" y="188867"/>
                  <a:pt x="59802" y="181803"/>
                  <a:pt x="63660" y="174087"/>
                </a:cubicBezTo>
                <a:cubicBezTo>
                  <a:pt x="70600" y="104697"/>
                  <a:pt x="9645" y="75703"/>
                  <a:pt x="28936" y="6412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 Box 42">
            <a:extLst>
              <a:ext uri="{FF2B5EF4-FFF2-40B4-BE49-F238E27FC236}">
                <a16:creationId xmlns:a16="http://schemas.microsoft.com/office/drawing/2014/main" id="{27EBBDD8-839F-49A6-9619-DA27E415D7D7}"/>
              </a:ext>
            </a:extLst>
          </p:cNvPr>
          <p:cNvSpPr txBox="1">
            <a:spLocks noChangeArrowheads="1"/>
          </p:cNvSpPr>
          <p:nvPr/>
        </p:nvSpPr>
        <p:spPr bwMode="auto">
          <a:xfrm>
            <a:off x="230802" y="1991284"/>
            <a:ext cx="1982146" cy="830997"/>
          </a:xfrm>
          <a:prstGeom prst="rect">
            <a:avLst/>
          </a:prstGeom>
          <a:solidFill>
            <a:srgbClr val="FFFF00"/>
          </a:solid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T</a:t>
            </a:r>
            <a:r>
              <a:rPr lang="en-US" altLang="zh-CN" sz="2400" dirty="0">
                <a:latin typeface="+mn-lt"/>
                <a:sym typeface="Wingdings" pitchFamily="2" charset="2"/>
              </a:rPr>
              <a:t> T’,  C  C’</a:t>
            </a:r>
          </a:p>
          <a:p>
            <a:pPr eaLnBrk="1" hangingPunct="1"/>
            <a:r>
              <a:rPr lang="en-US" altLang="zh-CN" sz="2400" dirty="0">
                <a:latin typeface="+mn-lt"/>
                <a:sym typeface="Wingdings" pitchFamily="2" charset="2"/>
              </a:rPr>
              <a:t>B(T) vs B(T’)?</a:t>
            </a:r>
            <a:endParaRPr lang="zh-CN" altLang="en-US" sz="2400" dirty="0">
              <a:latin typeface="+mn-lt"/>
              <a:sym typeface="Wingdings" pitchFamily="2" charset="2"/>
            </a:endParaRPr>
          </a:p>
        </p:txBody>
      </p:sp>
    </p:spTree>
    <p:extLst>
      <p:ext uri="{BB962C8B-B14F-4D97-AF65-F5344CB8AC3E}">
        <p14:creationId xmlns:p14="http://schemas.microsoft.com/office/powerpoint/2010/main" val="4067256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55B238-0293-4F4F-9F5A-F8D5B60C5C4B}"/>
              </a:ext>
            </a:extLst>
          </p:cNvPr>
          <p:cNvSpPr>
            <a:spLocks noGrp="1"/>
          </p:cNvSpPr>
          <p:nvPr>
            <p:ph idx="1"/>
          </p:nvPr>
        </p:nvSpPr>
        <p:spPr/>
        <p:txBody>
          <a:bodyPr/>
          <a:lstStyle/>
          <a:p>
            <a:pPr eaLnBrk="1" hangingPunct="1"/>
            <a:r>
              <a:rPr lang="en-US" altLang="zh-CN" sz="2400" dirty="0">
                <a:latin typeface="+mn-lt"/>
              </a:rPr>
              <a:t>e.g. </a:t>
            </a:r>
            <a:r>
              <a:rPr lang="zh-CN" altLang="en-US" sz="2400" dirty="0">
                <a:latin typeface="+mn-lt"/>
              </a:rPr>
              <a:t>子问题</a:t>
            </a:r>
            <a:r>
              <a:rPr lang="en-US" altLang="zh-CN" sz="2400" dirty="0">
                <a:solidFill>
                  <a:srgbClr val="FF0000"/>
                </a:solidFill>
                <a:latin typeface="+mn-lt"/>
              </a:rPr>
              <a:t>C’={</a:t>
            </a:r>
            <a:r>
              <a:rPr lang="en-US" altLang="zh-CN" sz="2400" dirty="0">
                <a:latin typeface="+mn-lt"/>
              </a:rPr>
              <a:t>a, b, </a:t>
            </a:r>
            <a:r>
              <a:rPr lang="en-US" altLang="zh-CN" sz="2400" dirty="0">
                <a:solidFill>
                  <a:srgbClr val="FF0000"/>
                </a:solidFill>
                <a:latin typeface="+mn-lt"/>
              </a:rPr>
              <a:t>z</a:t>
            </a:r>
            <a:r>
              <a:rPr lang="en-US" altLang="zh-CN" sz="2400" dirty="0">
                <a:latin typeface="+mn-lt"/>
              </a:rPr>
              <a:t>, e, f}</a:t>
            </a:r>
            <a:endParaRPr lang="zh-CN" altLang="en-US" sz="2400" dirty="0">
              <a:latin typeface="+mn-lt"/>
            </a:endParaRPr>
          </a:p>
          <a:p>
            <a:endParaRPr lang="zh-CN" altLang="en-US" dirty="0"/>
          </a:p>
        </p:txBody>
      </p:sp>
      <p:sp>
        <p:nvSpPr>
          <p:cNvPr id="3" name="日期占位符 2">
            <a:extLst>
              <a:ext uri="{FF2B5EF4-FFF2-40B4-BE49-F238E27FC236}">
                <a16:creationId xmlns:a16="http://schemas.microsoft.com/office/drawing/2014/main" id="{E1F15A94-8B85-41CE-BB8B-FCFED6D9AE6C}"/>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C1D38EB0-79FA-493E-BA0D-41248ABC34B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4A1AEED-8B8D-40E4-93B3-FE32089DDFDF}"/>
              </a:ext>
            </a:extLst>
          </p:cNvPr>
          <p:cNvSpPr>
            <a:spLocks noGrp="1"/>
          </p:cNvSpPr>
          <p:nvPr>
            <p:ph type="sldNum" sz="quarter" idx="12"/>
          </p:nvPr>
        </p:nvSpPr>
        <p:spPr/>
        <p:txBody>
          <a:bodyPr/>
          <a:lstStyle/>
          <a:p>
            <a:fld id="{EEA58A3B-43CE-4AA0-90B5-EB47AFAFEB34}" type="slidenum">
              <a:rPr lang="zh-CN" altLang="en-US" smtClean="0"/>
              <a:pPr/>
              <a:t>66</a:t>
            </a:fld>
            <a:endParaRPr lang="zh-CN" altLang="en-US" dirty="0"/>
          </a:p>
        </p:txBody>
      </p:sp>
      <p:grpSp>
        <p:nvGrpSpPr>
          <p:cNvPr id="6" name="Group 3">
            <a:extLst>
              <a:ext uri="{FF2B5EF4-FFF2-40B4-BE49-F238E27FC236}">
                <a16:creationId xmlns:a16="http://schemas.microsoft.com/office/drawing/2014/main" id="{793FDF19-F175-4231-93F0-E963D3E9A2CE}"/>
              </a:ext>
            </a:extLst>
          </p:cNvPr>
          <p:cNvGrpSpPr>
            <a:grpSpLocks/>
          </p:cNvGrpSpPr>
          <p:nvPr/>
        </p:nvGrpSpPr>
        <p:grpSpPr bwMode="auto">
          <a:xfrm>
            <a:off x="516601" y="1023515"/>
            <a:ext cx="8018463" cy="4349750"/>
            <a:chOff x="431" y="1197"/>
            <a:chExt cx="5051" cy="2740"/>
          </a:xfrm>
        </p:grpSpPr>
        <p:sp>
          <p:nvSpPr>
            <p:cNvPr id="7" name="Rectangle 4">
              <a:extLst>
                <a:ext uri="{FF2B5EF4-FFF2-40B4-BE49-F238E27FC236}">
                  <a16:creationId xmlns:a16="http://schemas.microsoft.com/office/drawing/2014/main" id="{FB11B7B4-336D-4BF8-AA52-A9874CCBB080}"/>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8" name="Rectangle 5">
              <a:extLst>
                <a:ext uri="{FF2B5EF4-FFF2-40B4-BE49-F238E27FC236}">
                  <a16:creationId xmlns:a16="http://schemas.microsoft.com/office/drawing/2014/main" id="{29B67B4E-4D9D-4C3C-B10A-70A9A969380A}"/>
                </a:ext>
              </a:extLst>
            </p:cNvPr>
            <p:cNvSpPr>
              <a:spLocks noChangeArrowheads="1"/>
            </p:cNvSpPr>
            <p:nvPr/>
          </p:nvSpPr>
          <p:spPr bwMode="auto">
            <a:xfrm>
              <a:off x="2200" y="3702"/>
              <a:ext cx="515" cy="23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x</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12</a:t>
              </a:r>
            </a:p>
          </p:txBody>
        </p:sp>
        <p:sp>
          <p:nvSpPr>
            <p:cNvPr id="9" name="Rectangle 6">
              <a:extLst>
                <a:ext uri="{FF2B5EF4-FFF2-40B4-BE49-F238E27FC236}">
                  <a16:creationId xmlns:a16="http://schemas.microsoft.com/office/drawing/2014/main" id="{9D53832B-9C87-41B5-ABCD-1BABC015144E}"/>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b</a:t>
              </a:r>
              <a:r>
                <a:rPr lang="zh-CN" altLang="en-US" dirty="0">
                  <a:ea typeface="微软雅黑 Light" panose="020B0502040204020203" pitchFamily="34" charset="-122"/>
                </a:rPr>
                <a:t>：</a:t>
              </a:r>
              <a:r>
                <a:rPr lang="en-US" altLang="zh-CN" dirty="0">
                  <a:ea typeface="微软雅黑 Light" panose="020B0502040204020203" pitchFamily="34" charset="-122"/>
                </a:rPr>
                <a:t>13</a:t>
              </a:r>
            </a:p>
          </p:txBody>
        </p:sp>
        <p:sp>
          <p:nvSpPr>
            <p:cNvPr id="10" name="Rectangle 7">
              <a:extLst>
                <a:ext uri="{FF2B5EF4-FFF2-40B4-BE49-F238E27FC236}">
                  <a16:creationId xmlns:a16="http://schemas.microsoft.com/office/drawing/2014/main" id="{09422B85-5793-4FBA-809E-1C39ABED3493}"/>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1" name="Rectangle 8">
              <a:extLst>
                <a:ext uri="{FF2B5EF4-FFF2-40B4-BE49-F238E27FC236}">
                  <a16:creationId xmlns:a16="http://schemas.microsoft.com/office/drawing/2014/main" id="{017A3BBE-124E-45DA-886A-C1386EFEA3C4}"/>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2" name="Rectangle 9">
              <a:extLst>
                <a:ext uri="{FF2B5EF4-FFF2-40B4-BE49-F238E27FC236}">
                  <a16:creationId xmlns:a16="http://schemas.microsoft.com/office/drawing/2014/main" id="{9AAA4B02-756A-4493-8A4D-3F451BFBC483}"/>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y</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16</a:t>
              </a:r>
            </a:p>
          </p:txBody>
        </p:sp>
        <p:sp>
          <p:nvSpPr>
            <p:cNvPr id="13" name="Oval 10">
              <a:extLst>
                <a:ext uri="{FF2B5EF4-FFF2-40B4-BE49-F238E27FC236}">
                  <a16:creationId xmlns:a16="http://schemas.microsoft.com/office/drawing/2014/main" id="{46A49368-413B-4FAC-8CC8-543B8532C969}"/>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1">
              <a:extLst>
                <a:ext uri="{FF2B5EF4-FFF2-40B4-BE49-F238E27FC236}">
                  <a16:creationId xmlns:a16="http://schemas.microsoft.com/office/drawing/2014/main" id="{3C35A0F1-0785-4686-86A8-964AF92E18F9}"/>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2">
              <a:extLst>
                <a:ext uri="{FF2B5EF4-FFF2-40B4-BE49-F238E27FC236}">
                  <a16:creationId xmlns:a16="http://schemas.microsoft.com/office/drawing/2014/main" id="{A2CDE060-89D1-44C9-8B9A-8A08FB4F8992}"/>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3">
              <a:extLst>
                <a:ext uri="{FF2B5EF4-FFF2-40B4-BE49-F238E27FC236}">
                  <a16:creationId xmlns:a16="http://schemas.microsoft.com/office/drawing/2014/main" id="{C549CF46-D926-4831-AC8B-7F6B15294F2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7" name="Text Box 14">
              <a:extLst>
                <a:ext uri="{FF2B5EF4-FFF2-40B4-BE49-F238E27FC236}">
                  <a16:creationId xmlns:a16="http://schemas.microsoft.com/office/drawing/2014/main" id="{BEF5142D-D7C1-4E40-8283-37070E42CB54}"/>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5">
              <a:extLst>
                <a:ext uri="{FF2B5EF4-FFF2-40B4-BE49-F238E27FC236}">
                  <a16:creationId xmlns:a16="http://schemas.microsoft.com/office/drawing/2014/main" id="{6982FC80-D34D-415A-9DCE-D4E567365F4B}"/>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19" name="Line 16">
              <a:extLst>
                <a:ext uri="{FF2B5EF4-FFF2-40B4-BE49-F238E27FC236}">
                  <a16:creationId xmlns:a16="http://schemas.microsoft.com/office/drawing/2014/main" id="{51F94255-99DD-4BF0-9D83-011E8A2270D8}"/>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7">
              <a:extLst>
                <a:ext uri="{FF2B5EF4-FFF2-40B4-BE49-F238E27FC236}">
                  <a16:creationId xmlns:a16="http://schemas.microsoft.com/office/drawing/2014/main" id="{AE3311DA-D292-4131-9C05-DF3EA8FB69D4}"/>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8">
              <a:extLst>
                <a:ext uri="{FF2B5EF4-FFF2-40B4-BE49-F238E27FC236}">
                  <a16:creationId xmlns:a16="http://schemas.microsoft.com/office/drawing/2014/main" id="{5BE018A1-A502-4D3B-9CC2-EB45091D5A20}"/>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19">
              <a:extLst>
                <a:ext uri="{FF2B5EF4-FFF2-40B4-BE49-F238E27FC236}">
                  <a16:creationId xmlns:a16="http://schemas.microsoft.com/office/drawing/2014/main" id="{DA3C9D09-9F13-4FC4-8336-3DD890F704BA}"/>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0">
              <a:extLst>
                <a:ext uri="{FF2B5EF4-FFF2-40B4-BE49-F238E27FC236}">
                  <a16:creationId xmlns:a16="http://schemas.microsoft.com/office/drawing/2014/main" id="{4275BD03-C699-4226-9B48-24AA282A62A5}"/>
                </a:ext>
              </a:extLst>
            </p:cNvPr>
            <p:cNvSpPr>
              <a:spLocks noChangeArrowheads="1"/>
            </p:cNvSpPr>
            <p:nvPr/>
          </p:nvSpPr>
          <p:spPr bwMode="auto">
            <a:xfrm>
              <a:off x="2620" y="3012"/>
              <a:ext cx="526"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b="1">
                  <a:solidFill>
                    <a:srgbClr val="FF0000"/>
                  </a:solidFill>
                  <a:ea typeface="微软雅黑 Light" panose="020B0502040204020203" pitchFamily="34" charset="-122"/>
                </a:rPr>
                <a:t>Z:28</a:t>
              </a:r>
            </a:p>
          </p:txBody>
        </p:sp>
        <p:sp>
          <p:nvSpPr>
            <p:cNvPr id="24" name="Line 21">
              <a:extLst>
                <a:ext uri="{FF2B5EF4-FFF2-40B4-BE49-F238E27FC236}">
                  <a16:creationId xmlns:a16="http://schemas.microsoft.com/office/drawing/2014/main" id="{6589C22E-32C5-4A4B-BC3A-A81558088210}"/>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2">
              <a:extLst>
                <a:ext uri="{FF2B5EF4-FFF2-40B4-BE49-F238E27FC236}">
                  <a16:creationId xmlns:a16="http://schemas.microsoft.com/office/drawing/2014/main" id="{5AF69B57-A79D-47A6-81C2-1D373751878B}"/>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3">
              <a:extLst>
                <a:ext uri="{FF2B5EF4-FFF2-40B4-BE49-F238E27FC236}">
                  <a16:creationId xmlns:a16="http://schemas.microsoft.com/office/drawing/2014/main" id="{AE680C41-6269-447E-91E0-84A9C027A0DA}"/>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4">
              <a:extLst>
                <a:ext uri="{FF2B5EF4-FFF2-40B4-BE49-F238E27FC236}">
                  <a16:creationId xmlns:a16="http://schemas.microsoft.com/office/drawing/2014/main" id="{7B7CBA18-FA19-47D7-B6D7-541AD703F67B}"/>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5">
              <a:extLst>
                <a:ext uri="{FF2B5EF4-FFF2-40B4-BE49-F238E27FC236}">
                  <a16:creationId xmlns:a16="http://schemas.microsoft.com/office/drawing/2014/main" id="{A92A929F-EA44-407A-B124-154E922DB6CB}"/>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6">
              <a:extLst>
                <a:ext uri="{FF2B5EF4-FFF2-40B4-BE49-F238E27FC236}">
                  <a16:creationId xmlns:a16="http://schemas.microsoft.com/office/drawing/2014/main" id="{FD08C8A0-CF41-41D6-831B-5BBCFDEC5EA3}"/>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7">
              <a:extLst>
                <a:ext uri="{FF2B5EF4-FFF2-40B4-BE49-F238E27FC236}">
                  <a16:creationId xmlns:a16="http://schemas.microsoft.com/office/drawing/2014/main" id="{74ABA46C-F19B-47B8-9930-F02AC4F1C5ED}"/>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8">
              <a:extLst>
                <a:ext uri="{FF2B5EF4-FFF2-40B4-BE49-F238E27FC236}">
                  <a16:creationId xmlns:a16="http://schemas.microsoft.com/office/drawing/2014/main" id="{4C6621E0-B7FC-4C4A-8BF0-A2ADDCC859CF}"/>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29">
              <a:extLst>
                <a:ext uri="{FF2B5EF4-FFF2-40B4-BE49-F238E27FC236}">
                  <a16:creationId xmlns:a16="http://schemas.microsoft.com/office/drawing/2014/main" id="{0BC2E9AA-1E84-42D0-884A-E514971BE103}"/>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0">
              <a:extLst>
                <a:ext uri="{FF2B5EF4-FFF2-40B4-BE49-F238E27FC236}">
                  <a16:creationId xmlns:a16="http://schemas.microsoft.com/office/drawing/2014/main" id="{DC9930E6-9A94-48F8-AC77-F3929C561FA9}"/>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4" name="Line 31">
              <a:extLst>
                <a:ext uri="{FF2B5EF4-FFF2-40B4-BE49-F238E27FC236}">
                  <a16:creationId xmlns:a16="http://schemas.microsoft.com/office/drawing/2014/main" id="{A8470A63-7C8B-4F81-8BB9-0BE5726D4B9C}"/>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2">
              <a:extLst>
                <a:ext uri="{FF2B5EF4-FFF2-40B4-BE49-F238E27FC236}">
                  <a16:creationId xmlns:a16="http://schemas.microsoft.com/office/drawing/2014/main" id="{427F2E5C-4826-4BE5-8046-1027CDF23753}"/>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3">
              <a:extLst>
                <a:ext uri="{FF2B5EF4-FFF2-40B4-BE49-F238E27FC236}">
                  <a16:creationId xmlns:a16="http://schemas.microsoft.com/office/drawing/2014/main" id="{766F6651-4FC8-48CE-89F0-4251B972AEB6}"/>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4">
              <a:extLst>
                <a:ext uri="{FF2B5EF4-FFF2-40B4-BE49-F238E27FC236}">
                  <a16:creationId xmlns:a16="http://schemas.microsoft.com/office/drawing/2014/main" id="{EEAE3165-75BE-4BC5-A933-621BE1F294F0}"/>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5">
              <a:extLst>
                <a:ext uri="{FF2B5EF4-FFF2-40B4-BE49-F238E27FC236}">
                  <a16:creationId xmlns:a16="http://schemas.microsoft.com/office/drawing/2014/main" id="{19D422CF-0E3B-4213-8DD9-AE41BE03B6D4}"/>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6">
              <a:extLst>
                <a:ext uri="{FF2B5EF4-FFF2-40B4-BE49-F238E27FC236}">
                  <a16:creationId xmlns:a16="http://schemas.microsoft.com/office/drawing/2014/main" id="{C0740AD0-3D73-4D3E-A7E0-BA2339D999E7}"/>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7">
              <a:extLst>
                <a:ext uri="{FF2B5EF4-FFF2-40B4-BE49-F238E27FC236}">
                  <a16:creationId xmlns:a16="http://schemas.microsoft.com/office/drawing/2014/main" id="{6D773739-FEA4-4AB4-9480-FE71BA1DA260}"/>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2" name="Line 39">
            <a:extLst>
              <a:ext uri="{FF2B5EF4-FFF2-40B4-BE49-F238E27FC236}">
                <a16:creationId xmlns:a16="http://schemas.microsoft.com/office/drawing/2014/main" id="{D57BAABC-55AA-4930-8A12-0EA5F4261831}"/>
              </a:ext>
            </a:extLst>
          </p:cNvPr>
          <p:cNvSpPr>
            <a:spLocks noChangeShapeType="1"/>
          </p:cNvSpPr>
          <p:nvPr/>
        </p:nvSpPr>
        <p:spPr bwMode="auto">
          <a:xfrm flipH="1">
            <a:off x="3026439" y="4063578"/>
            <a:ext cx="2592387" cy="1628775"/>
          </a:xfrm>
          <a:prstGeom prst="line">
            <a:avLst/>
          </a:prstGeom>
          <a:noFill/>
          <a:ln w="635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3" name="Text Box 40">
            <a:extLst>
              <a:ext uri="{FF2B5EF4-FFF2-40B4-BE49-F238E27FC236}">
                <a16:creationId xmlns:a16="http://schemas.microsoft.com/office/drawing/2014/main" id="{BF3826BE-F80C-4B21-8BDE-B540001ACF46}"/>
              </a:ext>
            </a:extLst>
          </p:cNvPr>
          <p:cNvSpPr txBox="1">
            <a:spLocks noChangeArrowheads="1"/>
          </p:cNvSpPr>
          <p:nvPr/>
        </p:nvSpPr>
        <p:spPr bwMode="auto">
          <a:xfrm>
            <a:off x="5844251" y="752053"/>
            <a:ext cx="17387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子树</a:t>
            </a:r>
            <a:r>
              <a:rPr lang="en-US" altLang="zh-CN" sz="2400" dirty="0">
                <a:solidFill>
                  <a:srgbClr val="FF0000"/>
                </a:solidFill>
                <a:latin typeface="+mn-lt"/>
                <a:ea typeface="微软雅黑 Light" panose="020B0502040204020203" pitchFamily="34" charset="-122"/>
              </a:rPr>
              <a:t>T’, B(T’)</a:t>
            </a:r>
          </a:p>
        </p:txBody>
      </p:sp>
      <p:sp>
        <p:nvSpPr>
          <p:cNvPr id="45" name="任意多边形: 形状 44">
            <a:extLst>
              <a:ext uri="{FF2B5EF4-FFF2-40B4-BE49-F238E27FC236}">
                <a16:creationId xmlns:a16="http://schemas.microsoft.com/office/drawing/2014/main" id="{6BA78298-A397-433C-9157-0AAA0A5308F7}"/>
              </a:ext>
            </a:extLst>
          </p:cNvPr>
          <p:cNvSpPr/>
          <p:nvPr/>
        </p:nvSpPr>
        <p:spPr>
          <a:xfrm>
            <a:off x="3105916" y="4764638"/>
            <a:ext cx="2754774" cy="874355"/>
          </a:xfrm>
          <a:custGeom>
            <a:avLst/>
            <a:gdLst>
              <a:gd name="connsiteX0" fmla="*/ 28936 w 2754774"/>
              <a:gd name="connsiteY0" fmla="*/ 64128 h 874355"/>
              <a:gd name="connsiteX1" fmla="*/ 179407 w 2754774"/>
              <a:gd name="connsiteY1" fmla="*/ 104639 h 874355"/>
              <a:gd name="connsiteX2" fmla="*/ 248855 w 2754774"/>
              <a:gd name="connsiteY2" fmla="*/ 110426 h 874355"/>
              <a:gd name="connsiteX3" fmla="*/ 283579 w 2754774"/>
              <a:gd name="connsiteY3" fmla="*/ 122001 h 874355"/>
              <a:gd name="connsiteX4" fmla="*/ 358815 w 2754774"/>
              <a:gd name="connsiteY4" fmla="*/ 127788 h 874355"/>
              <a:gd name="connsiteX5" fmla="*/ 445625 w 2754774"/>
              <a:gd name="connsiteY5" fmla="*/ 98852 h 874355"/>
              <a:gd name="connsiteX6" fmla="*/ 468774 w 2754774"/>
              <a:gd name="connsiteY6" fmla="*/ 75702 h 874355"/>
              <a:gd name="connsiteX7" fmla="*/ 520860 w 2754774"/>
              <a:gd name="connsiteY7" fmla="*/ 64128 h 874355"/>
              <a:gd name="connsiteX8" fmla="*/ 596096 w 2754774"/>
              <a:gd name="connsiteY8" fmla="*/ 40978 h 874355"/>
              <a:gd name="connsiteX9" fmla="*/ 677118 w 2754774"/>
              <a:gd name="connsiteY9" fmla="*/ 35191 h 874355"/>
              <a:gd name="connsiteX10" fmla="*/ 1030146 w 2754774"/>
              <a:gd name="connsiteY10" fmla="*/ 17829 h 874355"/>
              <a:gd name="connsiteX11" fmla="*/ 1145893 w 2754774"/>
              <a:gd name="connsiteY11" fmla="*/ 6254 h 874355"/>
              <a:gd name="connsiteX12" fmla="*/ 1979270 w 2754774"/>
              <a:gd name="connsiteY12" fmla="*/ 17829 h 874355"/>
              <a:gd name="connsiteX13" fmla="*/ 2071868 w 2754774"/>
              <a:gd name="connsiteY13" fmla="*/ 29403 h 874355"/>
              <a:gd name="connsiteX14" fmla="*/ 2152891 w 2754774"/>
              <a:gd name="connsiteY14" fmla="*/ 35191 h 874355"/>
              <a:gd name="connsiteX15" fmla="*/ 2361235 w 2754774"/>
              <a:gd name="connsiteY15" fmla="*/ 75702 h 874355"/>
              <a:gd name="connsiteX16" fmla="*/ 2430683 w 2754774"/>
              <a:gd name="connsiteY16" fmla="*/ 110426 h 874355"/>
              <a:gd name="connsiteX17" fmla="*/ 2517493 w 2754774"/>
              <a:gd name="connsiteY17" fmla="*/ 139363 h 874355"/>
              <a:gd name="connsiteX18" fmla="*/ 2569579 w 2754774"/>
              <a:gd name="connsiteY18" fmla="*/ 162512 h 874355"/>
              <a:gd name="connsiteX19" fmla="*/ 2627453 w 2754774"/>
              <a:gd name="connsiteY19" fmla="*/ 214598 h 874355"/>
              <a:gd name="connsiteX20" fmla="*/ 2708475 w 2754774"/>
              <a:gd name="connsiteY20" fmla="*/ 289834 h 874355"/>
              <a:gd name="connsiteX21" fmla="*/ 2754774 w 2754774"/>
              <a:gd name="connsiteY21" fmla="*/ 399793 h 874355"/>
              <a:gd name="connsiteX22" fmla="*/ 2743200 w 2754774"/>
              <a:gd name="connsiteY22" fmla="*/ 584988 h 874355"/>
              <a:gd name="connsiteX23" fmla="*/ 2731625 w 2754774"/>
              <a:gd name="connsiteY23" fmla="*/ 654436 h 874355"/>
              <a:gd name="connsiteX24" fmla="*/ 2702688 w 2754774"/>
              <a:gd name="connsiteY24" fmla="*/ 706522 h 874355"/>
              <a:gd name="connsiteX25" fmla="*/ 2679539 w 2754774"/>
              <a:gd name="connsiteY25" fmla="*/ 764396 h 874355"/>
              <a:gd name="connsiteX26" fmla="*/ 2633240 w 2754774"/>
              <a:gd name="connsiteY26" fmla="*/ 787545 h 874355"/>
              <a:gd name="connsiteX27" fmla="*/ 2598516 w 2754774"/>
              <a:gd name="connsiteY27" fmla="*/ 833844 h 874355"/>
              <a:gd name="connsiteX28" fmla="*/ 2505918 w 2754774"/>
              <a:gd name="connsiteY28" fmla="*/ 868568 h 874355"/>
              <a:gd name="connsiteX29" fmla="*/ 2482769 w 2754774"/>
              <a:gd name="connsiteY29" fmla="*/ 874355 h 874355"/>
              <a:gd name="connsiteX30" fmla="*/ 2164465 w 2754774"/>
              <a:gd name="connsiteY30" fmla="*/ 862781 h 874355"/>
              <a:gd name="connsiteX31" fmla="*/ 1979270 w 2754774"/>
              <a:gd name="connsiteY31" fmla="*/ 845419 h 874355"/>
              <a:gd name="connsiteX32" fmla="*/ 1452622 w 2754774"/>
              <a:gd name="connsiteY32" fmla="*/ 828057 h 874355"/>
              <a:gd name="connsiteX33" fmla="*/ 879675 w 2754774"/>
              <a:gd name="connsiteY33" fmla="*/ 799120 h 874355"/>
              <a:gd name="connsiteX34" fmla="*/ 567159 w 2754774"/>
              <a:gd name="connsiteY34" fmla="*/ 822269 h 874355"/>
              <a:gd name="connsiteX35" fmla="*/ 422475 w 2754774"/>
              <a:gd name="connsiteY35" fmla="*/ 828057 h 874355"/>
              <a:gd name="connsiteX36" fmla="*/ 179407 w 2754774"/>
              <a:gd name="connsiteY36" fmla="*/ 799120 h 874355"/>
              <a:gd name="connsiteX37" fmla="*/ 92597 w 2754774"/>
              <a:gd name="connsiteY37" fmla="*/ 758609 h 874355"/>
              <a:gd name="connsiteX38" fmla="*/ 52086 w 2754774"/>
              <a:gd name="connsiteY38" fmla="*/ 706522 h 874355"/>
              <a:gd name="connsiteX39" fmla="*/ 34724 w 2754774"/>
              <a:gd name="connsiteY39" fmla="*/ 654436 h 874355"/>
              <a:gd name="connsiteX40" fmla="*/ 11574 w 2754774"/>
              <a:gd name="connsiteY40" fmla="*/ 602350 h 874355"/>
              <a:gd name="connsiteX41" fmla="*/ 0 w 2754774"/>
              <a:gd name="connsiteY41" fmla="*/ 498178 h 874355"/>
              <a:gd name="connsiteX42" fmla="*/ 40511 w 2754774"/>
              <a:gd name="connsiteY42" fmla="*/ 278259 h 874355"/>
              <a:gd name="connsiteX43" fmla="*/ 46298 w 2754774"/>
              <a:gd name="connsiteY43" fmla="*/ 243535 h 874355"/>
              <a:gd name="connsiteX44" fmla="*/ 52086 w 2754774"/>
              <a:gd name="connsiteY44" fmla="*/ 197236 h 874355"/>
              <a:gd name="connsiteX45" fmla="*/ 63660 w 2754774"/>
              <a:gd name="connsiteY45" fmla="*/ 174087 h 874355"/>
              <a:gd name="connsiteX46" fmla="*/ 28936 w 2754774"/>
              <a:gd name="connsiteY46" fmla="*/ 64128 h 87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54774" h="874355">
                <a:moveTo>
                  <a:pt x="28936" y="64128"/>
                </a:moveTo>
                <a:cubicBezTo>
                  <a:pt x="48227" y="52553"/>
                  <a:pt x="128578" y="93938"/>
                  <a:pt x="179407" y="104639"/>
                </a:cubicBezTo>
                <a:cubicBezTo>
                  <a:pt x="202138" y="109424"/>
                  <a:pt x="225941" y="106607"/>
                  <a:pt x="248855" y="110426"/>
                </a:cubicBezTo>
                <a:cubicBezTo>
                  <a:pt x="260890" y="112432"/>
                  <a:pt x="271527" y="120098"/>
                  <a:pt x="283579" y="122001"/>
                </a:cubicBezTo>
                <a:cubicBezTo>
                  <a:pt x="308424" y="125924"/>
                  <a:pt x="333736" y="125859"/>
                  <a:pt x="358815" y="127788"/>
                </a:cubicBezTo>
                <a:cubicBezTo>
                  <a:pt x="379717" y="121816"/>
                  <a:pt x="427790" y="109256"/>
                  <a:pt x="445625" y="98852"/>
                </a:cubicBezTo>
                <a:cubicBezTo>
                  <a:pt x="455051" y="93353"/>
                  <a:pt x="458866" y="80275"/>
                  <a:pt x="468774" y="75702"/>
                </a:cubicBezTo>
                <a:cubicBezTo>
                  <a:pt x="484922" y="68249"/>
                  <a:pt x="503675" y="68711"/>
                  <a:pt x="520860" y="64128"/>
                </a:cubicBezTo>
                <a:cubicBezTo>
                  <a:pt x="542415" y="58380"/>
                  <a:pt x="574349" y="44085"/>
                  <a:pt x="596096" y="40978"/>
                </a:cubicBezTo>
                <a:cubicBezTo>
                  <a:pt x="622900" y="37149"/>
                  <a:pt x="650130" y="37379"/>
                  <a:pt x="677118" y="35191"/>
                </a:cubicBezTo>
                <a:cubicBezTo>
                  <a:pt x="905409" y="16681"/>
                  <a:pt x="729275" y="25746"/>
                  <a:pt x="1030146" y="17829"/>
                </a:cubicBezTo>
                <a:cubicBezTo>
                  <a:pt x="1068728" y="13971"/>
                  <a:pt x="1107197" y="8724"/>
                  <a:pt x="1145893" y="6254"/>
                </a:cubicBezTo>
                <a:cubicBezTo>
                  <a:pt x="1413410" y="-10822"/>
                  <a:pt x="1745461" y="11834"/>
                  <a:pt x="1979270" y="17829"/>
                </a:cubicBezTo>
                <a:cubicBezTo>
                  <a:pt x="2010136" y="21687"/>
                  <a:pt x="2040916" y="26308"/>
                  <a:pt x="2071868" y="29403"/>
                </a:cubicBezTo>
                <a:cubicBezTo>
                  <a:pt x="2098810" y="32097"/>
                  <a:pt x="2126058" y="31565"/>
                  <a:pt x="2152891" y="35191"/>
                </a:cubicBezTo>
                <a:cubicBezTo>
                  <a:pt x="2247108" y="47923"/>
                  <a:pt x="2278835" y="56687"/>
                  <a:pt x="2361235" y="75702"/>
                </a:cubicBezTo>
                <a:cubicBezTo>
                  <a:pt x="2384384" y="87277"/>
                  <a:pt x="2406714" y="100661"/>
                  <a:pt x="2430683" y="110426"/>
                </a:cubicBezTo>
                <a:cubicBezTo>
                  <a:pt x="2458931" y="121934"/>
                  <a:pt x="2488933" y="128653"/>
                  <a:pt x="2517493" y="139363"/>
                </a:cubicBezTo>
                <a:cubicBezTo>
                  <a:pt x="2535283" y="146034"/>
                  <a:pt x="2552217" y="154796"/>
                  <a:pt x="2569579" y="162512"/>
                </a:cubicBezTo>
                <a:cubicBezTo>
                  <a:pt x="2588870" y="179874"/>
                  <a:pt x="2606966" y="198664"/>
                  <a:pt x="2627453" y="214598"/>
                </a:cubicBezTo>
                <a:cubicBezTo>
                  <a:pt x="2676156" y="252478"/>
                  <a:pt x="2677623" y="230334"/>
                  <a:pt x="2708475" y="289834"/>
                </a:cubicBezTo>
                <a:cubicBezTo>
                  <a:pt x="2726782" y="325140"/>
                  <a:pt x="2754774" y="399793"/>
                  <a:pt x="2754774" y="399793"/>
                </a:cubicBezTo>
                <a:cubicBezTo>
                  <a:pt x="2750916" y="461525"/>
                  <a:pt x="2748800" y="523390"/>
                  <a:pt x="2743200" y="584988"/>
                </a:cubicBezTo>
                <a:cubicBezTo>
                  <a:pt x="2741075" y="608360"/>
                  <a:pt x="2739047" y="632172"/>
                  <a:pt x="2731625" y="654436"/>
                </a:cubicBezTo>
                <a:cubicBezTo>
                  <a:pt x="2725344" y="673278"/>
                  <a:pt x="2711190" y="688572"/>
                  <a:pt x="2702688" y="706522"/>
                </a:cubicBezTo>
                <a:cubicBezTo>
                  <a:pt x="2693794" y="725299"/>
                  <a:pt x="2693061" y="748621"/>
                  <a:pt x="2679539" y="764396"/>
                </a:cubicBezTo>
                <a:cubicBezTo>
                  <a:pt x="2668310" y="777497"/>
                  <a:pt x="2648673" y="779829"/>
                  <a:pt x="2633240" y="787545"/>
                </a:cubicBezTo>
                <a:cubicBezTo>
                  <a:pt x="2621665" y="802978"/>
                  <a:pt x="2612691" y="820759"/>
                  <a:pt x="2598516" y="833844"/>
                </a:cubicBezTo>
                <a:cubicBezTo>
                  <a:pt x="2570258" y="859929"/>
                  <a:pt x="2541516" y="860353"/>
                  <a:pt x="2505918" y="868568"/>
                </a:cubicBezTo>
                <a:cubicBezTo>
                  <a:pt x="2498168" y="870356"/>
                  <a:pt x="2490485" y="872426"/>
                  <a:pt x="2482769" y="874355"/>
                </a:cubicBezTo>
                <a:cubicBezTo>
                  <a:pt x="2451620" y="873535"/>
                  <a:pt x="2236776" y="870261"/>
                  <a:pt x="2164465" y="862781"/>
                </a:cubicBezTo>
                <a:cubicBezTo>
                  <a:pt x="1929696" y="838495"/>
                  <a:pt x="2327861" y="862847"/>
                  <a:pt x="1979270" y="845419"/>
                </a:cubicBezTo>
                <a:cubicBezTo>
                  <a:pt x="1754910" y="820487"/>
                  <a:pt x="2080592" y="855164"/>
                  <a:pt x="1452622" y="828057"/>
                </a:cubicBezTo>
                <a:lnTo>
                  <a:pt x="879675" y="799120"/>
                </a:lnTo>
                <a:lnTo>
                  <a:pt x="567159" y="822269"/>
                </a:lnTo>
                <a:cubicBezTo>
                  <a:pt x="518989" y="825318"/>
                  <a:pt x="470656" y="830933"/>
                  <a:pt x="422475" y="828057"/>
                </a:cubicBezTo>
                <a:cubicBezTo>
                  <a:pt x="341025" y="823194"/>
                  <a:pt x="260430" y="808766"/>
                  <a:pt x="179407" y="799120"/>
                </a:cubicBezTo>
                <a:cubicBezTo>
                  <a:pt x="165397" y="793116"/>
                  <a:pt x="102286" y="767006"/>
                  <a:pt x="92597" y="758609"/>
                </a:cubicBezTo>
                <a:cubicBezTo>
                  <a:pt x="75975" y="744203"/>
                  <a:pt x="65590" y="723884"/>
                  <a:pt x="52086" y="706522"/>
                </a:cubicBezTo>
                <a:cubicBezTo>
                  <a:pt x="46299" y="689160"/>
                  <a:pt x="41357" y="671493"/>
                  <a:pt x="34724" y="654436"/>
                </a:cubicBezTo>
                <a:cubicBezTo>
                  <a:pt x="27838" y="636728"/>
                  <a:pt x="15696" y="620897"/>
                  <a:pt x="11574" y="602350"/>
                </a:cubicBezTo>
                <a:cubicBezTo>
                  <a:pt x="3995" y="568244"/>
                  <a:pt x="3858" y="532902"/>
                  <a:pt x="0" y="498178"/>
                </a:cubicBezTo>
                <a:cubicBezTo>
                  <a:pt x="29920" y="288735"/>
                  <a:pt x="-8898" y="352370"/>
                  <a:pt x="40511" y="278259"/>
                </a:cubicBezTo>
                <a:cubicBezTo>
                  <a:pt x="42440" y="266684"/>
                  <a:pt x="44638" y="255151"/>
                  <a:pt x="46298" y="243535"/>
                </a:cubicBezTo>
                <a:cubicBezTo>
                  <a:pt x="48498" y="228138"/>
                  <a:pt x="48314" y="212325"/>
                  <a:pt x="52086" y="197236"/>
                </a:cubicBezTo>
                <a:cubicBezTo>
                  <a:pt x="54178" y="188867"/>
                  <a:pt x="59802" y="181803"/>
                  <a:pt x="63660" y="174087"/>
                </a:cubicBezTo>
                <a:cubicBezTo>
                  <a:pt x="70600" y="104697"/>
                  <a:pt x="9645" y="75703"/>
                  <a:pt x="28936" y="6412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9832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82444-C67D-45AA-939B-A4AB23F65876}"/>
              </a:ext>
            </a:extLst>
          </p:cNvPr>
          <p:cNvSpPr>
            <a:spLocks noGrp="1"/>
          </p:cNvSpPr>
          <p:nvPr>
            <p:ph type="title"/>
          </p:nvPr>
        </p:nvSpPr>
        <p:spPr/>
        <p:txBody>
          <a:bodyPr/>
          <a:lstStyle/>
          <a:p>
            <a:r>
              <a:rPr lang="zh-CN" altLang="en-US" dirty="0"/>
              <a:t>算法正确性：最优子结构</a:t>
            </a:r>
          </a:p>
        </p:txBody>
      </p:sp>
      <p:sp>
        <p:nvSpPr>
          <p:cNvPr id="3" name="内容占位符 2">
            <a:extLst>
              <a:ext uri="{FF2B5EF4-FFF2-40B4-BE49-F238E27FC236}">
                <a16:creationId xmlns:a16="http://schemas.microsoft.com/office/drawing/2014/main" id="{95CE441F-4C61-4355-BF83-C44A1411F145}"/>
              </a:ext>
            </a:extLst>
          </p:cNvPr>
          <p:cNvSpPr>
            <a:spLocks noGrp="1"/>
          </p:cNvSpPr>
          <p:nvPr>
            <p:ph idx="1"/>
          </p:nvPr>
        </p:nvSpPr>
        <p:spPr/>
        <p:txBody>
          <a:bodyPr>
            <a:normAutofit/>
          </a:bodyPr>
          <a:lstStyle/>
          <a:p>
            <a:r>
              <a:rPr lang="zh-CN" altLang="en-US" dirty="0"/>
              <a:t>证明关键点</a:t>
            </a:r>
            <a:r>
              <a:rPr lang="en-US" altLang="zh-CN" dirty="0"/>
              <a:t>1</a:t>
            </a:r>
            <a:r>
              <a:rPr lang="zh-CN" altLang="en-US" dirty="0"/>
              <a:t>：</a:t>
            </a:r>
            <a:endParaRPr lang="en-US" altLang="zh-CN" dirty="0"/>
          </a:p>
          <a:p>
            <a:pPr marL="0" indent="0">
              <a:buNone/>
            </a:pPr>
            <a:r>
              <a:rPr lang="en-US" altLang="zh-CN" dirty="0"/>
              <a:t>       T</a:t>
            </a:r>
            <a:r>
              <a:rPr lang="zh-CN" altLang="en-US" dirty="0"/>
              <a:t>的平均码长</a:t>
            </a:r>
            <a:r>
              <a:rPr lang="en-US" altLang="zh-CN" dirty="0"/>
              <a:t>B(T)</a:t>
            </a:r>
            <a:r>
              <a:rPr lang="zh-CN" altLang="en-US" dirty="0"/>
              <a:t>可用子树</a:t>
            </a:r>
            <a:r>
              <a:rPr lang="en-US" altLang="zh-CN" dirty="0"/>
              <a:t>T‘</a:t>
            </a:r>
            <a:r>
              <a:rPr lang="zh-CN" altLang="en-US" dirty="0"/>
              <a:t>的平均码长</a:t>
            </a:r>
            <a:r>
              <a:rPr lang="en-US" altLang="zh-CN" dirty="0"/>
              <a:t>B(T’) </a:t>
            </a:r>
            <a:r>
              <a:rPr lang="zh-CN" altLang="en-US" dirty="0"/>
              <a:t>表示</a:t>
            </a:r>
            <a:endParaRPr lang="en-US" altLang="zh-CN" dirty="0"/>
          </a:p>
          <a:p>
            <a:pPr marL="268287" lvl="1" indent="0">
              <a:buNone/>
            </a:pPr>
            <a:r>
              <a:rPr lang="en-US" altLang="zh-CN" sz="2800" dirty="0">
                <a:solidFill>
                  <a:srgbClr val="FF0000"/>
                </a:solidFill>
              </a:rPr>
              <a:t>         B(T) = B(T’) + 1*f(x) + 1*f(y)</a:t>
            </a:r>
            <a:endParaRPr lang="zh-CN" altLang="en-US" sz="2800" dirty="0"/>
          </a:p>
          <a:p>
            <a:pPr lvl="1"/>
            <a:r>
              <a:rPr lang="zh-CN" altLang="en-US" dirty="0"/>
              <a:t>递推表达式，原问题最优值与子问题最优值之间的关系</a:t>
            </a:r>
          </a:p>
          <a:p>
            <a:pPr marL="609600" indent="-609600" eaLnBrk="1" hangingPunct="1">
              <a:lnSpc>
                <a:spcPct val="90000"/>
              </a:lnSpc>
              <a:buFontTx/>
              <a:buNone/>
            </a:pPr>
            <a:endParaRPr lang="en-US" altLang="zh-CN" sz="2400" dirty="0"/>
          </a:p>
          <a:p>
            <a:pPr marL="228600" lvl="1" indent="-228600">
              <a:spcBef>
                <a:spcPts val="500"/>
              </a:spcBef>
              <a:buClr>
                <a:srgbClr val="0000FF"/>
              </a:buClr>
              <a:buSzPct val="60000"/>
              <a:buFont typeface="Wingdings" panose="05000000000000000000" pitchFamily="2" charset="2"/>
              <a:buChar char="n"/>
            </a:pPr>
            <a:r>
              <a:rPr lang="zh-CN" altLang="en-US" dirty="0"/>
              <a:t>证明关键点</a:t>
            </a:r>
            <a:r>
              <a:rPr lang="en-US" altLang="zh-CN" dirty="0"/>
              <a:t>2</a:t>
            </a:r>
            <a:r>
              <a:rPr lang="zh-CN" altLang="en-US" dirty="0"/>
              <a:t>：</a:t>
            </a:r>
            <a:endParaRPr lang="en-US" altLang="zh-CN" dirty="0"/>
          </a:p>
          <a:p>
            <a:pPr marL="0" lvl="1" indent="0">
              <a:spcBef>
                <a:spcPts val="500"/>
              </a:spcBef>
              <a:buClr>
                <a:srgbClr val="0000FF"/>
              </a:buClr>
              <a:buSzPct val="60000"/>
              <a:buNone/>
            </a:pPr>
            <a:r>
              <a:rPr lang="en-US" altLang="zh-CN" dirty="0"/>
              <a:t>        T’</a:t>
            </a:r>
            <a:r>
              <a:rPr lang="zh-CN" altLang="en-US" dirty="0"/>
              <a:t>所表示的</a:t>
            </a:r>
            <a:r>
              <a:rPr lang="en-US" altLang="zh-CN" dirty="0"/>
              <a:t>C‘</a:t>
            </a:r>
            <a:r>
              <a:rPr lang="zh-CN" altLang="en-US" dirty="0"/>
              <a:t>的前缀码的码长</a:t>
            </a:r>
            <a:r>
              <a:rPr lang="en-US" altLang="zh-CN" dirty="0"/>
              <a:t>B(T’)</a:t>
            </a:r>
            <a:r>
              <a:rPr lang="zh-CN" altLang="en-US" dirty="0"/>
              <a:t>是最短</a:t>
            </a:r>
            <a:r>
              <a:rPr lang="en-US" altLang="zh-CN" dirty="0"/>
              <a:t>/</a:t>
            </a:r>
            <a:r>
              <a:rPr lang="zh-CN" altLang="en-US" dirty="0"/>
              <a:t>最优的</a:t>
            </a:r>
          </a:p>
          <a:p>
            <a:pPr marL="228600" lvl="1" indent="-228600">
              <a:spcBef>
                <a:spcPts val="500"/>
              </a:spcBef>
              <a:buClr>
                <a:srgbClr val="0000FF"/>
              </a:buClr>
              <a:buSzPct val="60000"/>
              <a:buFont typeface="Wingdings" panose="05000000000000000000" pitchFamily="2" charset="2"/>
              <a:buChar char="n"/>
            </a:pPr>
            <a:r>
              <a:rPr lang="zh-CN" altLang="en-US" dirty="0"/>
              <a:t>采用反证法证明关键点</a:t>
            </a:r>
            <a:r>
              <a:rPr lang="en-US" altLang="zh-CN" dirty="0"/>
              <a:t>2</a:t>
            </a:r>
          </a:p>
          <a:p>
            <a:pPr marL="228600" lvl="1" indent="-228600">
              <a:spcBef>
                <a:spcPts val="500"/>
              </a:spcBef>
              <a:buClr>
                <a:srgbClr val="0000FF"/>
              </a:buClr>
              <a:buSzPct val="60000"/>
              <a:buFont typeface="Wingdings" panose="05000000000000000000" pitchFamily="2" charset="2"/>
              <a:buChar char="n"/>
            </a:pPr>
            <a:r>
              <a:rPr lang="zh-CN" altLang="en-US" sz="2400" dirty="0"/>
              <a:t>假设：有另一个</a:t>
            </a:r>
            <a:r>
              <a:rPr lang="en-US" altLang="zh-CN" sz="2400" dirty="0"/>
              <a:t>T’’</a:t>
            </a:r>
            <a:r>
              <a:rPr lang="zh-CN" altLang="en-US" sz="2400" dirty="0"/>
              <a:t>，是子问题</a:t>
            </a:r>
            <a:r>
              <a:rPr lang="en-US" altLang="zh-CN" sz="2400" dirty="0"/>
              <a:t>C’</a:t>
            </a:r>
            <a:r>
              <a:rPr lang="zh-CN" altLang="en-US" sz="2400" dirty="0"/>
              <a:t>的最优前缀码，即</a:t>
            </a:r>
            <a:r>
              <a:rPr lang="en-US" altLang="zh-CN" sz="2400" dirty="0"/>
              <a:t>B(T’)&gt;B(T’’)</a:t>
            </a:r>
            <a:r>
              <a:rPr lang="zh-CN" altLang="en-US" sz="2400" dirty="0"/>
              <a:t>，节点</a:t>
            </a:r>
            <a:r>
              <a:rPr lang="en-US" altLang="zh-CN" sz="2400" dirty="0"/>
              <a:t>z</a:t>
            </a:r>
            <a:r>
              <a:rPr lang="zh-CN" altLang="en-US" sz="2400" dirty="0"/>
              <a:t>在</a:t>
            </a:r>
            <a:r>
              <a:rPr lang="en-US" altLang="zh-CN" sz="2400" dirty="0"/>
              <a:t>T’’</a:t>
            </a:r>
            <a:r>
              <a:rPr lang="zh-CN" altLang="en-US" sz="2400" dirty="0"/>
              <a:t>还是一个叶节点。在</a:t>
            </a:r>
            <a:r>
              <a:rPr lang="en-US" altLang="zh-CN" sz="2400" dirty="0"/>
              <a:t>T’’ </a:t>
            </a:r>
            <a:r>
              <a:rPr lang="zh-CN" altLang="en-US" sz="2400" dirty="0"/>
              <a:t>中将</a:t>
            </a:r>
            <a:r>
              <a:rPr lang="en-US" altLang="zh-CN" sz="2400" dirty="0"/>
              <a:t>z</a:t>
            </a:r>
            <a:r>
              <a:rPr lang="zh-CN" altLang="en-US" sz="2400" dirty="0"/>
              <a:t>替换为其子节点</a:t>
            </a:r>
            <a:r>
              <a:rPr lang="en-US" altLang="zh-CN" sz="2400" dirty="0"/>
              <a:t>x</a:t>
            </a:r>
            <a:r>
              <a:rPr lang="zh-CN" altLang="en-US" sz="2400" dirty="0"/>
              <a:t>、</a:t>
            </a:r>
            <a:r>
              <a:rPr lang="en-US" altLang="zh-CN" sz="2400" dirty="0"/>
              <a:t>y</a:t>
            </a:r>
            <a:r>
              <a:rPr lang="zh-CN" altLang="en-US" sz="2400" dirty="0"/>
              <a:t>，得到</a:t>
            </a:r>
            <a:r>
              <a:rPr lang="en-US" altLang="zh-CN" sz="2400" dirty="0"/>
              <a:t>T’’’</a:t>
            </a:r>
          </a:p>
          <a:p>
            <a:pPr lvl="1"/>
            <a:r>
              <a:rPr lang="en-US" altLang="zh-CN" dirty="0" err="1"/>
              <a:t>e.g</a:t>
            </a:r>
            <a:r>
              <a:rPr lang="en-US" altLang="zh-CN" dirty="0"/>
              <a:t> </a:t>
            </a:r>
            <a:r>
              <a:rPr lang="zh-CN" altLang="en-US" dirty="0"/>
              <a:t>见下页</a:t>
            </a:r>
          </a:p>
          <a:p>
            <a:pPr marL="609600" indent="-609600" eaLnBrk="1" hangingPunct="1">
              <a:lnSpc>
                <a:spcPct val="90000"/>
              </a:lnSpc>
              <a:buFontTx/>
              <a:buNone/>
            </a:pPr>
            <a:endParaRPr lang="zh-CN" altLang="en-US" sz="2400" dirty="0"/>
          </a:p>
        </p:txBody>
      </p:sp>
      <p:sp>
        <p:nvSpPr>
          <p:cNvPr id="4" name="日期占位符 3">
            <a:extLst>
              <a:ext uri="{FF2B5EF4-FFF2-40B4-BE49-F238E27FC236}">
                <a16:creationId xmlns:a16="http://schemas.microsoft.com/office/drawing/2014/main" id="{A52E810D-AEE7-418C-A5BF-CBCACD5AEDA4}"/>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A1DC5D9-6E76-4722-9B1B-C3BE85D417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126085-C5FC-40B6-B4F5-BF50EBEB0F39}"/>
              </a:ext>
            </a:extLst>
          </p:cNvPr>
          <p:cNvSpPr>
            <a:spLocks noGrp="1"/>
          </p:cNvSpPr>
          <p:nvPr>
            <p:ph type="sldNum" sz="quarter" idx="12"/>
          </p:nvPr>
        </p:nvSpPr>
        <p:spPr/>
        <p:txBody>
          <a:bodyPr/>
          <a:lstStyle/>
          <a:p>
            <a:fld id="{EEA58A3B-43CE-4AA0-90B5-EB47AFAFEB34}" type="slidenum">
              <a:rPr lang="zh-CN" altLang="en-US" smtClean="0"/>
              <a:pPr/>
              <a:t>67</a:t>
            </a:fld>
            <a:endParaRPr lang="zh-CN" altLang="en-US" dirty="0"/>
          </a:p>
        </p:txBody>
      </p:sp>
    </p:spTree>
    <p:extLst>
      <p:ext uri="{BB962C8B-B14F-4D97-AF65-F5344CB8AC3E}">
        <p14:creationId xmlns:p14="http://schemas.microsoft.com/office/powerpoint/2010/main" val="3723291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C4FBED1-09F0-44F1-A741-9FEC7E0EF1F2}"/>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54A4AB3D-8266-4EA9-9862-328133A04AA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6B28368-A300-41EE-9D05-C517F50978D9}"/>
              </a:ext>
            </a:extLst>
          </p:cNvPr>
          <p:cNvSpPr>
            <a:spLocks noGrp="1"/>
          </p:cNvSpPr>
          <p:nvPr>
            <p:ph type="sldNum" sz="quarter" idx="12"/>
          </p:nvPr>
        </p:nvSpPr>
        <p:spPr/>
        <p:txBody>
          <a:bodyPr/>
          <a:lstStyle/>
          <a:p>
            <a:fld id="{EEA58A3B-43CE-4AA0-90B5-EB47AFAFEB34}" type="slidenum">
              <a:rPr lang="zh-CN" altLang="en-US" smtClean="0"/>
              <a:pPr/>
              <a:t>68</a:t>
            </a:fld>
            <a:endParaRPr lang="zh-CN" altLang="en-US" dirty="0"/>
          </a:p>
        </p:txBody>
      </p:sp>
      <p:sp>
        <p:nvSpPr>
          <p:cNvPr id="6" name="Rectangle 3">
            <a:extLst>
              <a:ext uri="{FF2B5EF4-FFF2-40B4-BE49-F238E27FC236}">
                <a16:creationId xmlns:a16="http://schemas.microsoft.com/office/drawing/2014/main" id="{E50EB17F-CBF5-4357-A2A5-43FECCFB220E}"/>
              </a:ext>
            </a:extLst>
          </p:cNvPr>
          <p:cNvSpPr>
            <a:spLocks noChangeArrowheads="1"/>
          </p:cNvSpPr>
          <p:nvPr/>
        </p:nvSpPr>
        <p:spPr bwMode="auto">
          <a:xfrm>
            <a:off x="673301" y="4560626"/>
            <a:ext cx="817563" cy="373063"/>
          </a:xfrm>
          <a:prstGeom prst="rect">
            <a:avLst/>
          </a:prstGeom>
          <a:solidFill>
            <a:srgbClr val="DDDDDD"/>
          </a:solidFill>
          <a:ln w="6350" algn="ctr">
            <a:solidFill>
              <a:schemeClr val="tx1"/>
            </a:solidFill>
            <a:miter lim="800000"/>
            <a:headEnd/>
            <a:tailEnd/>
          </a:ln>
        </p:spPr>
        <p:txBody>
          <a:bodyPr anchor="ctr">
            <a:spAutoFit/>
          </a:bodyPr>
          <a:lstStyle/>
          <a:p>
            <a:pPr algn="ctr"/>
            <a:r>
              <a:rPr lang="en-US" altLang="zh-CN" b="1">
                <a:solidFill>
                  <a:srgbClr val="FF0000"/>
                </a:solidFill>
                <a:ea typeface="微软雅黑 Light" panose="020B0502040204020203" pitchFamily="34" charset="-122"/>
              </a:rPr>
              <a:t>b</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13</a:t>
            </a:r>
          </a:p>
        </p:txBody>
      </p:sp>
      <p:sp>
        <p:nvSpPr>
          <p:cNvPr id="7" name="Rectangle 5">
            <a:extLst>
              <a:ext uri="{FF2B5EF4-FFF2-40B4-BE49-F238E27FC236}">
                <a16:creationId xmlns:a16="http://schemas.microsoft.com/office/drawing/2014/main" id="{3E028DD4-AE90-4C12-9DE7-F543A8A3A82F}"/>
              </a:ext>
            </a:extLst>
          </p:cNvPr>
          <p:cNvSpPr>
            <a:spLocks noChangeArrowheads="1"/>
          </p:cNvSpPr>
          <p:nvPr/>
        </p:nvSpPr>
        <p:spPr bwMode="auto">
          <a:xfrm>
            <a:off x="2040139" y="4560626"/>
            <a:ext cx="817562" cy="373063"/>
          </a:xfrm>
          <a:prstGeom prst="rect">
            <a:avLst/>
          </a:prstGeom>
          <a:solidFill>
            <a:srgbClr val="DDDDDD"/>
          </a:solidFill>
          <a:ln w="6350">
            <a:solidFill>
              <a:schemeClr val="tx1"/>
            </a:solidFill>
            <a:miter lim="800000"/>
            <a:headEnd/>
            <a:tailEnd/>
          </a:ln>
        </p:spPr>
        <p:txBody>
          <a:bodyPr anchor="ctr">
            <a:spAutoFit/>
          </a:bodyPr>
          <a:lstStyle/>
          <a:p>
            <a:pPr algn="ctr"/>
            <a:r>
              <a:rPr lang="en-US" altLang="zh-CN" b="1">
                <a:solidFill>
                  <a:srgbClr val="FF0000"/>
                </a:solidFill>
                <a:ea typeface="微软雅黑 Light" panose="020B0502040204020203" pitchFamily="34" charset="-122"/>
              </a:rPr>
              <a:t>a</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45</a:t>
            </a:r>
          </a:p>
        </p:txBody>
      </p:sp>
      <p:sp>
        <p:nvSpPr>
          <p:cNvPr id="8" name="Rectangle 6">
            <a:extLst>
              <a:ext uri="{FF2B5EF4-FFF2-40B4-BE49-F238E27FC236}">
                <a16:creationId xmlns:a16="http://schemas.microsoft.com/office/drawing/2014/main" id="{FD762713-8C13-4130-A1BB-41409C48E147}"/>
              </a:ext>
            </a:extLst>
          </p:cNvPr>
          <p:cNvSpPr>
            <a:spLocks noChangeArrowheads="1"/>
          </p:cNvSpPr>
          <p:nvPr/>
        </p:nvSpPr>
        <p:spPr bwMode="auto">
          <a:xfrm>
            <a:off x="7874201" y="4489189"/>
            <a:ext cx="817563"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9" name="Rectangle 7">
            <a:extLst>
              <a:ext uri="{FF2B5EF4-FFF2-40B4-BE49-F238E27FC236}">
                <a16:creationId xmlns:a16="http://schemas.microsoft.com/office/drawing/2014/main" id="{060DC517-EFFF-4EBA-A4D5-34AB895E37AD}"/>
              </a:ext>
            </a:extLst>
          </p:cNvPr>
          <p:cNvSpPr>
            <a:spLocks noChangeArrowheads="1"/>
          </p:cNvSpPr>
          <p:nvPr/>
        </p:nvSpPr>
        <p:spPr bwMode="auto">
          <a:xfrm>
            <a:off x="6361314" y="4489189"/>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0" name="Oval 9">
            <a:extLst>
              <a:ext uri="{FF2B5EF4-FFF2-40B4-BE49-F238E27FC236}">
                <a16:creationId xmlns:a16="http://schemas.microsoft.com/office/drawing/2014/main" id="{BD428B6C-4853-4884-823C-71FB69373B66}"/>
              </a:ext>
            </a:extLst>
          </p:cNvPr>
          <p:cNvSpPr>
            <a:spLocks noChangeArrowheads="1"/>
          </p:cNvSpPr>
          <p:nvPr/>
        </p:nvSpPr>
        <p:spPr bwMode="auto">
          <a:xfrm>
            <a:off x="5196456" y="583820"/>
            <a:ext cx="75333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1" name="Line 10">
            <a:extLst>
              <a:ext uri="{FF2B5EF4-FFF2-40B4-BE49-F238E27FC236}">
                <a16:creationId xmlns:a16="http://schemas.microsoft.com/office/drawing/2014/main" id="{F9652CD6-3919-495F-BB45-87DE32B54A3F}"/>
              </a:ext>
            </a:extLst>
          </p:cNvPr>
          <p:cNvSpPr>
            <a:spLocks noChangeShapeType="1"/>
          </p:cNvSpPr>
          <p:nvPr/>
        </p:nvSpPr>
        <p:spPr bwMode="auto">
          <a:xfrm flipH="1">
            <a:off x="3408564" y="1031614"/>
            <a:ext cx="1944687"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11">
            <a:extLst>
              <a:ext uri="{FF2B5EF4-FFF2-40B4-BE49-F238E27FC236}">
                <a16:creationId xmlns:a16="http://schemas.microsoft.com/office/drawing/2014/main" id="{4FAE9FFE-DC6D-4402-AB60-6112BE3EACC0}"/>
              </a:ext>
            </a:extLst>
          </p:cNvPr>
          <p:cNvSpPr>
            <a:spLocks noChangeShapeType="1"/>
          </p:cNvSpPr>
          <p:nvPr/>
        </p:nvSpPr>
        <p:spPr bwMode="auto">
          <a:xfrm>
            <a:off x="5785051" y="1031614"/>
            <a:ext cx="1944688"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Text Box 12">
            <a:extLst>
              <a:ext uri="{FF2B5EF4-FFF2-40B4-BE49-F238E27FC236}">
                <a16:creationId xmlns:a16="http://schemas.microsoft.com/office/drawing/2014/main" id="{E9FF0FBE-0EA9-4211-95AC-2CBEC560232D}"/>
              </a:ext>
            </a:extLst>
          </p:cNvPr>
          <p:cNvSpPr txBox="1">
            <a:spLocks noChangeArrowheads="1"/>
          </p:cNvSpPr>
          <p:nvPr/>
        </p:nvSpPr>
        <p:spPr bwMode="auto">
          <a:xfrm>
            <a:off x="4705551" y="9601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4" name="Text Box 13">
            <a:extLst>
              <a:ext uri="{FF2B5EF4-FFF2-40B4-BE49-F238E27FC236}">
                <a16:creationId xmlns:a16="http://schemas.microsoft.com/office/drawing/2014/main" id="{C843737E-42F8-4B55-82DE-CCAFACC7CDE5}"/>
              </a:ext>
            </a:extLst>
          </p:cNvPr>
          <p:cNvSpPr txBox="1">
            <a:spLocks noChangeArrowheads="1"/>
          </p:cNvSpPr>
          <p:nvPr/>
        </p:nvSpPr>
        <p:spPr bwMode="auto">
          <a:xfrm>
            <a:off x="6361314" y="103320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5" name="Oval 14">
            <a:extLst>
              <a:ext uri="{FF2B5EF4-FFF2-40B4-BE49-F238E27FC236}">
                <a16:creationId xmlns:a16="http://schemas.microsoft.com/office/drawing/2014/main" id="{0EB9E576-CB5C-4586-8B6A-37BB99CE7839}"/>
              </a:ext>
            </a:extLst>
          </p:cNvPr>
          <p:cNvSpPr>
            <a:spLocks noChangeArrowheads="1"/>
          </p:cNvSpPr>
          <p:nvPr/>
        </p:nvSpPr>
        <p:spPr bwMode="auto">
          <a:xfrm>
            <a:off x="1463174" y="3465132"/>
            <a:ext cx="588778"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16" name="Line 15">
            <a:extLst>
              <a:ext uri="{FF2B5EF4-FFF2-40B4-BE49-F238E27FC236}">
                <a16:creationId xmlns:a16="http://schemas.microsoft.com/office/drawing/2014/main" id="{B0E0B20B-25BF-48FE-86FC-B3C2D4BC7B97}"/>
              </a:ext>
            </a:extLst>
          </p:cNvPr>
          <p:cNvSpPr>
            <a:spLocks noChangeShapeType="1"/>
          </p:cNvSpPr>
          <p:nvPr/>
        </p:nvSpPr>
        <p:spPr bwMode="auto">
          <a:xfrm flipH="1">
            <a:off x="960639" y="3912926"/>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16">
            <a:extLst>
              <a:ext uri="{FF2B5EF4-FFF2-40B4-BE49-F238E27FC236}">
                <a16:creationId xmlns:a16="http://schemas.microsoft.com/office/drawing/2014/main" id="{5B78B376-E088-49A6-B7E5-46CA45B8B149}"/>
              </a:ext>
            </a:extLst>
          </p:cNvPr>
          <p:cNvSpPr>
            <a:spLocks noChangeShapeType="1"/>
          </p:cNvSpPr>
          <p:nvPr/>
        </p:nvSpPr>
        <p:spPr bwMode="auto">
          <a:xfrm>
            <a:off x="1968701" y="3912926"/>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Text Box 17">
            <a:extLst>
              <a:ext uri="{FF2B5EF4-FFF2-40B4-BE49-F238E27FC236}">
                <a16:creationId xmlns:a16="http://schemas.microsoft.com/office/drawing/2014/main" id="{AABC2AC9-DD9F-4ED4-A41E-EE511ED1BD98}"/>
              </a:ext>
            </a:extLst>
          </p:cNvPr>
          <p:cNvSpPr txBox="1">
            <a:spLocks noChangeArrowheads="1"/>
          </p:cNvSpPr>
          <p:nvPr/>
        </p:nvSpPr>
        <p:spPr bwMode="auto">
          <a:xfrm>
            <a:off x="960639" y="398436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9" name="Text Box 18">
            <a:extLst>
              <a:ext uri="{FF2B5EF4-FFF2-40B4-BE49-F238E27FC236}">
                <a16:creationId xmlns:a16="http://schemas.microsoft.com/office/drawing/2014/main" id="{4C32593E-4010-45DE-8722-288A42B3237E}"/>
              </a:ext>
            </a:extLst>
          </p:cNvPr>
          <p:cNvSpPr txBox="1">
            <a:spLocks noChangeArrowheads="1"/>
          </p:cNvSpPr>
          <p:nvPr/>
        </p:nvSpPr>
        <p:spPr bwMode="auto">
          <a:xfrm>
            <a:off x="2308426" y="3931976"/>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0" name="Oval 19">
            <a:extLst>
              <a:ext uri="{FF2B5EF4-FFF2-40B4-BE49-F238E27FC236}">
                <a16:creationId xmlns:a16="http://schemas.microsoft.com/office/drawing/2014/main" id="{44BAD6DC-0D3E-41E8-82E3-07471B2D41B1}"/>
              </a:ext>
            </a:extLst>
          </p:cNvPr>
          <p:cNvSpPr>
            <a:spLocks noChangeArrowheads="1"/>
          </p:cNvSpPr>
          <p:nvPr/>
        </p:nvSpPr>
        <p:spPr bwMode="auto">
          <a:xfrm>
            <a:off x="4147819" y="3465132"/>
            <a:ext cx="834477"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b="1">
                <a:solidFill>
                  <a:srgbClr val="FF0000"/>
                </a:solidFill>
                <a:ea typeface="微软雅黑 Light" panose="020B0502040204020203" pitchFamily="34" charset="-122"/>
              </a:rPr>
              <a:t>Z:28</a:t>
            </a:r>
          </a:p>
        </p:txBody>
      </p:sp>
      <p:sp>
        <p:nvSpPr>
          <p:cNvPr id="21" name="Oval 24">
            <a:extLst>
              <a:ext uri="{FF2B5EF4-FFF2-40B4-BE49-F238E27FC236}">
                <a16:creationId xmlns:a16="http://schemas.microsoft.com/office/drawing/2014/main" id="{63300217-2702-422E-9EFC-F24DB76528C0}"/>
              </a:ext>
            </a:extLst>
          </p:cNvPr>
          <p:cNvSpPr>
            <a:spLocks noChangeArrowheads="1"/>
          </p:cNvSpPr>
          <p:nvPr/>
        </p:nvSpPr>
        <p:spPr bwMode="auto">
          <a:xfrm>
            <a:off x="7152774" y="33921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2" name="Line 25">
            <a:extLst>
              <a:ext uri="{FF2B5EF4-FFF2-40B4-BE49-F238E27FC236}">
                <a16:creationId xmlns:a16="http://schemas.microsoft.com/office/drawing/2014/main" id="{7F26EC5E-BAF1-4CDE-9D2E-2FFA5072AD9F}"/>
              </a:ext>
            </a:extLst>
          </p:cNvPr>
          <p:cNvSpPr>
            <a:spLocks noChangeShapeType="1"/>
          </p:cNvSpPr>
          <p:nvPr/>
        </p:nvSpPr>
        <p:spPr bwMode="auto">
          <a:xfrm flipH="1">
            <a:off x="6650239" y="3839901"/>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Line 26">
            <a:extLst>
              <a:ext uri="{FF2B5EF4-FFF2-40B4-BE49-F238E27FC236}">
                <a16:creationId xmlns:a16="http://schemas.microsoft.com/office/drawing/2014/main" id="{1E89DE84-9F1E-459F-81FE-B18CA80A755D}"/>
              </a:ext>
            </a:extLst>
          </p:cNvPr>
          <p:cNvSpPr>
            <a:spLocks noChangeShapeType="1"/>
          </p:cNvSpPr>
          <p:nvPr/>
        </p:nvSpPr>
        <p:spPr bwMode="auto">
          <a:xfrm>
            <a:off x="7658301" y="3839901"/>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Text Box 27">
            <a:extLst>
              <a:ext uri="{FF2B5EF4-FFF2-40B4-BE49-F238E27FC236}">
                <a16:creationId xmlns:a16="http://schemas.microsoft.com/office/drawing/2014/main" id="{B82B3C4D-2741-4DCE-98A8-D8535329DCF1}"/>
              </a:ext>
            </a:extLst>
          </p:cNvPr>
          <p:cNvSpPr txBox="1">
            <a:spLocks noChangeArrowheads="1"/>
          </p:cNvSpPr>
          <p:nvPr/>
        </p:nvSpPr>
        <p:spPr bwMode="auto">
          <a:xfrm>
            <a:off x="6650239" y="391133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5" name="Text Box 28">
            <a:extLst>
              <a:ext uri="{FF2B5EF4-FFF2-40B4-BE49-F238E27FC236}">
                <a16:creationId xmlns:a16="http://schemas.microsoft.com/office/drawing/2014/main" id="{11D50B99-B258-407A-AEB6-CD16EF42CD79}"/>
              </a:ext>
            </a:extLst>
          </p:cNvPr>
          <p:cNvSpPr txBox="1">
            <a:spLocks noChangeArrowheads="1"/>
          </p:cNvSpPr>
          <p:nvPr/>
        </p:nvSpPr>
        <p:spPr bwMode="auto">
          <a:xfrm>
            <a:off x="7998026" y="385895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6" name="Oval 29">
            <a:extLst>
              <a:ext uri="{FF2B5EF4-FFF2-40B4-BE49-F238E27FC236}">
                <a16:creationId xmlns:a16="http://schemas.microsoft.com/office/drawing/2014/main" id="{0EF824CD-1B55-4CF2-9DE8-121BC746459D}"/>
              </a:ext>
            </a:extLst>
          </p:cNvPr>
          <p:cNvSpPr>
            <a:spLocks noChangeArrowheads="1"/>
          </p:cNvSpPr>
          <p:nvPr/>
        </p:nvSpPr>
        <p:spPr bwMode="auto">
          <a:xfrm>
            <a:off x="2760864" y="2096707"/>
            <a:ext cx="728662"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27" name="Line 30">
            <a:extLst>
              <a:ext uri="{FF2B5EF4-FFF2-40B4-BE49-F238E27FC236}">
                <a16:creationId xmlns:a16="http://schemas.microsoft.com/office/drawing/2014/main" id="{00C3702C-392A-46BF-9492-00455CC39AC3}"/>
              </a:ext>
            </a:extLst>
          </p:cNvPr>
          <p:cNvSpPr>
            <a:spLocks noChangeShapeType="1"/>
          </p:cNvSpPr>
          <p:nvPr/>
        </p:nvSpPr>
        <p:spPr bwMode="auto">
          <a:xfrm flipH="1">
            <a:off x="1824239" y="2544501"/>
            <a:ext cx="1081087"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Line 31">
            <a:extLst>
              <a:ext uri="{FF2B5EF4-FFF2-40B4-BE49-F238E27FC236}">
                <a16:creationId xmlns:a16="http://schemas.microsoft.com/office/drawing/2014/main" id="{794C543F-E755-4D90-B5A7-DA3FA9E671D3}"/>
              </a:ext>
            </a:extLst>
          </p:cNvPr>
          <p:cNvSpPr>
            <a:spLocks noChangeShapeType="1"/>
          </p:cNvSpPr>
          <p:nvPr/>
        </p:nvSpPr>
        <p:spPr bwMode="auto">
          <a:xfrm>
            <a:off x="3337126" y="2544501"/>
            <a:ext cx="1152525"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Text Box 32">
            <a:extLst>
              <a:ext uri="{FF2B5EF4-FFF2-40B4-BE49-F238E27FC236}">
                <a16:creationId xmlns:a16="http://schemas.microsoft.com/office/drawing/2014/main" id="{B79FDA31-49CB-40CA-B8A7-615271C7A897}"/>
              </a:ext>
            </a:extLst>
          </p:cNvPr>
          <p:cNvSpPr txBox="1">
            <a:spLocks noChangeArrowheads="1"/>
          </p:cNvSpPr>
          <p:nvPr/>
        </p:nvSpPr>
        <p:spPr bwMode="auto">
          <a:xfrm>
            <a:off x="2329064" y="261593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0" name="Text Box 33">
            <a:extLst>
              <a:ext uri="{FF2B5EF4-FFF2-40B4-BE49-F238E27FC236}">
                <a16:creationId xmlns:a16="http://schemas.microsoft.com/office/drawing/2014/main" id="{51913F4C-C31A-4090-96FC-D2074FE9E484}"/>
              </a:ext>
            </a:extLst>
          </p:cNvPr>
          <p:cNvSpPr txBox="1">
            <a:spLocks noChangeArrowheads="1"/>
          </p:cNvSpPr>
          <p:nvPr/>
        </p:nvSpPr>
        <p:spPr bwMode="auto">
          <a:xfrm>
            <a:off x="3676851" y="25635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1" name="Oval 34">
            <a:extLst>
              <a:ext uri="{FF2B5EF4-FFF2-40B4-BE49-F238E27FC236}">
                <a16:creationId xmlns:a16="http://schemas.microsoft.com/office/drawing/2014/main" id="{B42E53D5-0952-43D7-86EA-05B7F98B9C5E}"/>
              </a:ext>
            </a:extLst>
          </p:cNvPr>
          <p:cNvSpPr>
            <a:spLocks noChangeArrowheads="1"/>
          </p:cNvSpPr>
          <p:nvPr/>
        </p:nvSpPr>
        <p:spPr bwMode="auto">
          <a:xfrm>
            <a:off x="7636962" y="20967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2" name="Line 35">
            <a:extLst>
              <a:ext uri="{FF2B5EF4-FFF2-40B4-BE49-F238E27FC236}">
                <a16:creationId xmlns:a16="http://schemas.microsoft.com/office/drawing/2014/main" id="{348F11DB-B1F5-44EB-BBB1-7302C9E95CEE}"/>
              </a:ext>
            </a:extLst>
          </p:cNvPr>
          <p:cNvSpPr>
            <a:spLocks noChangeShapeType="1"/>
          </p:cNvSpPr>
          <p:nvPr/>
        </p:nvSpPr>
        <p:spPr bwMode="auto">
          <a:xfrm flipH="1">
            <a:off x="7440814" y="2544501"/>
            <a:ext cx="269875"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6">
            <a:extLst>
              <a:ext uri="{FF2B5EF4-FFF2-40B4-BE49-F238E27FC236}">
                <a16:creationId xmlns:a16="http://schemas.microsoft.com/office/drawing/2014/main" id="{EC1B1F90-05DD-4041-91C6-9D6407FE80BE}"/>
              </a:ext>
            </a:extLst>
          </p:cNvPr>
          <p:cNvSpPr txBox="1">
            <a:spLocks noChangeArrowheads="1"/>
          </p:cNvSpPr>
          <p:nvPr/>
        </p:nvSpPr>
        <p:spPr bwMode="auto">
          <a:xfrm>
            <a:off x="7297939" y="268896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4" name="Text Box 38">
            <a:extLst>
              <a:ext uri="{FF2B5EF4-FFF2-40B4-BE49-F238E27FC236}">
                <a16:creationId xmlns:a16="http://schemas.microsoft.com/office/drawing/2014/main" id="{5D1A7CA4-AE39-4965-8C35-9478CBDF9A42}"/>
              </a:ext>
            </a:extLst>
          </p:cNvPr>
          <p:cNvSpPr txBox="1">
            <a:spLocks noChangeArrowheads="1"/>
          </p:cNvSpPr>
          <p:nvPr/>
        </p:nvSpPr>
        <p:spPr bwMode="auto">
          <a:xfrm>
            <a:off x="1394026" y="887151"/>
            <a:ext cx="20200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子树</a:t>
            </a:r>
            <a:r>
              <a:rPr lang="en-US" altLang="zh-CN" sz="2400" dirty="0">
                <a:solidFill>
                  <a:srgbClr val="FF0000"/>
                </a:solidFill>
                <a:latin typeface="+mn-lt"/>
                <a:ea typeface="微软雅黑 Light" panose="020B0502040204020203" pitchFamily="34" charset="-122"/>
              </a:rPr>
              <a:t>T’’ , B(T’’)</a:t>
            </a:r>
          </a:p>
        </p:txBody>
      </p:sp>
      <p:sp>
        <p:nvSpPr>
          <p:cNvPr id="35" name="Text Box 39">
            <a:extLst>
              <a:ext uri="{FF2B5EF4-FFF2-40B4-BE49-F238E27FC236}">
                <a16:creationId xmlns:a16="http://schemas.microsoft.com/office/drawing/2014/main" id="{C5CD33EA-FE59-4884-92D3-431C2A104461}"/>
              </a:ext>
            </a:extLst>
          </p:cNvPr>
          <p:cNvSpPr txBox="1">
            <a:spLocks noChangeArrowheads="1"/>
          </p:cNvSpPr>
          <p:nvPr/>
        </p:nvSpPr>
        <p:spPr bwMode="auto">
          <a:xfrm>
            <a:off x="962226" y="5182926"/>
            <a:ext cx="1958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与</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不同之处</a:t>
            </a:r>
          </a:p>
        </p:txBody>
      </p:sp>
      <p:sp>
        <p:nvSpPr>
          <p:cNvPr id="36" name="AutoShape 40">
            <a:extLst>
              <a:ext uri="{FF2B5EF4-FFF2-40B4-BE49-F238E27FC236}">
                <a16:creationId xmlns:a16="http://schemas.microsoft.com/office/drawing/2014/main" id="{AF22B6F5-307E-485E-8E25-4C35CC289610}"/>
              </a:ext>
            </a:extLst>
          </p:cNvPr>
          <p:cNvSpPr>
            <a:spLocks/>
          </p:cNvSpPr>
          <p:nvPr/>
        </p:nvSpPr>
        <p:spPr bwMode="auto">
          <a:xfrm rot="5400000" flipH="1" flipV="1">
            <a:off x="1653717" y="4448721"/>
            <a:ext cx="222102" cy="1297108"/>
          </a:xfrm>
          <a:prstGeom prst="leftBrace">
            <a:avLst>
              <a:gd name="adj1" fmla="val 45696"/>
              <a:gd name="adj2" fmla="val 50000"/>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37" name="Text Box 42">
            <a:extLst>
              <a:ext uri="{FF2B5EF4-FFF2-40B4-BE49-F238E27FC236}">
                <a16:creationId xmlns:a16="http://schemas.microsoft.com/office/drawing/2014/main" id="{35BDF387-B57B-4E8A-A5BA-727F9EFA56D8}"/>
              </a:ext>
            </a:extLst>
          </p:cNvPr>
          <p:cNvSpPr txBox="1">
            <a:spLocks noChangeArrowheads="1"/>
          </p:cNvSpPr>
          <p:nvPr/>
        </p:nvSpPr>
        <p:spPr bwMode="auto">
          <a:xfrm>
            <a:off x="422476" y="1823776"/>
            <a:ext cx="1659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FF0000"/>
                </a:solidFill>
                <a:latin typeface="+mn-lt"/>
                <a:ea typeface="微软雅黑 Light" panose="020B0502040204020203" pitchFamily="34" charset="-122"/>
              </a:rPr>
              <a:t>B(T’’)&lt; B(T’)</a:t>
            </a:r>
          </a:p>
        </p:txBody>
      </p:sp>
    </p:spTree>
    <p:extLst>
      <p:ext uri="{BB962C8B-B14F-4D97-AF65-F5344CB8AC3E}">
        <p14:creationId xmlns:p14="http://schemas.microsoft.com/office/powerpoint/2010/main" val="1933475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747C20-BEFA-40C0-A190-E804090AC839}"/>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dirty="0">
                <a:solidFill>
                  <a:srgbClr val="FF0000"/>
                </a:solidFill>
                <a:latin typeface="+mn-lt"/>
              </a:rPr>
              <a:t>T’’’</a:t>
            </a:r>
            <a:r>
              <a:rPr lang="zh-CN" altLang="en-US" sz="2400" dirty="0">
                <a:latin typeface="+mn-lt"/>
              </a:rPr>
              <a:t>是关于原问题</a:t>
            </a:r>
            <a:r>
              <a:rPr lang="en-US" altLang="zh-CN" sz="2400" dirty="0">
                <a:latin typeface="+mn-lt"/>
              </a:rPr>
              <a:t>C</a:t>
            </a:r>
            <a:r>
              <a:rPr lang="zh-CN" altLang="en-US" sz="2400" dirty="0">
                <a:latin typeface="+mn-lt"/>
              </a:rPr>
              <a:t>的</a:t>
            </a:r>
            <a:r>
              <a:rPr lang="en-US" altLang="zh-CN" sz="2400" dirty="0">
                <a:latin typeface="+mn-lt"/>
              </a:rPr>
              <a:t>1</a:t>
            </a:r>
            <a:r>
              <a:rPr lang="zh-CN" altLang="en-US" sz="2400" dirty="0">
                <a:latin typeface="+mn-lt"/>
              </a:rPr>
              <a:t>个解，同时</a:t>
            </a:r>
            <a:r>
              <a:rPr lang="en-US" altLang="zh-CN" sz="2400" dirty="0">
                <a:latin typeface="+mn-lt"/>
              </a:rPr>
              <a:t>B(T’’’)&lt;B(T)</a:t>
            </a:r>
            <a:r>
              <a:rPr lang="zh-CN" altLang="en-US" sz="2400" dirty="0">
                <a:latin typeface="+mn-lt"/>
              </a:rPr>
              <a:t>，与</a:t>
            </a:r>
            <a:r>
              <a:rPr lang="en-US" altLang="zh-CN" sz="2400" dirty="0">
                <a:latin typeface="+mn-lt"/>
              </a:rPr>
              <a:t>T</a:t>
            </a:r>
            <a:r>
              <a:rPr lang="zh-CN" altLang="en-US" sz="2400" dirty="0">
                <a:latin typeface="+mn-lt"/>
              </a:rPr>
              <a:t>是最优解矛盾</a:t>
            </a:r>
            <a:endParaRPr lang="zh-CN" altLang="en-US" dirty="0">
              <a:latin typeface="+mn-lt"/>
            </a:endParaRPr>
          </a:p>
        </p:txBody>
      </p:sp>
      <p:sp>
        <p:nvSpPr>
          <p:cNvPr id="3" name="日期占位符 2">
            <a:extLst>
              <a:ext uri="{FF2B5EF4-FFF2-40B4-BE49-F238E27FC236}">
                <a16:creationId xmlns:a16="http://schemas.microsoft.com/office/drawing/2014/main" id="{7822179C-FA91-4B3F-89B5-7F9F2036CC17}"/>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FE06FF72-7FE6-416C-9D67-F1A1799B8FDD}"/>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85056C0-FA1B-4D9E-A2E3-062369660046}"/>
              </a:ext>
            </a:extLst>
          </p:cNvPr>
          <p:cNvSpPr>
            <a:spLocks noGrp="1"/>
          </p:cNvSpPr>
          <p:nvPr>
            <p:ph type="sldNum" sz="quarter" idx="12"/>
          </p:nvPr>
        </p:nvSpPr>
        <p:spPr/>
        <p:txBody>
          <a:bodyPr/>
          <a:lstStyle/>
          <a:p>
            <a:fld id="{EEA58A3B-43CE-4AA0-90B5-EB47AFAFEB34}" type="slidenum">
              <a:rPr lang="zh-CN" altLang="en-US" smtClean="0"/>
              <a:pPr/>
              <a:t>69</a:t>
            </a:fld>
            <a:endParaRPr lang="zh-CN" altLang="en-US" dirty="0"/>
          </a:p>
        </p:txBody>
      </p:sp>
      <p:grpSp>
        <p:nvGrpSpPr>
          <p:cNvPr id="6" name="Group 4">
            <a:extLst>
              <a:ext uri="{FF2B5EF4-FFF2-40B4-BE49-F238E27FC236}">
                <a16:creationId xmlns:a16="http://schemas.microsoft.com/office/drawing/2014/main" id="{0374D4A1-9B64-4178-B4D5-0CF63412989C}"/>
              </a:ext>
            </a:extLst>
          </p:cNvPr>
          <p:cNvGrpSpPr>
            <a:grpSpLocks/>
          </p:cNvGrpSpPr>
          <p:nvPr/>
        </p:nvGrpSpPr>
        <p:grpSpPr bwMode="auto">
          <a:xfrm>
            <a:off x="401296" y="375595"/>
            <a:ext cx="8018463" cy="4349750"/>
            <a:chOff x="431" y="1197"/>
            <a:chExt cx="5051" cy="2740"/>
          </a:xfrm>
        </p:grpSpPr>
        <p:sp>
          <p:nvSpPr>
            <p:cNvPr id="7" name="Rectangle 5">
              <a:extLst>
                <a:ext uri="{FF2B5EF4-FFF2-40B4-BE49-F238E27FC236}">
                  <a16:creationId xmlns:a16="http://schemas.microsoft.com/office/drawing/2014/main" id="{1D837C72-A232-4C9C-8BA2-9B237C095A23}"/>
                </a:ext>
              </a:extLst>
            </p:cNvPr>
            <p:cNvSpPr>
              <a:spLocks noChangeArrowheads="1"/>
            </p:cNvSpPr>
            <p:nvPr/>
          </p:nvSpPr>
          <p:spPr bwMode="auto">
            <a:xfrm>
              <a:off x="431" y="3702"/>
              <a:ext cx="515" cy="235"/>
            </a:xfrm>
            <a:prstGeom prst="rect">
              <a:avLst/>
            </a:prstGeom>
            <a:solidFill>
              <a:srgbClr val="DDDDDD"/>
            </a:solidFill>
            <a:ln w="6350" algn="ctr">
              <a:solidFill>
                <a:schemeClr val="tx1"/>
              </a:solidFill>
              <a:miter lim="800000"/>
              <a:headEnd/>
              <a:tailEnd/>
            </a:ln>
          </p:spPr>
          <p:txBody>
            <a:bodyPr anchor="ctr">
              <a:spAutoFit/>
            </a:bodyPr>
            <a:lstStyle/>
            <a:p>
              <a:pPr algn="ctr"/>
              <a:r>
                <a:rPr lang="en-US" altLang="zh-CN">
                  <a:solidFill>
                    <a:srgbClr val="FF0000"/>
                  </a:solidFill>
                  <a:ea typeface="微软雅黑 Light" panose="020B0502040204020203" pitchFamily="34" charset="-122"/>
                </a:rPr>
                <a:t>b</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13</a:t>
              </a:r>
            </a:p>
          </p:txBody>
        </p:sp>
        <p:sp>
          <p:nvSpPr>
            <p:cNvPr id="8" name="Rectangle 6">
              <a:extLst>
                <a:ext uri="{FF2B5EF4-FFF2-40B4-BE49-F238E27FC236}">
                  <a16:creationId xmlns:a16="http://schemas.microsoft.com/office/drawing/2014/main" id="{3DF1C50B-1798-4E5C-9DAA-C3AF07828A58}"/>
                </a:ext>
              </a:extLst>
            </p:cNvPr>
            <p:cNvSpPr>
              <a:spLocks noChangeArrowheads="1"/>
            </p:cNvSpPr>
            <p:nvPr/>
          </p:nvSpPr>
          <p:spPr bwMode="auto">
            <a:xfrm>
              <a:off x="2200" y="3702"/>
              <a:ext cx="515" cy="23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12</a:t>
              </a:r>
            </a:p>
          </p:txBody>
        </p:sp>
        <p:sp>
          <p:nvSpPr>
            <p:cNvPr id="9" name="Rectangle 7">
              <a:extLst>
                <a:ext uri="{FF2B5EF4-FFF2-40B4-BE49-F238E27FC236}">
                  <a16:creationId xmlns:a16="http://schemas.microsoft.com/office/drawing/2014/main" id="{84C3089A-06D0-4A87-87D8-61F731788DF3}"/>
                </a:ext>
              </a:extLst>
            </p:cNvPr>
            <p:cNvSpPr>
              <a:spLocks noChangeArrowheads="1"/>
            </p:cNvSpPr>
            <p:nvPr/>
          </p:nvSpPr>
          <p:spPr bwMode="auto">
            <a:xfrm>
              <a:off x="1292" y="3702"/>
              <a:ext cx="515"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solidFill>
                    <a:srgbClr val="FF0000"/>
                  </a:solidFill>
                  <a:ea typeface="微软雅黑 Light" panose="020B0502040204020203" pitchFamily="34" charset="-122"/>
                </a:rPr>
                <a:t>a</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45</a:t>
              </a:r>
            </a:p>
          </p:txBody>
        </p:sp>
        <p:sp>
          <p:nvSpPr>
            <p:cNvPr id="10" name="Rectangle 8">
              <a:extLst>
                <a:ext uri="{FF2B5EF4-FFF2-40B4-BE49-F238E27FC236}">
                  <a16:creationId xmlns:a16="http://schemas.microsoft.com/office/drawing/2014/main" id="{FFC7FD0E-436A-461D-8108-7CECECEE29CD}"/>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1" name="Rectangle 9">
              <a:extLst>
                <a:ext uri="{FF2B5EF4-FFF2-40B4-BE49-F238E27FC236}">
                  <a16:creationId xmlns:a16="http://schemas.microsoft.com/office/drawing/2014/main" id="{A095F059-D168-4463-9FBD-25A11B149FED}"/>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2" name="Rectangle 10">
              <a:extLst>
                <a:ext uri="{FF2B5EF4-FFF2-40B4-BE49-F238E27FC236}">
                  <a16:creationId xmlns:a16="http://schemas.microsoft.com/office/drawing/2014/main" id="{E607C772-34CB-4A93-811F-670FC003CC13}"/>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y</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16</a:t>
              </a:r>
            </a:p>
          </p:txBody>
        </p:sp>
        <p:sp>
          <p:nvSpPr>
            <p:cNvPr id="13" name="Oval 11">
              <a:extLst>
                <a:ext uri="{FF2B5EF4-FFF2-40B4-BE49-F238E27FC236}">
                  <a16:creationId xmlns:a16="http://schemas.microsoft.com/office/drawing/2014/main" id="{FF8D437C-22B9-48C9-A489-6E4DEF0D1AB9}"/>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2">
              <a:extLst>
                <a:ext uri="{FF2B5EF4-FFF2-40B4-BE49-F238E27FC236}">
                  <a16:creationId xmlns:a16="http://schemas.microsoft.com/office/drawing/2014/main" id="{750D4B57-6912-4628-A648-348E40E6E29E}"/>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3">
              <a:extLst>
                <a:ext uri="{FF2B5EF4-FFF2-40B4-BE49-F238E27FC236}">
                  <a16:creationId xmlns:a16="http://schemas.microsoft.com/office/drawing/2014/main" id="{C8E8BF2F-4BE5-4861-B725-FDBD90F429C9}"/>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4">
              <a:extLst>
                <a:ext uri="{FF2B5EF4-FFF2-40B4-BE49-F238E27FC236}">
                  <a16:creationId xmlns:a16="http://schemas.microsoft.com/office/drawing/2014/main" id="{94F02EA6-4A6B-43AF-B2A4-1A9827F25936}"/>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7" name="Text Box 15">
              <a:extLst>
                <a:ext uri="{FF2B5EF4-FFF2-40B4-BE49-F238E27FC236}">
                  <a16:creationId xmlns:a16="http://schemas.microsoft.com/office/drawing/2014/main" id="{82FAD642-18FD-4097-A72D-E828DFE48C9E}"/>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6">
              <a:extLst>
                <a:ext uri="{FF2B5EF4-FFF2-40B4-BE49-F238E27FC236}">
                  <a16:creationId xmlns:a16="http://schemas.microsoft.com/office/drawing/2014/main" id="{F6737D0F-4F26-492C-B23A-AA06C317EA4B}"/>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19" name="Line 17">
              <a:extLst>
                <a:ext uri="{FF2B5EF4-FFF2-40B4-BE49-F238E27FC236}">
                  <a16:creationId xmlns:a16="http://schemas.microsoft.com/office/drawing/2014/main" id="{31AB82BE-019C-436D-A861-CD531451382B}"/>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8">
              <a:extLst>
                <a:ext uri="{FF2B5EF4-FFF2-40B4-BE49-F238E27FC236}">
                  <a16:creationId xmlns:a16="http://schemas.microsoft.com/office/drawing/2014/main" id="{1EC7FFEB-50F3-4006-BE3F-520ED9B8C270}"/>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9">
              <a:extLst>
                <a:ext uri="{FF2B5EF4-FFF2-40B4-BE49-F238E27FC236}">
                  <a16:creationId xmlns:a16="http://schemas.microsoft.com/office/drawing/2014/main" id="{2E6AA23E-47F2-4AC9-883E-BF61B899D251}"/>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20">
              <a:extLst>
                <a:ext uri="{FF2B5EF4-FFF2-40B4-BE49-F238E27FC236}">
                  <a16:creationId xmlns:a16="http://schemas.microsoft.com/office/drawing/2014/main" id="{7742FD5A-4B15-4CB6-937A-253C11A6097E}"/>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1">
              <a:extLst>
                <a:ext uri="{FF2B5EF4-FFF2-40B4-BE49-F238E27FC236}">
                  <a16:creationId xmlns:a16="http://schemas.microsoft.com/office/drawing/2014/main" id="{58B2B965-7BBA-4BCA-B487-A5D426D501A6}"/>
                </a:ext>
              </a:extLst>
            </p:cNvPr>
            <p:cNvSpPr>
              <a:spLocks noChangeArrowheads="1"/>
            </p:cNvSpPr>
            <p:nvPr/>
          </p:nvSpPr>
          <p:spPr bwMode="auto">
            <a:xfrm>
              <a:off x="2622" y="3012"/>
              <a:ext cx="52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solidFill>
                    <a:srgbClr val="FF0000"/>
                  </a:solidFill>
                  <a:ea typeface="微软雅黑 Light" panose="020B0502040204020203" pitchFamily="34" charset="-122"/>
                </a:rPr>
                <a:t>Z:28</a:t>
              </a:r>
            </a:p>
          </p:txBody>
        </p:sp>
        <p:sp>
          <p:nvSpPr>
            <p:cNvPr id="24" name="Line 22">
              <a:extLst>
                <a:ext uri="{FF2B5EF4-FFF2-40B4-BE49-F238E27FC236}">
                  <a16:creationId xmlns:a16="http://schemas.microsoft.com/office/drawing/2014/main" id="{1F4C243D-5FDC-41DC-B289-6B2D9B89BFB5}"/>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3">
              <a:extLst>
                <a:ext uri="{FF2B5EF4-FFF2-40B4-BE49-F238E27FC236}">
                  <a16:creationId xmlns:a16="http://schemas.microsoft.com/office/drawing/2014/main" id="{66D99874-B3E9-4DD6-BCB3-026CCFC67722}"/>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4">
              <a:extLst>
                <a:ext uri="{FF2B5EF4-FFF2-40B4-BE49-F238E27FC236}">
                  <a16:creationId xmlns:a16="http://schemas.microsoft.com/office/drawing/2014/main" id="{EC55E1DB-8FD8-49FD-9BC4-E98BBA1B2F36}"/>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5">
              <a:extLst>
                <a:ext uri="{FF2B5EF4-FFF2-40B4-BE49-F238E27FC236}">
                  <a16:creationId xmlns:a16="http://schemas.microsoft.com/office/drawing/2014/main" id="{493AFF7C-5719-44E4-ABB1-13860B09BF9C}"/>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6">
              <a:extLst>
                <a:ext uri="{FF2B5EF4-FFF2-40B4-BE49-F238E27FC236}">
                  <a16:creationId xmlns:a16="http://schemas.microsoft.com/office/drawing/2014/main" id="{E3604FA6-3D82-481B-83DA-77436EEF8EFE}"/>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7">
              <a:extLst>
                <a:ext uri="{FF2B5EF4-FFF2-40B4-BE49-F238E27FC236}">
                  <a16:creationId xmlns:a16="http://schemas.microsoft.com/office/drawing/2014/main" id="{8AA06463-B911-4F79-9AF6-754C15743F07}"/>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8">
              <a:extLst>
                <a:ext uri="{FF2B5EF4-FFF2-40B4-BE49-F238E27FC236}">
                  <a16:creationId xmlns:a16="http://schemas.microsoft.com/office/drawing/2014/main" id="{2E329F27-BCC4-40FA-98CC-6A5052677262}"/>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F07902B6-67E7-4328-A08F-5073D20FE4AB}"/>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30">
              <a:extLst>
                <a:ext uri="{FF2B5EF4-FFF2-40B4-BE49-F238E27FC236}">
                  <a16:creationId xmlns:a16="http://schemas.microsoft.com/office/drawing/2014/main" id="{2EB6370A-50B6-4309-A135-1B1FBF2ADD2F}"/>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1">
              <a:extLst>
                <a:ext uri="{FF2B5EF4-FFF2-40B4-BE49-F238E27FC236}">
                  <a16:creationId xmlns:a16="http://schemas.microsoft.com/office/drawing/2014/main" id="{9CCFEC6F-B7D2-4F88-AFEB-735B02405B95}"/>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4" name="Line 32">
              <a:extLst>
                <a:ext uri="{FF2B5EF4-FFF2-40B4-BE49-F238E27FC236}">
                  <a16:creationId xmlns:a16="http://schemas.microsoft.com/office/drawing/2014/main" id="{ACE8C4A2-1950-4B66-95C6-1C67B67B2974}"/>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3">
              <a:extLst>
                <a:ext uri="{FF2B5EF4-FFF2-40B4-BE49-F238E27FC236}">
                  <a16:creationId xmlns:a16="http://schemas.microsoft.com/office/drawing/2014/main" id="{CF1552E5-4CF3-4521-BF82-7D11A05A354A}"/>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4">
              <a:extLst>
                <a:ext uri="{FF2B5EF4-FFF2-40B4-BE49-F238E27FC236}">
                  <a16:creationId xmlns:a16="http://schemas.microsoft.com/office/drawing/2014/main" id="{2FC5F2B4-3CC2-476B-ABE1-050E501A9E57}"/>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5">
              <a:extLst>
                <a:ext uri="{FF2B5EF4-FFF2-40B4-BE49-F238E27FC236}">
                  <a16:creationId xmlns:a16="http://schemas.microsoft.com/office/drawing/2014/main" id="{043E10BA-5E64-47F8-9E18-181DA85C4751}"/>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6">
              <a:extLst>
                <a:ext uri="{FF2B5EF4-FFF2-40B4-BE49-F238E27FC236}">
                  <a16:creationId xmlns:a16="http://schemas.microsoft.com/office/drawing/2014/main" id="{50174677-CC87-4803-8816-CE7D7AA7E65E}"/>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7">
              <a:extLst>
                <a:ext uri="{FF2B5EF4-FFF2-40B4-BE49-F238E27FC236}">
                  <a16:creationId xmlns:a16="http://schemas.microsoft.com/office/drawing/2014/main" id="{CF574CF4-BECA-423B-8742-7D9CC0B93083}"/>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8">
              <a:extLst>
                <a:ext uri="{FF2B5EF4-FFF2-40B4-BE49-F238E27FC236}">
                  <a16:creationId xmlns:a16="http://schemas.microsoft.com/office/drawing/2014/main" id="{896144C0-A17C-47D2-AA3F-D162B3933B19}"/>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1" name="Freeform 39">
            <a:extLst>
              <a:ext uri="{FF2B5EF4-FFF2-40B4-BE49-F238E27FC236}">
                <a16:creationId xmlns:a16="http://schemas.microsoft.com/office/drawing/2014/main" id="{7E1C1FDA-F2D0-4D7E-836F-D4F99E7266B6}"/>
              </a:ext>
            </a:extLst>
          </p:cNvPr>
          <p:cNvSpPr>
            <a:spLocks/>
          </p:cNvSpPr>
          <p:nvPr/>
        </p:nvSpPr>
        <p:spPr bwMode="auto">
          <a:xfrm>
            <a:off x="2831759" y="4161266"/>
            <a:ext cx="184731" cy="369332"/>
          </a:xfrm>
          <a:custGeom>
            <a:avLst/>
            <a:gdLst>
              <a:gd name="T0" fmla="*/ 2147483647 w 1883"/>
              <a:gd name="T1" fmla="*/ 2147483647 h 798"/>
              <a:gd name="T2" fmla="*/ 2147483647 w 1883"/>
              <a:gd name="T3" fmla="*/ 2147483647 h 798"/>
              <a:gd name="T4" fmla="*/ 2147483647 w 1883"/>
              <a:gd name="T5" fmla="*/ 2147483647 h 798"/>
              <a:gd name="T6" fmla="*/ 2147483647 w 1883"/>
              <a:gd name="T7" fmla="*/ 2147483647 h 798"/>
              <a:gd name="T8" fmla="*/ 2147483647 w 1883"/>
              <a:gd name="T9" fmla="*/ 2147483647 h 798"/>
              <a:gd name="T10" fmla="*/ 2147483647 w 1883"/>
              <a:gd name="T11" fmla="*/ 2147483647 h 798"/>
              <a:gd name="T12" fmla="*/ 2147483647 w 1883"/>
              <a:gd name="T13" fmla="*/ 2147483647 h 798"/>
              <a:gd name="T14" fmla="*/ 2147483647 w 1883"/>
              <a:gd name="T15" fmla="*/ 2147483647 h 798"/>
              <a:gd name="T16" fmla="*/ 2147483647 w 1883"/>
              <a:gd name="T17" fmla="*/ 2147483647 h 798"/>
              <a:gd name="T18" fmla="*/ 2147483647 w 1883"/>
              <a:gd name="T19" fmla="*/ 2147483647 h 798"/>
              <a:gd name="T20" fmla="*/ 2147483647 w 1883"/>
              <a:gd name="T21" fmla="*/ 2147483647 h 798"/>
              <a:gd name="T22" fmla="*/ 2147483647 w 1883"/>
              <a:gd name="T23" fmla="*/ 2147483647 h 798"/>
              <a:gd name="T24" fmla="*/ 2147483647 w 1883"/>
              <a:gd name="T25" fmla="*/ 2147483647 h 798"/>
              <a:gd name="T26" fmla="*/ 2147483647 w 1883"/>
              <a:gd name="T27" fmla="*/ 2147483647 h 798"/>
              <a:gd name="T28" fmla="*/ 2147483647 w 1883"/>
              <a:gd name="T29" fmla="*/ 2147483647 h 798"/>
              <a:gd name="T30" fmla="*/ 2147483647 w 1883"/>
              <a:gd name="T31" fmla="*/ 2147483647 h 798"/>
              <a:gd name="T32" fmla="*/ 2147483647 w 1883"/>
              <a:gd name="T33" fmla="*/ 2147483647 h 798"/>
              <a:gd name="T34" fmla="*/ 2147483647 w 1883"/>
              <a:gd name="T35" fmla="*/ 2147483647 h 798"/>
              <a:gd name="T36" fmla="*/ 2147483647 w 1883"/>
              <a:gd name="T37" fmla="*/ 2147483647 h 798"/>
              <a:gd name="T38" fmla="*/ 2147483647 w 1883"/>
              <a:gd name="T39" fmla="*/ 2147483647 h 798"/>
              <a:gd name="T40" fmla="*/ 2147483647 w 1883"/>
              <a:gd name="T41" fmla="*/ 2147483647 h 798"/>
              <a:gd name="T42" fmla="*/ 2147483647 w 1883"/>
              <a:gd name="T43" fmla="*/ 2147483647 h 798"/>
              <a:gd name="T44" fmla="*/ 2147483647 w 1883"/>
              <a:gd name="T45" fmla="*/ 2147483647 h 798"/>
              <a:gd name="T46" fmla="*/ 2147483647 w 1883"/>
              <a:gd name="T47" fmla="*/ 2147483647 h 798"/>
              <a:gd name="T48" fmla="*/ 2147483647 w 1883"/>
              <a:gd name="T49" fmla="*/ 2147483647 h 798"/>
              <a:gd name="T50" fmla="*/ 2147483647 w 1883"/>
              <a:gd name="T51" fmla="*/ 2147483647 h 798"/>
              <a:gd name="T52" fmla="*/ 2147483647 w 1883"/>
              <a:gd name="T53" fmla="*/ 2147483647 h 798"/>
              <a:gd name="T54" fmla="*/ 2147483647 w 1883"/>
              <a:gd name="T55" fmla="*/ 2147483647 h 798"/>
              <a:gd name="T56" fmla="*/ 2147483647 w 1883"/>
              <a:gd name="T57" fmla="*/ 2147483647 h 798"/>
              <a:gd name="T58" fmla="*/ 2147483647 w 1883"/>
              <a:gd name="T59" fmla="*/ 2147483647 h 798"/>
              <a:gd name="T60" fmla="*/ 2147483647 w 1883"/>
              <a:gd name="T61" fmla="*/ 2147483647 h 798"/>
              <a:gd name="T62" fmla="*/ 2147483647 w 1883"/>
              <a:gd name="T63" fmla="*/ 2147483647 h 798"/>
              <a:gd name="T64" fmla="*/ 2147483647 w 1883"/>
              <a:gd name="T65" fmla="*/ 2147483647 h 798"/>
              <a:gd name="T66" fmla="*/ 2147483647 w 1883"/>
              <a:gd name="T67" fmla="*/ 2147483647 h 798"/>
              <a:gd name="T68" fmla="*/ 2147483647 w 1883"/>
              <a:gd name="T69" fmla="*/ 2147483647 h 798"/>
              <a:gd name="T70" fmla="*/ 2147483647 w 1883"/>
              <a:gd name="T71" fmla="*/ 2147483647 h 798"/>
              <a:gd name="T72" fmla="*/ 0 w 1883"/>
              <a:gd name="T73" fmla="*/ 2147483647 h 798"/>
              <a:gd name="T74" fmla="*/ 2147483647 w 1883"/>
              <a:gd name="T75" fmla="*/ 2147483647 h 798"/>
              <a:gd name="T76" fmla="*/ 2147483647 w 1883"/>
              <a:gd name="T77" fmla="*/ 2147483647 h 798"/>
              <a:gd name="T78" fmla="*/ 2147483647 w 1883"/>
              <a:gd name="T79" fmla="*/ 2147483647 h 798"/>
              <a:gd name="T80" fmla="*/ 2147483647 w 1883"/>
              <a:gd name="T81" fmla="*/ 2147483647 h 798"/>
              <a:gd name="T82" fmla="*/ 2147483647 w 1883"/>
              <a:gd name="T83" fmla="*/ 2147483647 h 7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83"/>
              <a:gd name="T127" fmla="*/ 0 h 798"/>
              <a:gd name="T128" fmla="*/ 1883 w 1883"/>
              <a:gd name="T129" fmla="*/ 798 h 7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83" h="798">
                <a:moveTo>
                  <a:pt x="64" y="249"/>
                </a:moveTo>
                <a:cubicBezTo>
                  <a:pt x="76" y="201"/>
                  <a:pt x="102" y="180"/>
                  <a:pt x="128" y="140"/>
                </a:cubicBezTo>
                <a:cubicBezTo>
                  <a:pt x="134" y="122"/>
                  <a:pt x="140" y="103"/>
                  <a:pt x="146" y="85"/>
                </a:cubicBezTo>
                <a:cubicBezTo>
                  <a:pt x="149" y="76"/>
                  <a:pt x="146" y="60"/>
                  <a:pt x="155" y="57"/>
                </a:cubicBezTo>
                <a:cubicBezTo>
                  <a:pt x="173" y="51"/>
                  <a:pt x="210" y="39"/>
                  <a:pt x="210" y="39"/>
                </a:cubicBezTo>
                <a:cubicBezTo>
                  <a:pt x="249" y="51"/>
                  <a:pt x="329" y="66"/>
                  <a:pt x="329" y="66"/>
                </a:cubicBezTo>
                <a:cubicBezTo>
                  <a:pt x="386" y="61"/>
                  <a:pt x="448" y="44"/>
                  <a:pt x="503" y="57"/>
                </a:cubicBezTo>
                <a:cubicBezTo>
                  <a:pt x="610" y="45"/>
                  <a:pt x="713" y="53"/>
                  <a:pt x="823" y="48"/>
                </a:cubicBezTo>
                <a:cubicBezTo>
                  <a:pt x="890" y="26"/>
                  <a:pt x="811" y="48"/>
                  <a:pt x="951" y="48"/>
                </a:cubicBezTo>
                <a:cubicBezTo>
                  <a:pt x="992" y="48"/>
                  <a:pt x="1059" y="26"/>
                  <a:pt x="1097" y="21"/>
                </a:cubicBezTo>
                <a:cubicBezTo>
                  <a:pt x="1161" y="0"/>
                  <a:pt x="1102" y="15"/>
                  <a:pt x="1225" y="21"/>
                </a:cubicBezTo>
                <a:cubicBezTo>
                  <a:pt x="1326" y="26"/>
                  <a:pt x="1426" y="27"/>
                  <a:pt x="1527" y="30"/>
                </a:cubicBezTo>
                <a:cubicBezTo>
                  <a:pt x="1592" y="55"/>
                  <a:pt x="1645" y="89"/>
                  <a:pt x="1701" y="130"/>
                </a:cubicBezTo>
                <a:cubicBezTo>
                  <a:pt x="1725" y="148"/>
                  <a:pt x="1765" y="194"/>
                  <a:pt x="1765" y="194"/>
                </a:cubicBezTo>
                <a:cubicBezTo>
                  <a:pt x="1781" y="226"/>
                  <a:pt x="1794" y="251"/>
                  <a:pt x="1819" y="277"/>
                </a:cubicBezTo>
                <a:cubicBezTo>
                  <a:pt x="1833" y="338"/>
                  <a:pt x="1868" y="388"/>
                  <a:pt x="1883" y="450"/>
                </a:cubicBezTo>
                <a:cubicBezTo>
                  <a:pt x="1880" y="481"/>
                  <a:pt x="1883" y="513"/>
                  <a:pt x="1874" y="542"/>
                </a:cubicBezTo>
                <a:cubicBezTo>
                  <a:pt x="1868" y="563"/>
                  <a:pt x="1850" y="579"/>
                  <a:pt x="1838" y="597"/>
                </a:cubicBezTo>
                <a:cubicBezTo>
                  <a:pt x="1833" y="605"/>
                  <a:pt x="1834" y="616"/>
                  <a:pt x="1829" y="624"/>
                </a:cubicBezTo>
                <a:cubicBezTo>
                  <a:pt x="1815" y="647"/>
                  <a:pt x="1785" y="663"/>
                  <a:pt x="1765" y="679"/>
                </a:cubicBezTo>
                <a:cubicBezTo>
                  <a:pt x="1704" y="727"/>
                  <a:pt x="1646" y="753"/>
                  <a:pt x="1573" y="780"/>
                </a:cubicBezTo>
                <a:cubicBezTo>
                  <a:pt x="1529" y="768"/>
                  <a:pt x="1516" y="778"/>
                  <a:pt x="1472" y="789"/>
                </a:cubicBezTo>
                <a:cubicBezTo>
                  <a:pt x="1397" y="763"/>
                  <a:pt x="1436" y="773"/>
                  <a:pt x="1353" y="761"/>
                </a:cubicBezTo>
                <a:cubicBezTo>
                  <a:pt x="1321" y="729"/>
                  <a:pt x="1296" y="718"/>
                  <a:pt x="1253" y="706"/>
                </a:cubicBezTo>
                <a:cubicBezTo>
                  <a:pt x="1215" y="670"/>
                  <a:pt x="1241" y="686"/>
                  <a:pt x="1152" y="697"/>
                </a:cubicBezTo>
                <a:cubicBezTo>
                  <a:pt x="1007" y="716"/>
                  <a:pt x="868" y="749"/>
                  <a:pt x="722" y="761"/>
                </a:cubicBezTo>
                <a:cubicBezTo>
                  <a:pt x="710" y="757"/>
                  <a:pt x="668" y="742"/>
                  <a:pt x="658" y="743"/>
                </a:cubicBezTo>
                <a:cubicBezTo>
                  <a:pt x="639" y="745"/>
                  <a:pt x="622" y="759"/>
                  <a:pt x="603" y="761"/>
                </a:cubicBezTo>
                <a:cubicBezTo>
                  <a:pt x="570" y="764"/>
                  <a:pt x="536" y="767"/>
                  <a:pt x="503" y="770"/>
                </a:cubicBezTo>
                <a:cubicBezTo>
                  <a:pt x="436" y="793"/>
                  <a:pt x="467" y="784"/>
                  <a:pt x="411" y="798"/>
                </a:cubicBezTo>
                <a:cubicBezTo>
                  <a:pt x="211" y="785"/>
                  <a:pt x="328" y="790"/>
                  <a:pt x="210" y="761"/>
                </a:cubicBezTo>
                <a:cubicBezTo>
                  <a:pt x="167" y="732"/>
                  <a:pt x="194" y="747"/>
                  <a:pt x="128" y="725"/>
                </a:cubicBezTo>
                <a:cubicBezTo>
                  <a:pt x="119" y="722"/>
                  <a:pt x="110" y="719"/>
                  <a:pt x="101" y="716"/>
                </a:cubicBezTo>
                <a:cubicBezTo>
                  <a:pt x="92" y="713"/>
                  <a:pt x="73" y="706"/>
                  <a:pt x="73" y="706"/>
                </a:cubicBezTo>
                <a:cubicBezTo>
                  <a:pt x="67" y="697"/>
                  <a:pt x="63" y="686"/>
                  <a:pt x="55" y="679"/>
                </a:cubicBezTo>
                <a:cubicBezTo>
                  <a:pt x="44" y="670"/>
                  <a:pt x="25" y="673"/>
                  <a:pt x="18" y="661"/>
                </a:cubicBezTo>
                <a:cubicBezTo>
                  <a:pt x="3" y="634"/>
                  <a:pt x="10" y="599"/>
                  <a:pt x="0" y="569"/>
                </a:cubicBezTo>
                <a:cubicBezTo>
                  <a:pt x="6" y="506"/>
                  <a:pt x="15" y="464"/>
                  <a:pt x="27" y="405"/>
                </a:cubicBezTo>
                <a:cubicBezTo>
                  <a:pt x="21" y="399"/>
                  <a:pt x="10" y="395"/>
                  <a:pt x="9" y="386"/>
                </a:cubicBezTo>
                <a:cubicBezTo>
                  <a:pt x="6" y="367"/>
                  <a:pt x="40" y="281"/>
                  <a:pt x="55" y="268"/>
                </a:cubicBezTo>
                <a:cubicBezTo>
                  <a:pt x="62" y="262"/>
                  <a:pt x="73" y="261"/>
                  <a:pt x="82" y="258"/>
                </a:cubicBezTo>
                <a:cubicBezTo>
                  <a:pt x="112" y="229"/>
                  <a:pt x="101" y="249"/>
                  <a:pt x="101" y="194"/>
                </a:cubicBezTo>
              </a:path>
            </a:pathLst>
          </a:cu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ea typeface="微软雅黑 Light" panose="020B0502040204020203" pitchFamily="34" charset="-122"/>
            </a:endParaRPr>
          </a:p>
        </p:txBody>
      </p:sp>
      <p:sp>
        <p:nvSpPr>
          <p:cNvPr id="42" name="Text Box 42">
            <a:extLst>
              <a:ext uri="{FF2B5EF4-FFF2-40B4-BE49-F238E27FC236}">
                <a16:creationId xmlns:a16="http://schemas.microsoft.com/office/drawing/2014/main" id="{E6C0D6B0-2814-409A-B74C-433C621FC694}"/>
              </a:ext>
            </a:extLst>
          </p:cNvPr>
          <p:cNvSpPr txBox="1">
            <a:spLocks noChangeArrowheads="1"/>
          </p:cNvSpPr>
          <p:nvPr/>
        </p:nvSpPr>
        <p:spPr bwMode="auto">
          <a:xfrm>
            <a:off x="530438" y="5114284"/>
            <a:ext cx="1958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与</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不同之处</a:t>
            </a:r>
          </a:p>
        </p:txBody>
      </p:sp>
      <p:sp>
        <p:nvSpPr>
          <p:cNvPr id="43" name="AutoShape 43">
            <a:extLst>
              <a:ext uri="{FF2B5EF4-FFF2-40B4-BE49-F238E27FC236}">
                <a16:creationId xmlns:a16="http://schemas.microsoft.com/office/drawing/2014/main" id="{4E99519B-C50F-406C-B254-F1F48100279D}"/>
              </a:ext>
            </a:extLst>
          </p:cNvPr>
          <p:cNvSpPr>
            <a:spLocks/>
          </p:cNvSpPr>
          <p:nvPr/>
        </p:nvSpPr>
        <p:spPr bwMode="auto">
          <a:xfrm rot="5400000" flipH="1" flipV="1">
            <a:off x="1265240" y="4230387"/>
            <a:ext cx="431800" cy="1453468"/>
          </a:xfrm>
          <a:prstGeom prst="leftBrace">
            <a:avLst>
              <a:gd name="adj1" fmla="val 30576"/>
              <a:gd name="adj2" fmla="val 50000"/>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44" name="Text Box 45">
            <a:extLst>
              <a:ext uri="{FF2B5EF4-FFF2-40B4-BE49-F238E27FC236}">
                <a16:creationId xmlns:a16="http://schemas.microsoft.com/office/drawing/2014/main" id="{2822BAA8-A942-40FC-A5BF-E0F5ACBB42FF}"/>
              </a:ext>
            </a:extLst>
          </p:cNvPr>
          <p:cNvSpPr txBox="1">
            <a:spLocks noChangeArrowheads="1"/>
          </p:cNvSpPr>
          <p:nvPr/>
        </p:nvSpPr>
        <p:spPr bwMode="auto">
          <a:xfrm>
            <a:off x="6017871" y="391470"/>
            <a:ext cx="1958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solidFill>
                  <a:srgbClr val="FF0000"/>
                </a:solidFill>
                <a:latin typeface="+mn-lt"/>
                <a:ea typeface="微软雅黑 Light" panose="020B0502040204020203" pitchFamily="34" charset="-122"/>
              </a:rPr>
              <a:t>树</a:t>
            </a:r>
            <a:r>
              <a:rPr lang="en-US" altLang="zh-CN" sz="2400">
                <a:solidFill>
                  <a:srgbClr val="FF0000"/>
                </a:solidFill>
                <a:latin typeface="+mn-lt"/>
                <a:ea typeface="微软雅黑 Light" panose="020B0502040204020203" pitchFamily="34" charset="-122"/>
              </a:rPr>
              <a:t>T’’’, B(T’’’)</a:t>
            </a:r>
          </a:p>
        </p:txBody>
      </p:sp>
      <p:sp>
        <p:nvSpPr>
          <p:cNvPr id="45" name="Text Box 46">
            <a:extLst>
              <a:ext uri="{FF2B5EF4-FFF2-40B4-BE49-F238E27FC236}">
                <a16:creationId xmlns:a16="http://schemas.microsoft.com/office/drawing/2014/main" id="{EDF6E241-4D46-4E02-A7C5-6A8A8FB93EE3}"/>
              </a:ext>
            </a:extLst>
          </p:cNvPr>
          <p:cNvSpPr txBox="1">
            <a:spLocks noChangeArrowheads="1"/>
          </p:cNvSpPr>
          <p:nvPr/>
        </p:nvSpPr>
        <p:spPr bwMode="auto">
          <a:xfrm>
            <a:off x="401296" y="389882"/>
            <a:ext cx="3025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solidFill>
                  <a:srgbClr val="FF0000"/>
                </a:solidFill>
                <a:latin typeface="+mn-lt"/>
                <a:ea typeface="微软雅黑 Light" panose="020B0502040204020203" pitchFamily="34" charset="-122"/>
              </a:rPr>
              <a:t>由子问题解子树</a:t>
            </a:r>
            <a:r>
              <a:rPr lang="en-US" altLang="zh-CN" sz="2400">
                <a:solidFill>
                  <a:srgbClr val="FF0000"/>
                </a:solidFill>
                <a:latin typeface="+mn-lt"/>
                <a:ea typeface="微软雅黑 Light" panose="020B0502040204020203" pitchFamily="34" charset="-122"/>
              </a:rPr>
              <a:t>T’’</a:t>
            </a:r>
          </a:p>
          <a:p>
            <a:pPr eaLnBrk="1" hangingPunct="1"/>
            <a:r>
              <a:rPr lang="en-US" altLang="zh-CN" sz="2400">
                <a:solidFill>
                  <a:srgbClr val="FF0000"/>
                </a:solidFill>
                <a:latin typeface="+mn-lt"/>
                <a:ea typeface="微软雅黑 Light" panose="020B0502040204020203" pitchFamily="34" charset="-122"/>
              </a:rPr>
              <a:t> ,</a:t>
            </a:r>
            <a:r>
              <a:rPr lang="zh-CN" altLang="en-US" sz="2400">
                <a:solidFill>
                  <a:srgbClr val="FF0000"/>
                </a:solidFill>
                <a:latin typeface="+mn-lt"/>
                <a:ea typeface="微软雅黑 Light" panose="020B0502040204020203" pitchFamily="34" charset="-122"/>
              </a:rPr>
              <a:t>构造原问题的解</a:t>
            </a:r>
            <a:r>
              <a:rPr lang="en-US" altLang="zh-CN" sz="2400">
                <a:solidFill>
                  <a:srgbClr val="FF0000"/>
                </a:solidFill>
                <a:latin typeface="+mn-lt"/>
                <a:ea typeface="微软雅黑 Light" panose="020B0502040204020203" pitchFamily="34" charset="-122"/>
              </a:rPr>
              <a:t>T’’’</a:t>
            </a:r>
            <a:r>
              <a:rPr lang="zh-CN" altLang="en-US" sz="2400">
                <a:solidFill>
                  <a:srgbClr val="FF0000"/>
                </a:solidFill>
                <a:latin typeface="+mn-lt"/>
                <a:ea typeface="微软雅黑 Light" panose="020B0502040204020203" pitchFamily="34" charset="-122"/>
              </a:rPr>
              <a:t>：</a:t>
            </a:r>
            <a:r>
              <a:rPr lang="en-US" altLang="zh-CN" sz="2400">
                <a:solidFill>
                  <a:srgbClr val="FF0000"/>
                </a:solidFill>
                <a:latin typeface="+mn-lt"/>
                <a:ea typeface="微软雅黑 Light" panose="020B0502040204020203" pitchFamily="34" charset="-122"/>
              </a:rPr>
              <a:t>Z</a:t>
            </a:r>
            <a:r>
              <a:rPr lang="zh-CN" altLang="en-US" sz="2400">
                <a:solidFill>
                  <a:srgbClr val="FF0000"/>
                </a:solidFill>
                <a:latin typeface="+mn-lt"/>
                <a:ea typeface="微软雅黑 Light" panose="020B0502040204020203" pitchFamily="34" charset="-122"/>
              </a:rPr>
              <a:t>替换为</a:t>
            </a:r>
            <a:r>
              <a:rPr lang="en-US" altLang="zh-CN" sz="2400">
                <a:solidFill>
                  <a:srgbClr val="FF0000"/>
                </a:solidFill>
                <a:latin typeface="+mn-lt"/>
                <a:ea typeface="微软雅黑 Light" panose="020B0502040204020203" pitchFamily="34" charset="-122"/>
              </a:rPr>
              <a:t>x,y</a:t>
            </a:r>
          </a:p>
        </p:txBody>
      </p:sp>
    </p:spTree>
    <p:extLst>
      <p:ext uri="{BB962C8B-B14F-4D97-AF65-F5344CB8AC3E}">
        <p14:creationId xmlns:p14="http://schemas.microsoft.com/office/powerpoint/2010/main" val="229025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862B2-001F-4DB8-B7A9-6C94B8090510}"/>
              </a:ext>
            </a:extLst>
          </p:cNvPr>
          <p:cNvSpPr>
            <a:spLocks noGrp="1"/>
          </p:cNvSpPr>
          <p:nvPr>
            <p:ph type="title"/>
          </p:nvPr>
        </p:nvSpPr>
        <p:spPr/>
        <p:txBody>
          <a:bodyPr/>
          <a:lstStyle/>
          <a:p>
            <a:r>
              <a:rPr lang="zh-CN" altLang="en-US" dirty="0"/>
              <a:t>分治法求解</a:t>
            </a:r>
          </a:p>
        </p:txBody>
      </p:sp>
      <p:sp>
        <p:nvSpPr>
          <p:cNvPr id="3" name="内容占位符 2">
            <a:extLst>
              <a:ext uri="{FF2B5EF4-FFF2-40B4-BE49-F238E27FC236}">
                <a16:creationId xmlns:a16="http://schemas.microsoft.com/office/drawing/2014/main" id="{C7618463-738B-4D50-91F2-3CCE8E2765ED}"/>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3284B7A9-8E5D-4AD1-8AF9-4559E4AD7F89}"/>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5265DBB9-DF74-43B8-B1D8-EBE947D48535}"/>
              </a:ext>
            </a:extLst>
          </p:cNvPr>
          <p:cNvSpPr>
            <a:spLocks noGrp="1"/>
          </p:cNvSpPr>
          <p:nvPr>
            <p:ph type="ftr" sz="quarter" idx="11"/>
          </p:nvPr>
        </p:nvSpPr>
        <p:spPr>
          <a:xfrm>
            <a:off x="2992438" y="6067057"/>
            <a:ext cx="3086100" cy="365125"/>
          </a:xfrm>
        </p:spPr>
        <p:txBody>
          <a:bodyPr/>
          <a:lstStyle/>
          <a:p>
            <a:endParaRPr lang="zh-CN" altLang="en-US">
              <a:ea typeface="微软雅黑 Light" panose="020B0502040204020203" pitchFamily="34" charset="-122"/>
            </a:endParaRPr>
          </a:p>
        </p:txBody>
      </p:sp>
      <p:sp>
        <p:nvSpPr>
          <p:cNvPr id="6" name="灯片编号占位符 5">
            <a:extLst>
              <a:ext uri="{FF2B5EF4-FFF2-40B4-BE49-F238E27FC236}">
                <a16:creationId xmlns:a16="http://schemas.microsoft.com/office/drawing/2014/main" id="{939F9D95-5344-4DDA-B3FC-891B035E4681}"/>
              </a:ext>
            </a:extLst>
          </p:cNvPr>
          <p:cNvSpPr>
            <a:spLocks noGrp="1"/>
          </p:cNvSpPr>
          <p:nvPr>
            <p:ph type="sldNum" sz="quarter" idx="12"/>
          </p:nvPr>
        </p:nvSpPr>
        <p:spPr/>
        <p:txBody>
          <a:bodyPr/>
          <a:lstStyle/>
          <a:p>
            <a:fld id="{EEA58A3B-43CE-4AA0-90B5-EB47AFAFEB34}" type="slidenum">
              <a:rPr lang="zh-CN" altLang="en-US" smtClean="0"/>
              <a:pPr/>
              <a:t>7</a:t>
            </a:fld>
            <a:endParaRPr lang="zh-CN" altLang="en-US" dirty="0"/>
          </a:p>
        </p:txBody>
      </p:sp>
      <p:sp>
        <p:nvSpPr>
          <p:cNvPr id="8" name="Text Box 4">
            <a:extLst>
              <a:ext uri="{FF2B5EF4-FFF2-40B4-BE49-F238E27FC236}">
                <a16:creationId xmlns:a16="http://schemas.microsoft.com/office/drawing/2014/main" id="{361C7395-DE60-4B64-9F3F-E974B6DFD994}"/>
              </a:ext>
            </a:extLst>
          </p:cNvPr>
          <p:cNvSpPr txBox="1">
            <a:spLocks noChangeArrowheads="1"/>
          </p:cNvSpPr>
          <p:nvPr/>
        </p:nvSpPr>
        <p:spPr bwMode="auto">
          <a:xfrm>
            <a:off x="5120677" y="911724"/>
            <a:ext cx="1368425"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4</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6</a:t>
            </a:r>
            <a:r>
              <a:rPr lang="zh-CN" altLang="en-US" sz="2800">
                <a:latin typeface="+mn-lt"/>
                <a:ea typeface="微软雅黑 Light" panose="020B0502040204020203" pitchFamily="34" charset="-122"/>
              </a:rPr>
              <a:t>角</a:t>
            </a:r>
          </a:p>
        </p:txBody>
      </p:sp>
      <p:sp>
        <p:nvSpPr>
          <p:cNvPr id="9" name="Text Box 5">
            <a:extLst>
              <a:ext uri="{FF2B5EF4-FFF2-40B4-BE49-F238E27FC236}">
                <a16:creationId xmlns:a16="http://schemas.microsoft.com/office/drawing/2014/main" id="{726592A2-57E0-45F5-8323-5C5D2BCD488F}"/>
              </a:ext>
            </a:extLst>
          </p:cNvPr>
          <p:cNvSpPr txBox="1">
            <a:spLocks noChangeArrowheads="1"/>
          </p:cNvSpPr>
          <p:nvPr/>
        </p:nvSpPr>
        <p:spPr bwMode="auto">
          <a:xfrm>
            <a:off x="2888652" y="1972969"/>
            <a:ext cx="1298575"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0" name="Text Box 6">
            <a:extLst>
              <a:ext uri="{FF2B5EF4-FFF2-40B4-BE49-F238E27FC236}">
                <a16:creationId xmlns:a16="http://schemas.microsoft.com/office/drawing/2014/main" id="{3F968AEB-D051-4637-ADCF-8B25CDBD9F88}"/>
              </a:ext>
            </a:extLst>
          </p:cNvPr>
          <p:cNvSpPr txBox="1">
            <a:spLocks noChangeArrowheads="1"/>
          </p:cNvSpPr>
          <p:nvPr/>
        </p:nvSpPr>
        <p:spPr bwMode="auto">
          <a:xfrm>
            <a:off x="7568602" y="1972969"/>
            <a:ext cx="1298575"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1" name="Text Box 7">
            <a:extLst>
              <a:ext uri="{FF2B5EF4-FFF2-40B4-BE49-F238E27FC236}">
                <a16:creationId xmlns:a16="http://schemas.microsoft.com/office/drawing/2014/main" id="{4A861BD6-1723-460A-9C4E-E53FA2BE57BB}"/>
              </a:ext>
            </a:extLst>
          </p:cNvPr>
          <p:cNvSpPr txBox="1">
            <a:spLocks noChangeArrowheads="1"/>
          </p:cNvSpPr>
          <p:nvPr/>
        </p:nvSpPr>
        <p:spPr bwMode="auto">
          <a:xfrm>
            <a:off x="1339253" y="3339437"/>
            <a:ext cx="744537"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p>
        </p:txBody>
      </p:sp>
      <p:sp>
        <p:nvSpPr>
          <p:cNvPr id="12" name="Text Box 9">
            <a:extLst>
              <a:ext uri="{FF2B5EF4-FFF2-40B4-BE49-F238E27FC236}">
                <a16:creationId xmlns:a16="http://schemas.microsoft.com/office/drawing/2014/main" id="{42356A5C-7C01-4EF5-A78B-C42003BBA4F4}"/>
              </a:ext>
            </a:extLst>
          </p:cNvPr>
          <p:cNvSpPr txBox="1">
            <a:spLocks noChangeArrowheads="1"/>
          </p:cNvSpPr>
          <p:nvPr/>
        </p:nvSpPr>
        <p:spPr bwMode="auto">
          <a:xfrm>
            <a:off x="3715740" y="3339437"/>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3" name="Line 10">
            <a:extLst>
              <a:ext uri="{FF2B5EF4-FFF2-40B4-BE49-F238E27FC236}">
                <a16:creationId xmlns:a16="http://schemas.microsoft.com/office/drawing/2014/main" id="{14A47741-9D73-42D6-A439-ED6B08E9AA9B}"/>
              </a:ext>
            </a:extLst>
          </p:cNvPr>
          <p:cNvSpPr>
            <a:spLocks noChangeShapeType="1"/>
          </p:cNvSpPr>
          <p:nvPr/>
        </p:nvSpPr>
        <p:spPr bwMode="auto">
          <a:xfrm flipH="1">
            <a:off x="4184051" y="1212554"/>
            <a:ext cx="936625" cy="102748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4" name="Line 11">
            <a:extLst>
              <a:ext uri="{FF2B5EF4-FFF2-40B4-BE49-F238E27FC236}">
                <a16:creationId xmlns:a16="http://schemas.microsoft.com/office/drawing/2014/main" id="{C505EAA3-D5CC-4713-9A34-36E6ABED9345}"/>
              </a:ext>
            </a:extLst>
          </p:cNvPr>
          <p:cNvSpPr>
            <a:spLocks noChangeShapeType="1"/>
          </p:cNvSpPr>
          <p:nvPr/>
        </p:nvSpPr>
        <p:spPr bwMode="auto">
          <a:xfrm>
            <a:off x="6489103" y="1201443"/>
            <a:ext cx="1079500" cy="108606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5" name="Line 12">
            <a:extLst>
              <a:ext uri="{FF2B5EF4-FFF2-40B4-BE49-F238E27FC236}">
                <a16:creationId xmlns:a16="http://schemas.microsoft.com/office/drawing/2014/main" id="{8D61E05C-B424-4B86-A1AA-45A4DC7804FB}"/>
              </a:ext>
            </a:extLst>
          </p:cNvPr>
          <p:cNvSpPr>
            <a:spLocks noChangeShapeType="1"/>
          </p:cNvSpPr>
          <p:nvPr/>
        </p:nvSpPr>
        <p:spPr bwMode="auto">
          <a:xfrm flipH="1">
            <a:off x="1699615" y="2476206"/>
            <a:ext cx="1549400" cy="8632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6" name="Line 13">
            <a:extLst>
              <a:ext uri="{FF2B5EF4-FFF2-40B4-BE49-F238E27FC236}">
                <a16:creationId xmlns:a16="http://schemas.microsoft.com/office/drawing/2014/main" id="{B837588F-0C92-4804-8977-D687B0422940}"/>
              </a:ext>
            </a:extLst>
          </p:cNvPr>
          <p:cNvSpPr>
            <a:spLocks noChangeShapeType="1"/>
          </p:cNvSpPr>
          <p:nvPr/>
        </p:nvSpPr>
        <p:spPr bwMode="auto">
          <a:xfrm>
            <a:off x="3752252" y="2476207"/>
            <a:ext cx="395288" cy="9278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7" name="Text Box 14">
            <a:extLst>
              <a:ext uri="{FF2B5EF4-FFF2-40B4-BE49-F238E27FC236}">
                <a16:creationId xmlns:a16="http://schemas.microsoft.com/office/drawing/2014/main" id="{18E41C5E-8C0D-4398-8A68-53F79DE0545C}"/>
              </a:ext>
            </a:extLst>
          </p:cNvPr>
          <p:cNvSpPr txBox="1">
            <a:spLocks noChangeArrowheads="1"/>
          </p:cNvSpPr>
          <p:nvPr/>
        </p:nvSpPr>
        <p:spPr bwMode="auto">
          <a:xfrm>
            <a:off x="6668490" y="3339437"/>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p>
        </p:txBody>
      </p:sp>
      <p:sp>
        <p:nvSpPr>
          <p:cNvPr id="18" name="Text Box 15">
            <a:extLst>
              <a:ext uri="{FF2B5EF4-FFF2-40B4-BE49-F238E27FC236}">
                <a16:creationId xmlns:a16="http://schemas.microsoft.com/office/drawing/2014/main" id="{81C525C2-C29B-469B-8BDA-B38418068CC0}"/>
              </a:ext>
            </a:extLst>
          </p:cNvPr>
          <p:cNvSpPr txBox="1">
            <a:spLocks noChangeArrowheads="1"/>
          </p:cNvSpPr>
          <p:nvPr/>
        </p:nvSpPr>
        <p:spPr bwMode="auto">
          <a:xfrm>
            <a:off x="8115300" y="3328030"/>
            <a:ext cx="744537"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9" name="Line 16">
            <a:extLst>
              <a:ext uri="{FF2B5EF4-FFF2-40B4-BE49-F238E27FC236}">
                <a16:creationId xmlns:a16="http://schemas.microsoft.com/office/drawing/2014/main" id="{5904A12C-7CE8-4C6C-879F-77D556DF7298}"/>
              </a:ext>
            </a:extLst>
          </p:cNvPr>
          <p:cNvSpPr>
            <a:spLocks noChangeShapeType="1"/>
          </p:cNvSpPr>
          <p:nvPr/>
        </p:nvSpPr>
        <p:spPr bwMode="auto">
          <a:xfrm flipH="1">
            <a:off x="7023886" y="2498431"/>
            <a:ext cx="1131100" cy="8410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0" name="Line 17">
            <a:extLst>
              <a:ext uri="{FF2B5EF4-FFF2-40B4-BE49-F238E27FC236}">
                <a16:creationId xmlns:a16="http://schemas.microsoft.com/office/drawing/2014/main" id="{60F5DEA4-DE02-4B0C-9DFA-08DB3F6692FB}"/>
              </a:ext>
            </a:extLst>
          </p:cNvPr>
          <p:cNvSpPr>
            <a:spLocks noChangeShapeType="1"/>
          </p:cNvSpPr>
          <p:nvPr/>
        </p:nvSpPr>
        <p:spPr bwMode="auto">
          <a:xfrm>
            <a:off x="8154987" y="2498431"/>
            <a:ext cx="339930" cy="82959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1" name="Text Box 18">
            <a:extLst>
              <a:ext uri="{FF2B5EF4-FFF2-40B4-BE49-F238E27FC236}">
                <a16:creationId xmlns:a16="http://schemas.microsoft.com/office/drawing/2014/main" id="{5184FBBD-5052-4243-969D-BA2690AFC756}"/>
              </a:ext>
            </a:extLst>
          </p:cNvPr>
          <p:cNvSpPr txBox="1">
            <a:spLocks noChangeArrowheads="1"/>
          </p:cNvSpPr>
          <p:nvPr/>
        </p:nvSpPr>
        <p:spPr bwMode="auto">
          <a:xfrm>
            <a:off x="1556740"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元</a:t>
            </a:r>
          </a:p>
        </p:txBody>
      </p:sp>
      <p:sp>
        <p:nvSpPr>
          <p:cNvPr id="22" name="Text Box 19">
            <a:extLst>
              <a:ext uri="{FF2B5EF4-FFF2-40B4-BE49-F238E27FC236}">
                <a16:creationId xmlns:a16="http://schemas.microsoft.com/office/drawing/2014/main" id="{7C26CC48-C437-4A9B-8D6F-7D1154D4E898}"/>
              </a:ext>
            </a:extLst>
          </p:cNvPr>
          <p:cNvSpPr txBox="1">
            <a:spLocks noChangeArrowheads="1"/>
          </p:cNvSpPr>
          <p:nvPr/>
        </p:nvSpPr>
        <p:spPr bwMode="auto">
          <a:xfrm>
            <a:off x="4652365" y="4491962"/>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角</a:t>
            </a:r>
          </a:p>
        </p:txBody>
      </p:sp>
      <p:sp>
        <p:nvSpPr>
          <p:cNvPr id="23" name="Line 20">
            <a:extLst>
              <a:ext uri="{FF2B5EF4-FFF2-40B4-BE49-F238E27FC236}">
                <a16:creationId xmlns:a16="http://schemas.microsoft.com/office/drawing/2014/main" id="{1330AF94-8A7C-4D4E-B45E-D0C16D63AE6B}"/>
              </a:ext>
            </a:extLst>
          </p:cNvPr>
          <p:cNvSpPr>
            <a:spLocks noChangeShapeType="1"/>
          </p:cNvSpPr>
          <p:nvPr/>
        </p:nvSpPr>
        <p:spPr bwMode="auto">
          <a:xfrm>
            <a:off x="1699615" y="3844262"/>
            <a:ext cx="361950"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Line 21">
            <a:extLst>
              <a:ext uri="{FF2B5EF4-FFF2-40B4-BE49-F238E27FC236}">
                <a16:creationId xmlns:a16="http://schemas.microsoft.com/office/drawing/2014/main" id="{37FE4E32-F899-4F7E-9675-8D0911133E97}"/>
              </a:ext>
            </a:extLst>
          </p:cNvPr>
          <p:cNvSpPr>
            <a:spLocks noChangeShapeType="1"/>
          </p:cNvSpPr>
          <p:nvPr/>
        </p:nvSpPr>
        <p:spPr bwMode="auto">
          <a:xfrm>
            <a:off x="4147540" y="3844262"/>
            <a:ext cx="936625"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Text Box 22">
            <a:extLst>
              <a:ext uri="{FF2B5EF4-FFF2-40B4-BE49-F238E27FC236}">
                <a16:creationId xmlns:a16="http://schemas.microsoft.com/office/drawing/2014/main" id="{43A7B5FE-CD9D-4FDF-9D9C-51D725711672}"/>
              </a:ext>
            </a:extLst>
          </p:cNvPr>
          <p:cNvSpPr txBox="1">
            <a:spLocks noChangeArrowheads="1"/>
          </p:cNvSpPr>
          <p:nvPr/>
        </p:nvSpPr>
        <p:spPr bwMode="auto">
          <a:xfrm>
            <a:off x="2420340"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元</a:t>
            </a:r>
          </a:p>
        </p:txBody>
      </p:sp>
      <p:sp>
        <p:nvSpPr>
          <p:cNvPr id="26" name="Line 23">
            <a:extLst>
              <a:ext uri="{FF2B5EF4-FFF2-40B4-BE49-F238E27FC236}">
                <a16:creationId xmlns:a16="http://schemas.microsoft.com/office/drawing/2014/main" id="{5F777AC7-9ED7-4199-AF80-F7AFCB8195F5}"/>
              </a:ext>
            </a:extLst>
          </p:cNvPr>
          <p:cNvSpPr>
            <a:spLocks noChangeShapeType="1"/>
          </p:cNvSpPr>
          <p:nvPr/>
        </p:nvSpPr>
        <p:spPr bwMode="auto">
          <a:xfrm>
            <a:off x="1988540" y="3844262"/>
            <a:ext cx="936625"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7" name="Oval 24">
            <a:extLst>
              <a:ext uri="{FF2B5EF4-FFF2-40B4-BE49-F238E27FC236}">
                <a16:creationId xmlns:a16="http://schemas.microsoft.com/office/drawing/2014/main" id="{2E21A880-3AEA-44E5-9BD7-052C7A1CFB5E}"/>
              </a:ext>
            </a:extLst>
          </p:cNvPr>
          <p:cNvSpPr>
            <a:spLocks noChangeArrowheads="1"/>
          </p:cNvSpPr>
          <p:nvPr/>
        </p:nvSpPr>
        <p:spPr bwMode="auto">
          <a:xfrm>
            <a:off x="331190" y="4977787"/>
            <a:ext cx="13446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2</a:t>
            </a:r>
            <a:r>
              <a:rPr lang="zh-CN" altLang="en-US" sz="2400" baseline="-25000">
                <a:ea typeface="微软雅黑 Light" panose="020B0502040204020203" pitchFamily="34" charset="-122"/>
              </a:rPr>
              <a:t>元</a:t>
            </a:r>
            <a:r>
              <a:rPr lang="en-US" altLang="zh-CN" sz="2400">
                <a:ea typeface="微软雅黑 Light" panose="020B0502040204020203" pitchFamily="34" charset="-122"/>
              </a:rPr>
              <a:t>=1</a:t>
            </a:r>
          </a:p>
        </p:txBody>
      </p:sp>
      <p:sp>
        <p:nvSpPr>
          <p:cNvPr id="28" name="Line 26">
            <a:extLst>
              <a:ext uri="{FF2B5EF4-FFF2-40B4-BE49-F238E27FC236}">
                <a16:creationId xmlns:a16="http://schemas.microsoft.com/office/drawing/2014/main" id="{B2886923-0FB5-49E1-8A90-7F2D81541225}"/>
              </a:ext>
            </a:extLst>
          </p:cNvPr>
          <p:cNvSpPr>
            <a:spLocks noChangeShapeType="1"/>
          </p:cNvSpPr>
          <p:nvPr/>
        </p:nvSpPr>
        <p:spPr bwMode="auto">
          <a:xfrm flipH="1">
            <a:off x="978890" y="3844262"/>
            <a:ext cx="649288" cy="11509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Oval 27">
            <a:extLst>
              <a:ext uri="{FF2B5EF4-FFF2-40B4-BE49-F238E27FC236}">
                <a16:creationId xmlns:a16="http://schemas.microsoft.com/office/drawing/2014/main" id="{C3CE3E46-08B8-4847-890B-21A50D38C64E}"/>
              </a:ext>
            </a:extLst>
          </p:cNvPr>
          <p:cNvSpPr>
            <a:spLocks noChangeArrowheads="1"/>
          </p:cNvSpPr>
          <p:nvPr/>
        </p:nvSpPr>
        <p:spPr bwMode="auto">
          <a:xfrm>
            <a:off x="3242938" y="4977787"/>
            <a:ext cx="1355181" cy="649188"/>
          </a:xfrm>
          <a:prstGeom prst="ellipse">
            <a:avLst/>
          </a:prstGeom>
          <a:solidFill>
            <a:srgbClr val="DDDDDD"/>
          </a:solidFill>
          <a:ln w="6350">
            <a:solidFill>
              <a:schemeClr val="tx1"/>
            </a:solidFill>
            <a:round/>
            <a:headEnd/>
            <a:tailEnd/>
          </a:ln>
        </p:spPr>
        <p:txBody>
          <a:bodyPr wrap="none"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角</a:t>
            </a:r>
            <a:r>
              <a:rPr lang="en-US" altLang="zh-CN" sz="2400">
                <a:ea typeface="微软雅黑 Light" panose="020B0502040204020203" pitchFamily="34" charset="-122"/>
              </a:rPr>
              <a:t>=3</a:t>
            </a:r>
          </a:p>
        </p:txBody>
      </p:sp>
      <p:sp>
        <p:nvSpPr>
          <p:cNvPr id="30" name="Line 28">
            <a:extLst>
              <a:ext uri="{FF2B5EF4-FFF2-40B4-BE49-F238E27FC236}">
                <a16:creationId xmlns:a16="http://schemas.microsoft.com/office/drawing/2014/main" id="{67A39E08-6A66-423B-8111-B4AA0B74AED9}"/>
              </a:ext>
            </a:extLst>
          </p:cNvPr>
          <p:cNvSpPr>
            <a:spLocks noChangeShapeType="1"/>
          </p:cNvSpPr>
          <p:nvPr/>
        </p:nvSpPr>
        <p:spPr bwMode="auto">
          <a:xfrm>
            <a:off x="3931640" y="3844262"/>
            <a:ext cx="1588" cy="11525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7CBA1A04-B7F3-4A0F-AB4B-27E229A198D7}"/>
              </a:ext>
            </a:extLst>
          </p:cNvPr>
          <p:cNvSpPr txBox="1">
            <a:spLocks noChangeArrowheads="1"/>
          </p:cNvSpPr>
          <p:nvPr/>
        </p:nvSpPr>
        <p:spPr bwMode="auto">
          <a:xfrm>
            <a:off x="5515965"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角</a:t>
            </a:r>
          </a:p>
        </p:txBody>
      </p:sp>
      <p:sp>
        <p:nvSpPr>
          <p:cNvPr id="32" name="Line 30">
            <a:extLst>
              <a:ext uri="{FF2B5EF4-FFF2-40B4-BE49-F238E27FC236}">
                <a16:creationId xmlns:a16="http://schemas.microsoft.com/office/drawing/2014/main" id="{8381643B-8D44-478D-BF48-67307C07702A}"/>
              </a:ext>
            </a:extLst>
          </p:cNvPr>
          <p:cNvSpPr>
            <a:spLocks noChangeShapeType="1"/>
          </p:cNvSpPr>
          <p:nvPr/>
        </p:nvSpPr>
        <p:spPr bwMode="auto">
          <a:xfrm>
            <a:off x="4436465" y="3844262"/>
            <a:ext cx="1439863"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Line 32">
            <a:extLst>
              <a:ext uri="{FF2B5EF4-FFF2-40B4-BE49-F238E27FC236}">
                <a16:creationId xmlns:a16="http://schemas.microsoft.com/office/drawing/2014/main" id="{B0DF5156-4F8E-4420-9701-8A5911AFDF54}"/>
              </a:ext>
            </a:extLst>
          </p:cNvPr>
          <p:cNvSpPr>
            <a:spLocks noChangeShapeType="1"/>
          </p:cNvSpPr>
          <p:nvPr/>
        </p:nvSpPr>
        <p:spPr bwMode="auto">
          <a:xfrm flipH="1">
            <a:off x="1628178" y="4995200"/>
            <a:ext cx="360362"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4" name="Line 33">
            <a:extLst>
              <a:ext uri="{FF2B5EF4-FFF2-40B4-BE49-F238E27FC236}">
                <a16:creationId xmlns:a16="http://schemas.microsoft.com/office/drawing/2014/main" id="{05036B36-087F-4F41-8644-8A1F0134F594}"/>
              </a:ext>
            </a:extLst>
          </p:cNvPr>
          <p:cNvSpPr>
            <a:spLocks noChangeShapeType="1"/>
          </p:cNvSpPr>
          <p:nvPr/>
        </p:nvSpPr>
        <p:spPr bwMode="auto">
          <a:xfrm>
            <a:off x="2059978" y="4995200"/>
            <a:ext cx="144462"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5" name="Line 34">
            <a:extLst>
              <a:ext uri="{FF2B5EF4-FFF2-40B4-BE49-F238E27FC236}">
                <a16:creationId xmlns:a16="http://schemas.microsoft.com/office/drawing/2014/main" id="{BBE99638-6F23-4688-8222-7B6DAC859B3F}"/>
              </a:ext>
            </a:extLst>
          </p:cNvPr>
          <p:cNvSpPr>
            <a:spLocks noChangeShapeType="1"/>
          </p:cNvSpPr>
          <p:nvPr/>
        </p:nvSpPr>
        <p:spPr bwMode="auto">
          <a:xfrm flipH="1">
            <a:off x="2420340" y="4995200"/>
            <a:ext cx="3603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6" name="Line 35">
            <a:extLst>
              <a:ext uri="{FF2B5EF4-FFF2-40B4-BE49-F238E27FC236}">
                <a16:creationId xmlns:a16="http://schemas.microsoft.com/office/drawing/2014/main" id="{67E7CC96-0AD4-453B-88FC-200B37D2544E}"/>
              </a:ext>
            </a:extLst>
          </p:cNvPr>
          <p:cNvSpPr>
            <a:spLocks noChangeShapeType="1"/>
          </p:cNvSpPr>
          <p:nvPr/>
        </p:nvSpPr>
        <p:spPr bwMode="auto">
          <a:xfrm>
            <a:off x="2852140" y="4995200"/>
            <a:ext cx="1444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7" name="Line 38">
            <a:extLst>
              <a:ext uri="{FF2B5EF4-FFF2-40B4-BE49-F238E27FC236}">
                <a16:creationId xmlns:a16="http://schemas.microsoft.com/office/drawing/2014/main" id="{5189A70B-F0C0-40FB-842C-318D811612BA}"/>
              </a:ext>
            </a:extLst>
          </p:cNvPr>
          <p:cNvSpPr>
            <a:spLocks noChangeShapeType="1"/>
          </p:cNvSpPr>
          <p:nvPr/>
        </p:nvSpPr>
        <p:spPr bwMode="auto">
          <a:xfrm flipH="1">
            <a:off x="4652365" y="4995200"/>
            <a:ext cx="3603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8" name="Line 39">
            <a:extLst>
              <a:ext uri="{FF2B5EF4-FFF2-40B4-BE49-F238E27FC236}">
                <a16:creationId xmlns:a16="http://schemas.microsoft.com/office/drawing/2014/main" id="{2CB31B2F-CD22-4414-BAC2-9662C158F392}"/>
              </a:ext>
            </a:extLst>
          </p:cNvPr>
          <p:cNvSpPr>
            <a:spLocks noChangeShapeType="1"/>
          </p:cNvSpPr>
          <p:nvPr/>
        </p:nvSpPr>
        <p:spPr bwMode="auto">
          <a:xfrm>
            <a:off x="5084165" y="4995200"/>
            <a:ext cx="1444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9" name="Oval 41">
            <a:extLst>
              <a:ext uri="{FF2B5EF4-FFF2-40B4-BE49-F238E27FC236}">
                <a16:creationId xmlns:a16="http://schemas.microsoft.com/office/drawing/2014/main" id="{E7A1FDA8-C2D4-4173-BB96-D20D3DAED0E8}"/>
              </a:ext>
            </a:extLst>
          </p:cNvPr>
          <p:cNvSpPr>
            <a:spLocks noChangeArrowheads="1"/>
          </p:cNvSpPr>
          <p:nvPr/>
        </p:nvSpPr>
        <p:spPr bwMode="auto">
          <a:xfrm>
            <a:off x="5311339" y="5704862"/>
            <a:ext cx="1393501" cy="649188"/>
          </a:xfrm>
          <a:prstGeom prst="ellipse">
            <a:avLst/>
          </a:prstGeom>
          <a:solidFill>
            <a:srgbClr val="DDDDDD"/>
          </a:solidFill>
          <a:ln w="6350">
            <a:solidFill>
              <a:schemeClr val="tx1"/>
            </a:solidFill>
            <a:round/>
            <a:headEnd/>
            <a:tailEnd/>
          </a:ln>
        </p:spPr>
        <p:txBody>
          <a:bodyPr wrap="none"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角</a:t>
            </a:r>
            <a:r>
              <a:rPr lang="en-US" altLang="zh-CN" sz="2400">
                <a:ea typeface="微软雅黑 Light" panose="020B0502040204020203" pitchFamily="34" charset="-122"/>
              </a:rPr>
              <a:t>=1</a:t>
            </a:r>
          </a:p>
        </p:txBody>
      </p:sp>
      <p:sp>
        <p:nvSpPr>
          <p:cNvPr id="40" name="Line 42">
            <a:extLst>
              <a:ext uri="{FF2B5EF4-FFF2-40B4-BE49-F238E27FC236}">
                <a16:creationId xmlns:a16="http://schemas.microsoft.com/office/drawing/2014/main" id="{7BD15D93-97AA-4428-80C6-03AFB2B2D80D}"/>
              </a:ext>
            </a:extLst>
          </p:cNvPr>
          <p:cNvSpPr>
            <a:spLocks noChangeShapeType="1"/>
          </p:cNvSpPr>
          <p:nvPr/>
        </p:nvSpPr>
        <p:spPr bwMode="auto">
          <a:xfrm>
            <a:off x="5876328" y="4995200"/>
            <a:ext cx="71437"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1" name="Text Box 44">
            <a:extLst>
              <a:ext uri="{FF2B5EF4-FFF2-40B4-BE49-F238E27FC236}">
                <a16:creationId xmlns:a16="http://schemas.microsoft.com/office/drawing/2014/main" id="{A625AD1A-AA69-4D4A-8128-9FAE2E55A545}"/>
              </a:ext>
            </a:extLst>
          </p:cNvPr>
          <p:cNvSpPr txBox="1">
            <a:spLocks noChangeArrowheads="1"/>
          </p:cNvSpPr>
          <p:nvPr/>
        </p:nvSpPr>
        <p:spPr bwMode="auto">
          <a:xfrm>
            <a:off x="1123353" y="5715925"/>
            <a:ext cx="744537"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5</a:t>
            </a:r>
            <a:r>
              <a:rPr lang="zh-CN" altLang="en-US" sz="2800">
                <a:latin typeface="+mn-lt"/>
                <a:ea typeface="微软雅黑 Light" panose="020B0502040204020203" pitchFamily="34" charset="-122"/>
              </a:rPr>
              <a:t>角</a:t>
            </a:r>
          </a:p>
        </p:txBody>
      </p:sp>
      <p:sp>
        <p:nvSpPr>
          <p:cNvPr id="42" name="Oval 46">
            <a:extLst>
              <a:ext uri="{FF2B5EF4-FFF2-40B4-BE49-F238E27FC236}">
                <a16:creationId xmlns:a16="http://schemas.microsoft.com/office/drawing/2014/main" id="{35B423A5-8B10-4E07-82D3-5CDEEF098E24}"/>
              </a:ext>
            </a:extLst>
          </p:cNvPr>
          <p:cNvSpPr>
            <a:spLocks noChangeArrowheads="1"/>
          </p:cNvSpPr>
          <p:nvPr/>
        </p:nvSpPr>
        <p:spPr bwMode="auto">
          <a:xfrm>
            <a:off x="2420340" y="5920762"/>
            <a:ext cx="13446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元</a:t>
            </a:r>
            <a:r>
              <a:rPr lang="en-US" altLang="zh-CN" sz="2400">
                <a:ea typeface="微软雅黑 Light" panose="020B0502040204020203" pitchFamily="34" charset="-122"/>
              </a:rPr>
              <a:t>=1</a:t>
            </a:r>
          </a:p>
        </p:txBody>
      </p:sp>
      <p:sp>
        <p:nvSpPr>
          <p:cNvPr id="43" name="Line 47">
            <a:extLst>
              <a:ext uri="{FF2B5EF4-FFF2-40B4-BE49-F238E27FC236}">
                <a16:creationId xmlns:a16="http://schemas.microsoft.com/office/drawing/2014/main" id="{FC1F249A-E403-44AA-9C64-E0FC11532D94}"/>
              </a:ext>
            </a:extLst>
          </p:cNvPr>
          <p:cNvSpPr>
            <a:spLocks noChangeShapeType="1"/>
          </p:cNvSpPr>
          <p:nvPr/>
        </p:nvSpPr>
        <p:spPr bwMode="auto">
          <a:xfrm>
            <a:off x="2996603" y="4995200"/>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3603723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FE921-28F2-4870-8DC4-88033B47B0B4}"/>
              </a:ext>
            </a:extLst>
          </p:cNvPr>
          <p:cNvSpPr>
            <a:spLocks noGrp="1"/>
          </p:cNvSpPr>
          <p:nvPr>
            <p:ph type="title"/>
          </p:nvPr>
        </p:nvSpPr>
        <p:spPr/>
        <p:txBody>
          <a:bodyPr/>
          <a:lstStyle/>
          <a:p>
            <a:r>
              <a:rPr lang="en-US" altLang="zh-CN" dirty="0"/>
              <a:t>4.5 </a:t>
            </a:r>
            <a:r>
              <a:rPr lang="zh-CN" altLang="en-US" dirty="0"/>
              <a:t>单源最短路径</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3CBC9F2-D19E-40E0-8EE8-EA45DF855482}"/>
                  </a:ext>
                </a:extLst>
              </p:cNvPr>
              <p:cNvSpPr>
                <a:spLocks noGrp="1"/>
              </p:cNvSpPr>
              <p:nvPr>
                <p:ph idx="1"/>
              </p:nvPr>
            </p:nvSpPr>
            <p:spPr/>
            <p:txBody>
              <a:bodyPr/>
              <a:lstStyle/>
              <a:p>
                <a:r>
                  <a:rPr lang="zh-CN" altLang="en-US" sz="2400" dirty="0">
                    <a:solidFill>
                      <a:srgbClr val="000000"/>
                    </a:solidFill>
                  </a:rPr>
                  <a:t>问题描述</a:t>
                </a:r>
                <a:endParaRPr lang="en-US" altLang="zh-CN" sz="2400" dirty="0">
                  <a:solidFill>
                    <a:srgbClr val="000000"/>
                  </a:solidFill>
                </a:endParaRPr>
              </a:p>
              <a:p>
                <a:pPr lvl="1"/>
                <a:r>
                  <a:rPr lang="zh-CN" altLang="en-US" dirty="0">
                    <a:solidFill>
                      <a:srgbClr val="000000"/>
                    </a:solidFill>
                  </a:rPr>
                  <a:t>给定带权有向图</a:t>
                </a:r>
                <a:r>
                  <a:rPr lang="en-US" altLang="zh-CN" dirty="0">
                    <a:solidFill>
                      <a:srgbClr val="000000"/>
                    </a:solidFill>
                  </a:rPr>
                  <a:t>G =(V, E)</a:t>
                </a:r>
                <a:r>
                  <a:rPr lang="zh-CN" altLang="en-US" dirty="0">
                    <a:solidFill>
                      <a:srgbClr val="000000"/>
                    </a:solidFill>
                  </a:rPr>
                  <a:t>，</a:t>
                </a:r>
                <a:r>
                  <a:rPr lang="en-US" altLang="zh-CN" dirty="0">
                    <a:solidFill>
                      <a:srgbClr val="000000"/>
                    </a:solidFill>
                  </a:rPr>
                  <a:t>V={1, 2, 3,..., n}, </a:t>
                </a:r>
                <a:r>
                  <a:rPr lang="zh-CN" altLang="en-US" dirty="0">
                    <a:solidFill>
                      <a:srgbClr val="000000"/>
                    </a:solidFill>
                  </a:rPr>
                  <a:t>其中每条边的权</a:t>
                </a:r>
                <a:r>
                  <a:rPr lang="en-US" altLang="zh-CN" dirty="0">
                    <a:solidFill>
                      <a:srgbClr val="000000"/>
                    </a:solidFill>
                  </a:rPr>
                  <a:t>c[</a:t>
                </a:r>
                <a:r>
                  <a:rPr lang="en-US" altLang="zh-CN" dirty="0" err="1">
                    <a:solidFill>
                      <a:srgbClr val="000000"/>
                    </a:solidFill>
                  </a:rPr>
                  <a:t>i</a:t>
                </a:r>
                <a:r>
                  <a:rPr lang="en-US" altLang="zh-CN" dirty="0">
                    <a:solidFill>
                      <a:srgbClr val="000000"/>
                    </a:solidFill>
                  </a:rPr>
                  <a:t>][j]</a:t>
                </a:r>
                <a:r>
                  <a:rPr lang="zh-CN" altLang="en-US" dirty="0">
                    <a:solidFill>
                      <a:srgbClr val="000000"/>
                    </a:solidFill>
                  </a:rPr>
                  <a:t>是非负实数</a:t>
                </a:r>
                <a:endParaRPr lang="en-US" altLang="zh-CN" dirty="0">
                  <a:solidFill>
                    <a:srgbClr val="000000"/>
                  </a:solidFill>
                </a:endParaRPr>
              </a:p>
              <a:p>
                <a:pPr lvl="1"/>
                <a:r>
                  <a:rPr lang="zh-CN" altLang="en-US" dirty="0">
                    <a:solidFill>
                      <a:srgbClr val="000000"/>
                    </a:solidFill>
                  </a:rPr>
                  <a:t>给定</a:t>
                </a:r>
                <a:r>
                  <a:rPr lang="en-US" altLang="zh-CN" dirty="0">
                    <a:solidFill>
                      <a:srgbClr val="000000"/>
                    </a:solidFill>
                  </a:rPr>
                  <a:t>V</a:t>
                </a:r>
                <a:r>
                  <a:rPr lang="zh-CN" altLang="en-US" dirty="0">
                    <a:solidFill>
                      <a:srgbClr val="000000"/>
                    </a:solidFill>
                  </a:rPr>
                  <a:t>中的一个顶点</a:t>
                </a:r>
                <a:r>
                  <a:rPr lang="en-US" altLang="zh-CN" dirty="0">
                    <a:solidFill>
                      <a:srgbClr val="000000"/>
                    </a:solidFill>
                  </a:rPr>
                  <a:t>v</a:t>
                </a:r>
                <a:r>
                  <a:rPr lang="zh-CN" altLang="en-US" dirty="0">
                    <a:solidFill>
                      <a:srgbClr val="000000"/>
                    </a:solidFill>
                  </a:rPr>
                  <a:t>，称为</a:t>
                </a:r>
                <a:r>
                  <a:rPr lang="zh-CN" altLang="en-US" b="1" dirty="0">
                    <a:solidFill>
                      <a:srgbClr val="000000"/>
                    </a:solidFill>
                  </a:rPr>
                  <a:t>源</a:t>
                </a:r>
                <a:endParaRPr lang="en-US" altLang="zh-CN" b="1" dirty="0">
                  <a:solidFill>
                    <a:srgbClr val="000000"/>
                  </a:solidFill>
                </a:endParaRPr>
              </a:p>
              <a:p>
                <a:pPr lvl="1"/>
                <a:r>
                  <a:rPr lang="zh-CN" altLang="en-US" sz="2400" dirty="0">
                    <a:solidFill>
                      <a:srgbClr val="000000"/>
                    </a:solidFill>
                  </a:rPr>
                  <a:t>要求</a:t>
                </a:r>
                <a:r>
                  <a:rPr lang="en-US" altLang="zh-CN" sz="2400" dirty="0">
                    <a:solidFill>
                      <a:srgbClr val="000000"/>
                    </a:solidFill>
                  </a:rPr>
                  <a:t>: </a:t>
                </a:r>
                <a:r>
                  <a:rPr lang="zh-CN" altLang="en-US" sz="2400" dirty="0">
                    <a:solidFill>
                      <a:srgbClr val="000000"/>
                    </a:solidFill>
                  </a:rPr>
                  <a:t>计算从源</a:t>
                </a:r>
                <a:r>
                  <a:rPr lang="en-US" altLang="zh-CN" sz="2400" dirty="0">
                    <a:solidFill>
                      <a:srgbClr val="000000"/>
                    </a:solidFill>
                  </a:rPr>
                  <a:t>v</a:t>
                </a:r>
                <a:r>
                  <a:rPr lang="zh-CN" altLang="en-US" sz="2400" dirty="0">
                    <a:solidFill>
                      <a:srgbClr val="000000"/>
                    </a:solidFill>
                  </a:rPr>
                  <a:t>到所有其它各顶点</a:t>
                </a:r>
                <a:r>
                  <a:rPr lang="en-US" altLang="zh-CN" dirty="0">
                    <a:solidFill>
                      <a:srgbClr val="000000"/>
                    </a:solidFill>
                  </a:rPr>
                  <a:t>j</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V-{v}</a:t>
                </a:r>
                <a:r>
                  <a:rPr lang="zh-CN" altLang="en-US" sz="2400" dirty="0">
                    <a:solidFill>
                      <a:srgbClr val="000000"/>
                    </a:solidFill>
                  </a:rPr>
                  <a:t>的</a:t>
                </a:r>
                <a:r>
                  <a:rPr lang="zh-CN" altLang="en-US" sz="2400" b="1" dirty="0">
                    <a:solidFill>
                      <a:srgbClr val="000000"/>
                    </a:solidFill>
                  </a:rPr>
                  <a:t>最短路径长度</a:t>
                </a:r>
                <a:endParaRPr lang="en-US" altLang="zh-CN" b="1" dirty="0">
                  <a:solidFill>
                    <a:srgbClr val="000000"/>
                  </a:solidFill>
                </a:endParaRPr>
              </a:p>
              <a:p>
                <a:pPr lvl="2"/>
                <a:r>
                  <a:rPr lang="zh-CN" altLang="en-US" dirty="0">
                    <a:solidFill>
                      <a:srgbClr val="000000"/>
                    </a:solidFill>
                  </a:rPr>
                  <a:t>路径长度：路径上各条边的权之和</a:t>
                </a:r>
              </a:p>
              <a:p>
                <a:r>
                  <a:rPr lang="en-US" altLang="zh-CN" dirty="0">
                    <a:solidFill>
                      <a:srgbClr val="000000"/>
                    </a:solidFill>
                  </a:rPr>
                  <a:t>Dijkstra</a:t>
                </a:r>
                <a:r>
                  <a:rPr lang="zh-CN" altLang="en-US" dirty="0">
                    <a:solidFill>
                      <a:srgbClr val="000000"/>
                    </a:solidFill>
                  </a:rPr>
                  <a:t>算法</a:t>
                </a:r>
                <a:endParaRPr lang="en-US" altLang="zh-CN" dirty="0">
                  <a:solidFill>
                    <a:srgbClr val="000000"/>
                  </a:solidFill>
                </a:endParaRPr>
              </a:p>
              <a:p>
                <a:pPr lvl="1"/>
                <a:r>
                  <a:rPr lang="zh-CN" altLang="en-US" dirty="0">
                    <a:solidFill>
                      <a:srgbClr val="000000"/>
                    </a:solidFill>
                  </a:rPr>
                  <a:t>贪心算法求解单源最短路径</a:t>
                </a:r>
                <a:endParaRPr lang="zh-CN" altLang="en-US" dirty="0"/>
              </a:p>
              <a:p>
                <a:r>
                  <a:rPr lang="zh-CN" altLang="en-US" dirty="0">
                    <a:solidFill>
                      <a:srgbClr val="000000"/>
                    </a:solidFill>
                  </a:rPr>
                  <a:t>其它求解单源最短路径算法</a:t>
                </a:r>
                <a:endParaRPr lang="en-US" altLang="zh-CN" dirty="0">
                  <a:solidFill>
                    <a:srgbClr val="000000"/>
                  </a:solidFill>
                </a:endParaRPr>
              </a:p>
              <a:p>
                <a:pPr lvl="1"/>
                <a:r>
                  <a:rPr lang="en-US" altLang="zh-CN" dirty="0">
                    <a:solidFill>
                      <a:srgbClr val="000000"/>
                    </a:solidFill>
                  </a:rPr>
                  <a:t>Bellman-Ford</a:t>
                </a:r>
                <a:r>
                  <a:rPr lang="zh-CN" altLang="en-US" dirty="0">
                    <a:solidFill>
                      <a:srgbClr val="000000"/>
                    </a:solidFill>
                  </a:rPr>
                  <a:t>算法</a:t>
                </a:r>
                <a:endParaRPr lang="en-US" altLang="zh-CN" dirty="0">
                  <a:solidFill>
                    <a:srgbClr val="000000"/>
                  </a:solidFill>
                </a:endParaRPr>
              </a:p>
              <a:p>
                <a:pPr lvl="2"/>
                <a:r>
                  <a:rPr lang="zh-CN" altLang="en-US" dirty="0">
                    <a:solidFill>
                      <a:srgbClr val="000000"/>
                    </a:solidFill>
                  </a:rPr>
                  <a:t>判断有无从源点可达的负权回路 </a:t>
                </a:r>
                <a:r>
                  <a:rPr lang="en-US" altLang="zh-CN" dirty="0">
                    <a:solidFill>
                      <a:srgbClr val="000000"/>
                    </a:solidFill>
                  </a:rPr>
                  <a:t>+ </a:t>
                </a:r>
                <a:r>
                  <a:rPr lang="zh-CN" altLang="en-US" dirty="0">
                    <a:solidFill>
                      <a:srgbClr val="000000"/>
                    </a:solidFill>
                  </a:rPr>
                  <a:t>各点的最短路径</a:t>
                </a:r>
                <a:endParaRPr lang="en-US" altLang="zh-CN" dirty="0">
                  <a:solidFill>
                    <a:srgbClr val="000000"/>
                  </a:solidFill>
                </a:endParaRPr>
              </a:p>
              <a:p>
                <a:pPr lvl="1"/>
                <a:r>
                  <a:rPr lang="zh-CN" altLang="en-US" dirty="0">
                    <a:solidFill>
                      <a:srgbClr val="000000"/>
                    </a:solidFill>
                  </a:rPr>
                  <a:t>分支限界法</a:t>
                </a:r>
                <a:endParaRPr lang="en-US" altLang="zh-CN" dirty="0">
                  <a:solidFill>
                    <a:srgbClr val="000000"/>
                  </a:solidFill>
                </a:endParaRPr>
              </a:p>
            </p:txBody>
          </p:sp>
        </mc:Choice>
        <mc:Fallback>
          <p:sp>
            <p:nvSpPr>
              <p:cNvPr id="3" name="内容占位符 2">
                <a:extLst>
                  <a:ext uri="{FF2B5EF4-FFF2-40B4-BE49-F238E27FC236}">
                    <a16:creationId xmlns:a16="http://schemas.microsoft.com/office/drawing/2014/main" id="{53CBC9F2-D19E-40E0-8EE8-EA45DF855482}"/>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BECA0AA9-36E6-421D-BBDA-58CAADB4A7A8}"/>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96A5EFF-223C-45F3-A952-C0C5E211E1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AA9E28-6C39-4B1A-9B02-D1D6E180FD32}"/>
              </a:ext>
            </a:extLst>
          </p:cNvPr>
          <p:cNvSpPr>
            <a:spLocks noGrp="1"/>
          </p:cNvSpPr>
          <p:nvPr>
            <p:ph type="sldNum" sz="quarter" idx="12"/>
          </p:nvPr>
        </p:nvSpPr>
        <p:spPr/>
        <p:txBody>
          <a:bodyPr/>
          <a:lstStyle/>
          <a:p>
            <a:fld id="{EEA58A3B-43CE-4AA0-90B5-EB47AFAFEB34}" type="slidenum">
              <a:rPr lang="zh-CN" altLang="en-US" smtClean="0"/>
              <a:pPr/>
              <a:t>70</a:t>
            </a:fld>
            <a:endParaRPr lang="zh-CN" altLang="en-US" dirty="0"/>
          </a:p>
        </p:txBody>
      </p:sp>
    </p:spTree>
    <p:extLst>
      <p:ext uri="{BB962C8B-B14F-4D97-AF65-F5344CB8AC3E}">
        <p14:creationId xmlns:p14="http://schemas.microsoft.com/office/powerpoint/2010/main" val="3042356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5C19E-8224-4FC8-A942-6F62A17AFB66}"/>
              </a:ext>
            </a:extLst>
          </p:cNvPr>
          <p:cNvSpPr>
            <a:spLocks noGrp="1"/>
          </p:cNvSpPr>
          <p:nvPr>
            <p:ph type="title"/>
          </p:nvPr>
        </p:nvSpPr>
        <p:spPr/>
        <p:txBody>
          <a:bodyPr>
            <a:normAutofit/>
          </a:bodyPr>
          <a:lstStyle/>
          <a:p>
            <a:r>
              <a:rPr lang="en-US" altLang="zh-CN" dirty="0" err="1"/>
              <a:t>Edsger</a:t>
            </a:r>
            <a:r>
              <a:rPr lang="en-US" altLang="zh-CN" dirty="0"/>
              <a:t> </a:t>
            </a:r>
            <a:r>
              <a:rPr lang="en-US" altLang="zh-CN" dirty="0" err="1"/>
              <a:t>Wybe</a:t>
            </a:r>
            <a:r>
              <a:rPr lang="en-US" altLang="zh-CN" dirty="0"/>
              <a:t> Dijkstra</a:t>
            </a:r>
            <a:endParaRPr lang="zh-CN" altLang="en-US" dirty="0"/>
          </a:p>
        </p:txBody>
      </p:sp>
      <p:sp>
        <p:nvSpPr>
          <p:cNvPr id="3" name="内容占位符 2">
            <a:extLst>
              <a:ext uri="{FF2B5EF4-FFF2-40B4-BE49-F238E27FC236}">
                <a16:creationId xmlns:a16="http://schemas.microsoft.com/office/drawing/2014/main" id="{DEC7AA3E-92C9-4094-B000-71515DF1B5DE}"/>
              </a:ext>
            </a:extLst>
          </p:cNvPr>
          <p:cNvSpPr>
            <a:spLocks noGrp="1"/>
          </p:cNvSpPr>
          <p:nvPr>
            <p:ph idx="1"/>
          </p:nvPr>
        </p:nvSpPr>
        <p:spPr/>
        <p:txBody>
          <a:bodyPr>
            <a:noAutofit/>
          </a:bodyPr>
          <a:lstStyle/>
          <a:p>
            <a:pPr>
              <a:tabLst>
                <a:tab pos="1597025" algn="l"/>
                <a:tab pos="2576513" algn="l"/>
              </a:tabLst>
            </a:pPr>
            <a:r>
              <a:rPr lang="en-US" altLang="zh-CN" dirty="0"/>
              <a:t>1930-2002</a:t>
            </a:r>
            <a:r>
              <a:rPr lang="zh-CN" altLang="en-US" dirty="0">
                <a:solidFill>
                  <a:srgbClr val="333333"/>
                </a:solidFill>
              </a:rPr>
              <a:t>，</a:t>
            </a:r>
            <a:r>
              <a:rPr lang="zh-CN" altLang="en-US" dirty="0">
                <a:solidFill>
                  <a:srgbClr val="2E2E2E"/>
                </a:solidFill>
              </a:rPr>
              <a:t>出生于荷兰，美国</a:t>
            </a:r>
            <a:r>
              <a:rPr lang="en-US" altLang="zh-CN" dirty="0">
                <a:solidFill>
                  <a:srgbClr val="2E2E2E"/>
                </a:solidFill>
              </a:rPr>
              <a:t>Texas</a:t>
            </a:r>
            <a:r>
              <a:rPr lang="zh-CN" altLang="en-US" dirty="0">
                <a:solidFill>
                  <a:srgbClr val="2E2E2E"/>
                </a:solidFill>
              </a:rPr>
              <a:t>大学计算机科学和数学教授</a:t>
            </a:r>
            <a:endParaRPr lang="en-US" altLang="zh-CN" dirty="0">
              <a:solidFill>
                <a:srgbClr val="2E2E2E"/>
              </a:solidFill>
            </a:endParaRPr>
          </a:p>
          <a:p>
            <a:pPr eaLnBrk="1" hangingPunct="1">
              <a:tabLst>
                <a:tab pos="1597025" algn="l"/>
                <a:tab pos="2576513" algn="l"/>
              </a:tabLst>
            </a:pPr>
            <a:r>
              <a:rPr lang="en-US" altLang="zh-CN" dirty="0">
                <a:solidFill>
                  <a:srgbClr val="2E4BFA"/>
                </a:solidFill>
              </a:rPr>
              <a:t>Dijkstra</a:t>
            </a:r>
            <a:r>
              <a:rPr lang="zh-CN" altLang="en-US" dirty="0">
                <a:solidFill>
                  <a:srgbClr val="2E4BFA"/>
                </a:solidFill>
              </a:rPr>
              <a:t>单源最短路径算法</a:t>
            </a:r>
            <a:r>
              <a:rPr lang="zh-CN" altLang="en-US" dirty="0">
                <a:solidFill>
                  <a:srgbClr val="2E2E2E"/>
                </a:solidFill>
              </a:rPr>
              <a:t>的发明者</a:t>
            </a:r>
            <a:endParaRPr lang="en-US" altLang="zh-CN" dirty="0">
              <a:solidFill>
                <a:srgbClr val="2E2E2E"/>
              </a:solidFill>
            </a:endParaRPr>
          </a:p>
          <a:p>
            <a:pPr eaLnBrk="1" hangingPunct="1">
              <a:tabLst>
                <a:tab pos="1597025" algn="l"/>
                <a:tab pos="2576513" algn="l"/>
              </a:tabLst>
            </a:pPr>
            <a:r>
              <a:rPr lang="en-US" altLang="zh-CN" dirty="0">
                <a:solidFill>
                  <a:srgbClr val="FF0000"/>
                </a:solidFill>
              </a:rPr>
              <a:t>Turing Prize Winner (1972)</a:t>
            </a:r>
          </a:p>
          <a:p>
            <a:pPr lvl="1">
              <a:tabLst>
                <a:tab pos="1597025" algn="l"/>
                <a:tab pos="2576513" algn="l"/>
              </a:tabLst>
            </a:pPr>
            <a:r>
              <a:rPr lang="zh-CN" altLang="en-US" dirty="0">
                <a:solidFill>
                  <a:srgbClr val="2E2E2E"/>
                </a:solidFill>
              </a:rPr>
              <a:t>因</a:t>
            </a:r>
            <a:r>
              <a:rPr lang="en-US" altLang="zh-CN" dirty="0">
                <a:solidFill>
                  <a:srgbClr val="2E2E2E"/>
                </a:solidFill>
              </a:rPr>
              <a:t>ALGOL</a:t>
            </a:r>
            <a:r>
              <a:rPr lang="zh-CN" altLang="en-US" dirty="0">
                <a:solidFill>
                  <a:srgbClr val="2E2E2E"/>
                </a:solidFill>
              </a:rPr>
              <a:t>第二代编程语言，获得图灵奖</a:t>
            </a:r>
            <a:endParaRPr lang="en-US" altLang="zh-CN" dirty="0">
              <a:solidFill>
                <a:srgbClr val="2E2E2E"/>
              </a:solidFill>
            </a:endParaRPr>
          </a:p>
          <a:p>
            <a:pPr eaLnBrk="1" hangingPunct="1">
              <a:tabLst>
                <a:tab pos="1597025" algn="l"/>
                <a:tab pos="2576513" algn="l"/>
              </a:tabLst>
            </a:pPr>
            <a:r>
              <a:rPr lang="zh-CN" altLang="en-US" dirty="0">
                <a:solidFill>
                  <a:srgbClr val="2E2E2E"/>
                </a:solidFill>
              </a:rPr>
              <a:t>“</a:t>
            </a:r>
            <a:r>
              <a:rPr lang="en-US" altLang="zh-CN" b="1" dirty="0">
                <a:solidFill>
                  <a:srgbClr val="FF0000"/>
                </a:solidFill>
              </a:rPr>
              <a:t>Go To </a:t>
            </a:r>
            <a:r>
              <a:rPr lang="en-US" altLang="zh-CN" dirty="0">
                <a:solidFill>
                  <a:srgbClr val="2E2E2E"/>
                </a:solidFill>
              </a:rPr>
              <a:t>Statement Considered Harmful”(EWD215)</a:t>
            </a:r>
          </a:p>
          <a:p>
            <a:pPr lvl="1">
              <a:tabLst>
                <a:tab pos="1597025" algn="l"/>
                <a:tab pos="2576513" algn="l"/>
              </a:tabLst>
            </a:pPr>
            <a:r>
              <a:rPr lang="zh-CN" altLang="en-US" dirty="0">
                <a:solidFill>
                  <a:srgbClr val="2E2E2E"/>
                </a:solidFill>
              </a:rPr>
              <a:t> 被广为传颂的经典之作</a:t>
            </a:r>
            <a:endParaRPr lang="en-US" altLang="zh-CN" dirty="0"/>
          </a:p>
          <a:p>
            <a:pPr>
              <a:tabLst>
                <a:tab pos="1597025" algn="l"/>
                <a:tab pos="2576513" algn="l"/>
              </a:tabLst>
            </a:pPr>
            <a:r>
              <a:rPr lang="en-US" altLang="zh-CN" dirty="0"/>
              <a:t>1962/1963</a:t>
            </a:r>
            <a:r>
              <a:rPr lang="zh-CN" altLang="en-US" dirty="0"/>
              <a:t>提出（二元互斥）信号量</a:t>
            </a:r>
            <a:endParaRPr lang="en-US" altLang="zh-CN" dirty="0"/>
          </a:p>
          <a:p>
            <a:pPr lvl="1" eaLnBrk="1" hangingPunct="1">
              <a:tabLst>
                <a:tab pos="1597025" algn="l"/>
                <a:tab pos="2576513" algn="l"/>
              </a:tabLst>
            </a:pPr>
            <a:r>
              <a:rPr lang="en-US" altLang="zh-CN" dirty="0"/>
              <a:t>Dijkstra</a:t>
            </a:r>
            <a:r>
              <a:rPr lang="zh-CN" altLang="en-US" dirty="0"/>
              <a:t>及其团队为</a:t>
            </a:r>
            <a:r>
              <a:rPr lang="en-US" altLang="zh-CN" dirty="0" err="1"/>
              <a:t>Electrologica</a:t>
            </a:r>
            <a:r>
              <a:rPr lang="en-US" altLang="zh-CN" dirty="0"/>
              <a:t> X8</a:t>
            </a:r>
            <a:r>
              <a:rPr lang="zh-CN" altLang="en-US" dirty="0"/>
              <a:t>开发一款操作系统（</a:t>
            </a:r>
            <a:r>
              <a:rPr lang="en-US" altLang="zh-CN" dirty="0"/>
              <a:t>THE</a:t>
            </a:r>
            <a:r>
              <a:rPr lang="zh-CN" altLang="en-US" dirty="0"/>
              <a:t>多道程序系统），提出用</a:t>
            </a:r>
            <a:r>
              <a:rPr lang="en-US" altLang="zh-CN" b="1" dirty="0">
                <a:solidFill>
                  <a:srgbClr val="FF0000"/>
                </a:solidFill>
              </a:rPr>
              <a:t>P</a:t>
            </a:r>
            <a:r>
              <a:rPr lang="zh-CN" altLang="en-US" dirty="0"/>
              <a:t>、</a:t>
            </a:r>
            <a:r>
              <a:rPr lang="en-US" altLang="zh-CN" b="1" dirty="0">
                <a:solidFill>
                  <a:srgbClr val="FF0000"/>
                </a:solidFill>
              </a:rPr>
              <a:t>V</a:t>
            </a:r>
            <a:r>
              <a:rPr lang="zh-CN" altLang="en-US" dirty="0"/>
              <a:t>操作</a:t>
            </a:r>
            <a:r>
              <a:rPr lang="en-US" altLang="zh-CN" dirty="0"/>
              <a:t>(wait(),signal())</a:t>
            </a:r>
            <a:r>
              <a:rPr lang="zh-CN" altLang="en-US" dirty="0"/>
              <a:t>实现进程同步与互斥</a:t>
            </a:r>
            <a:endParaRPr lang="en-US" altLang="zh-CN" dirty="0"/>
          </a:p>
          <a:p>
            <a:pPr lvl="1" eaLnBrk="1" hangingPunct="1">
              <a:tabLst>
                <a:tab pos="1597025" algn="l"/>
                <a:tab pos="2576513" algn="l"/>
              </a:tabLst>
            </a:pPr>
            <a:r>
              <a:rPr lang="en-US" altLang="zh-CN" dirty="0"/>
              <a:t>P</a:t>
            </a:r>
            <a:r>
              <a:rPr lang="zh-CN" altLang="en-US" dirty="0"/>
              <a:t>和</a:t>
            </a:r>
            <a:r>
              <a:rPr lang="en-US" altLang="zh-CN" dirty="0"/>
              <a:t>V</a:t>
            </a:r>
            <a:r>
              <a:rPr lang="zh-CN" altLang="en-US" dirty="0"/>
              <a:t>取自荷兰语</a:t>
            </a:r>
            <a:r>
              <a:rPr lang="en-US" altLang="zh-CN" dirty="0"/>
              <a:t>”</a:t>
            </a:r>
            <a:r>
              <a:rPr lang="zh-CN" altLang="en-US" dirty="0"/>
              <a:t>测试</a:t>
            </a:r>
            <a:r>
              <a:rPr lang="en-US" altLang="zh-CN" dirty="0"/>
              <a:t>”(</a:t>
            </a:r>
            <a:r>
              <a:rPr lang="en-US" altLang="zh-CN" b="1" dirty="0" err="1">
                <a:solidFill>
                  <a:srgbClr val="FF0000"/>
                </a:solidFill>
              </a:rPr>
              <a:t>P</a:t>
            </a:r>
            <a:r>
              <a:rPr lang="en-US" altLang="zh-CN" dirty="0" err="1">
                <a:solidFill>
                  <a:srgbClr val="2E4BFA"/>
                </a:solidFill>
              </a:rPr>
              <a:t>roberen</a:t>
            </a:r>
            <a:r>
              <a:rPr lang="en-US" altLang="zh-CN" dirty="0"/>
              <a:t>)</a:t>
            </a:r>
            <a:r>
              <a:rPr lang="zh-CN" altLang="en-US" dirty="0"/>
              <a:t>和</a:t>
            </a:r>
            <a:r>
              <a:rPr lang="en-US" altLang="zh-CN" dirty="0"/>
              <a:t>”</a:t>
            </a:r>
            <a:r>
              <a:rPr lang="zh-CN" altLang="en-US" dirty="0"/>
              <a:t>增加</a:t>
            </a:r>
            <a:r>
              <a:rPr lang="en-US" altLang="zh-CN" dirty="0"/>
              <a:t>”(</a:t>
            </a:r>
            <a:r>
              <a:rPr lang="en-US" altLang="zh-CN" b="1" dirty="0" err="1">
                <a:solidFill>
                  <a:srgbClr val="FF0000"/>
                </a:solidFill>
              </a:rPr>
              <a:t>V</a:t>
            </a:r>
            <a:r>
              <a:rPr lang="en-US" altLang="zh-CN" dirty="0" err="1">
                <a:solidFill>
                  <a:srgbClr val="2E4BFA"/>
                </a:solidFill>
              </a:rPr>
              <a:t>erhogen</a:t>
            </a:r>
            <a:r>
              <a:rPr lang="en-US" altLang="zh-CN" dirty="0"/>
              <a:t>)</a:t>
            </a:r>
            <a:r>
              <a:rPr lang="zh-CN" altLang="en-US" dirty="0"/>
              <a:t>的首字母</a:t>
            </a:r>
            <a:endParaRPr lang="en-US" altLang="zh-CN" dirty="0"/>
          </a:p>
          <a:p>
            <a:pPr lvl="1" eaLnBrk="1" hangingPunct="1">
              <a:tabLst>
                <a:tab pos="1597025" algn="l"/>
                <a:tab pos="2576513" algn="l"/>
              </a:tabLst>
            </a:pPr>
            <a:r>
              <a:rPr lang="zh-CN" altLang="en-US" dirty="0"/>
              <a:t>后来推广到一般信号量（多值</a:t>
            </a:r>
            <a:r>
              <a:rPr lang="en-US" altLang="zh-CN" dirty="0"/>
              <a:t>/</a:t>
            </a:r>
            <a:r>
              <a:rPr lang="zh-CN" altLang="en-US" dirty="0"/>
              <a:t>计数，同步）</a:t>
            </a:r>
          </a:p>
        </p:txBody>
      </p:sp>
      <p:sp>
        <p:nvSpPr>
          <p:cNvPr id="4" name="日期占位符 3">
            <a:extLst>
              <a:ext uri="{FF2B5EF4-FFF2-40B4-BE49-F238E27FC236}">
                <a16:creationId xmlns:a16="http://schemas.microsoft.com/office/drawing/2014/main" id="{4F92FC5E-6524-4337-B82C-A5D48A53F3E6}"/>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05B72819-6C8C-4141-8760-5528831854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D8357F-E9AB-4497-87AA-E1B72CFEA77C}"/>
              </a:ext>
            </a:extLst>
          </p:cNvPr>
          <p:cNvSpPr>
            <a:spLocks noGrp="1"/>
          </p:cNvSpPr>
          <p:nvPr>
            <p:ph type="sldNum" sz="quarter" idx="12"/>
          </p:nvPr>
        </p:nvSpPr>
        <p:spPr/>
        <p:txBody>
          <a:bodyPr/>
          <a:lstStyle/>
          <a:p>
            <a:fld id="{EEA58A3B-43CE-4AA0-90B5-EB47AFAFEB34}" type="slidenum">
              <a:rPr lang="zh-CN" altLang="en-US" smtClean="0"/>
              <a:pPr/>
              <a:t>71</a:t>
            </a:fld>
            <a:endParaRPr lang="zh-CN" altLang="en-US" dirty="0"/>
          </a:p>
        </p:txBody>
      </p:sp>
      <p:pic>
        <p:nvPicPr>
          <p:cNvPr id="9" name="图片 8">
            <a:extLst>
              <a:ext uri="{FF2B5EF4-FFF2-40B4-BE49-F238E27FC236}">
                <a16:creationId xmlns:a16="http://schemas.microsoft.com/office/drawing/2014/main" id="{EBD8DFB3-BEBD-415F-916A-7A5EBAB53C76}"/>
              </a:ext>
            </a:extLst>
          </p:cNvPr>
          <p:cNvPicPr>
            <a:picLocks noChangeAspect="1"/>
          </p:cNvPicPr>
          <p:nvPr/>
        </p:nvPicPr>
        <p:blipFill>
          <a:blip r:embed="rId2"/>
          <a:stretch>
            <a:fillRect/>
          </a:stretch>
        </p:blipFill>
        <p:spPr>
          <a:xfrm>
            <a:off x="6576597" y="1229360"/>
            <a:ext cx="2567404" cy="2199640"/>
          </a:xfrm>
          <a:prstGeom prst="rect">
            <a:avLst/>
          </a:prstGeom>
        </p:spPr>
      </p:pic>
    </p:spTree>
    <p:extLst>
      <p:ext uri="{BB962C8B-B14F-4D97-AF65-F5344CB8AC3E}">
        <p14:creationId xmlns:p14="http://schemas.microsoft.com/office/powerpoint/2010/main" val="257010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0DA9-04CA-4919-9441-C371F9DC2A5C}"/>
              </a:ext>
            </a:extLst>
          </p:cNvPr>
          <p:cNvSpPr>
            <a:spLocks noGrp="1"/>
          </p:cNvSpPr>
          <p:nvPr>
            <p:ph type="title"/>
          </p:nvPr>
        </p:nvSpPr>
        <p:spPr/>
        <p:txBody>
          <a:bodyPr>
            <a:normAutofit/>
          </a:bodyPr>
          <a:lstStyle/>
          <a:p>
            <a:r>
              <a:rPr lang="en-US" altLang="zh-CN" dirty="0"/>
              <a:t>Dijkstra</a:t>
            </a:r>
            <a:r>
              <a:rPr lang="zh-CN" altLang="en-US" dirty="0"/>
              <a:t>算法原理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0D5B69-C764-4F77-96DD-FA461EE8211B}"/>
                  </a:ext>
                </a:extLst>
              </p:cNvPr>
              <p:cNvSpPr>
                <a:spLocks noGrp="1"/>
              </p:cNvSpPr>
              <p:nvPr>
                <p:ph idx="1"/>
              </p:nvPr>
            </p:nvSpPr>
            <p:spPr/>
            <p:txBody>
              <a:bodyPr>
                <a:normAutofit/>
              </a:bodyPr>
              <a:lstStyle/>
              <a:p>
                <a:r>
                  <a:rPr lang="en-US" altLang="zh-CN" sz="2400" dirty="0">
                    <a:solidFill>
                      <a:srgbClr val="000000"/>
                    </a:solidFill>
                  </a:rPr>
                  <a:t>1. </a:t>
                </a:r>
                <a:r>
                  <a:rPr lang="zh-CN" altLang="en-US" sz="2400" dirty="0">
                    <a:solidFill>
                      <a:srgbClr val="000000"/>
                    </a:solidFill>
                  </a:rPr>
                  <a:t>设置集合</a:t>
                </a:r>
                <a:r>
                  <a:rPr lang="en-US" altLang="zh-CN" sz="2400" dirty="0">
                    <a:solidFill>
                      <a:srgbClr val="000000"/>
                    </a:solidFill>
                  </a:rPr>
                  <a:t>S={</a:t>
                </a:r>
                <a:r>
                  <a:rPr lang="en-US" altLang="zh-CN" sz="2400" dirty="0" err="1">
                    <a:solidFill>
                      <a:srgbClr val="000000"/>
                    </a:solidFill>
                  </a:rPr>
                  <a:t>i</a:t>
                </a:r>
                <a:r>
                  <a:rPr lang="en-US" altLang="zh-CN" sz="2400" dirty="0">
                    <a:solidFill>
                      <a:srgbClr val="000000"/>
                    </a:solidFill>
                  </a:rPr>
                  <a:t>}</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V</a:t>
                </a:r>
                <a:r>
                  <a:rPr lang="zh-CN" altLang="en-US" sz="2400" dirty="0">
                    <a:solidFill>
                      <a:srgbClr val="000000"/>
                    </a:solidFill>
                  </a:rPr>
                  <a:t>，记录已经得到最短路径的顶点</a:t>
                </a:r>
                <a:r>
                  <a:rPr lang="en-US" altLang="zh-CN" sz="2400" dirty="0" err="1">
                    <a:solidFill>
                      <a:srgbClr val="000000"/>
                    </a:solidFill>
                  </a:rPr>
                  <a:t>i</a:t>
                </a:r>
                <a:r>
                  <a:rPr lang="zh-CN" altLang="en-US" sz="2400" dirty="0">
                    <a:solidFill>
                      <a:srgbClr val="000000"/>
                    </a:solidFill>
                  </a:rPr>
                  <a:t>（已经求出</a:t>
                </a:r>
                <a:r>
                  <a:rPr lang="en-US" altLang="zh-CN" sz="2400" dirty="0">
                    <a:solidFill>
                      <a:srgbClr val="000000"/>
                    </a:solidFill>
                  </a:rPr>
                  <a:t>v</a:t>
                </a:r>
                <a:r>
                  <a:rPr lang="zh-CN" altLang="en-US" sz="2400" dirty="0">
                    <a:solidFill>
                      <a:srgbClr val="000000"/>
                    </a:solidFill>
                  </a:rPr>
                  <a:t>至</a:t>
                </a:r>
                <a:r>
                  <a:rPr lang="en-US" altLang="zh-CN" sz="2400" dirty="0" err="1">
                    <a:solidFill>
                      <a:srgbClr val="000000"/>
                    </a:solidFill>
                  </a:rPr>
                  <a:t>i</a:t>
                </a:r>
                <a:r>
                  <a:rPr lang="zh-CN" altLang="en-US" sz="2400" dirty="0">
                    <a:solidFill>
                      <a:srgbClr val="000000"/>
                    </a:solidFill>
                  </a:rPr>
                  <a:t>的最短路径）</a:t>
                </a:r>
                <a:endParaRPr lang="en-US" altLang="zh-CN" sz="2400" dirty="0">
                  <a:solidFill>
                    <a:srgbClr val="000000"/>
                  </a:solidFill>
                </a:endParaRPr>
              </a:p>
              <a:p>
                <a:pPr lvl="1"/>
                <a:r>
                  <a:rPr lang="zh-CN" altLang="en-US" sz="2400" dirty="0">
                    <a:solidFill>
                      <a:srgbClr val="000000"/>
                    </a:solidFill>
                  </a:rPr>
                  <a:t>顶点</a:t>
                </a:r>
                <a:r>
                  <a:rPr lang="en-US" altLang="zh-CN" sz="2400" dirty="0" err="1">
                    <a:solidFill>
                      <a:srgbClr val="000000"/>
                    </a:solidFill>
                  </a:rPr>
                  <a:t>i</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S</a:t>
                </a:r>
                <a:r>
                  <a:rPr lang="zh-CN" altLang="en-US" sz="2400" dirty="0">
                    <a:solidFill>
                      <a:srgbClr val="000000"/>
                    </a:solidFill>
                  </a:rPr>
                  <a:t>，当且仅当从源</a:t>
                </a:r>
                <a:r>
                  <a:rPr lang="en-US" altLang="zh-CN" sz="2400" dirty="0">
                    <a:solidFill>
                      <a:srgbClr val="000000"/>
                    </a:solidFill>
                  </a:rPr>
                  <a:t>v</a:t>
                </a:r>
                <a:r>
                  <a:rPr lang="zh-CN" altLang="en-US" sz="2400" dirty="0">
                    <a:solidFill>
                      <a:srgbClr val="000000"/>
                    </a:solidFill>
                  </a:rPr>
                  <a:t>到该顶点</a:t>
                </a:r>
                <a:r>
                  <a:rPr lang="en-US" altLang="zh-CN" sz="2400" dirty="0" err="1">
                    <a:solidFill>
                      <a:srgbClr val="000000"/>
                    </a:solidFill>
                  </a:rPr>
                  <a:t>i</a:t>
                </a:r>
                <a:r>
                  <a:rPr lang="zh-CN" altLang="en-US" sz="2400" dirty="0">
                    <a:solidFill>
                      <a:srgbClr val="000000"/>
                    </a:solidFill>
                  </a:rPr>
                  <a:t>的最短路径已知</a:t>
                </a:r>
                <a:endParaRPr lang="en-US" altLang="zh-CN" sz="2400" dirty="0">
                  <a:solidFill>
                    <a:srgbClr val="000000"/>
                  </a:solidFill>
                </a:endParaRPr>
              </a:p>
              <a:p>
                <a:pPr lvl="1"/>
                <a:r>
                  <a:rPr lang="zh-CN" altLang="en-US" dirty="0">
                    <a:solidFill>
                      <a:srgbClr val="000000"/>
                    </a:solidFill>
                  </a:rPr>
                  <a:t>初始时，</a:t>
                </a:r>
                <a:r>
                  <a:rPr lang="en-US" altLang="zh-CN" dirty="0">
                    <a:solidFill>
                      <a:srgbClr val="000000"/>
                    </a:solidFill>
                  </a:rPr>
                  <a:t>S</a:t>
                </a:r>
                <a:r>
                  <a:rPr lang="zh-CN" altLang="en-US" dirty="0">
                    <a:solidFill>
                      <a:srgbClr val="000000"/>
                    </a:solidFill>
                  </a:rPr>
                  <a:t>中只有源点</a:t>
                </a:r>
                <a:r>
                  <a:rPr lang="en-US" altLang="zh-CN" dirty="0">
                    <a:solidFill>
                      <a:srgbClr val="000000"/>
                    </a:solidFill>
                  </a:rPr>
                  <a:t>v</a:t>
                </a:r>
              </a:p>
              <a:p>
                <a:r>
                  <a:rPr lang="en-US" altLang="zh-CN" dirty="0">
                    <a:solidFill>
                      <a:srgbClr val="000000"/>
                    </a:solidFill>
                  </a:rPr>
                  <a:t>2. </a:t>
                </a:r>
                <a:r>
                  <a:rPr lang="zh-CN" altLang="en-US" dirty="0">
                    <a:solidFill>
                      <a:srgbClr val="000000"/>
                    </a:solidFill>
                  </a:rPr>
                  <a:t>对</a:t>
                </a:r>
                <a:r>
                  <a:rPr lang="zh-CN" altLang="en-US" sz="2400" dirty="0">
                    <a:solidFill>
                      <a:srgbClr val="000000"/>
                    </a:solidFill>
                  </a:rPr>
                  <a:t>图</a:t>
                </a:r>
                <a:r>
                  <a:rPr lang="en-US" altLang="zh-CN" sz="2400" dirty="0">
                    <a:solidFill>
                      <a:srgbClr val="000000"/>
                    </a:solidFill>
                  </a:rPr>
                  <a:t>G(V, E)</a:t>
                </a:r>
                <a:r>
                  <a:rPr lang="zh-CN" altLang="en-US" sz="2400" dirty="0">
                    <a:solidFill>
                      <a:srgbClr val="000000"/>
                    </a:solidFill>
                  </a:rPr>
                  <a:t>中某一个顶点</a:t>
                </a:r>
                <a:r>
                  <a:rPr lang="en-US" altLang="zh-CN" dirty="0">
                    <a:solidFill>
                      <a:srgbClr val="000000"/>
                    </a:solidFill>
                  </a:rPr>
                  <a:t>u</a:t>
                </a:r>
                <a14:m>
                  <m:oMath xmlns:m="http://schemas.openxmlformats.org/officeDocument/2006/math">
                    <m:r>
                      <a:rPr lang="en-US" altLang="zh-CN" i="1">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V</a:t>
                </a:r>
                <a:r>
                  <a:rPr lang="zh-CN" altLang="en-US" sz="2400" dirty="0">
                    <a:solidFill>
                      <a:srgbClr val="000000"/>
                    </a:solidFill>
                  </a:rPr>
                  <a:t>，将从源</a:t>
                </a:r>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且中间只经过</a:t>
                </a:r>
                <a:r>
                  <a:rPr lang="en-US" altLang="zh-CN" sz="2400" dirty="0">
                    <a:solidFill>
                      <a:srgbClr val="000000"/>
                    </a:solidFill>
                  </a:rPr>
                  <a:t>S</a:t>
                </a:r>
                <a:r>
                  <a:rPr lang="zh-CN" altLang="en-US" sz="2400" dirty="0">
                    <a:solidFill>
                      <a:srgbClr val="000000"/>
                    </a:solidFill>
                  </a:rPr>
                  <a:t>中的顶点的路径称为从源点</a:t>
                </a:r>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的</a:t>
                </a:r>
                <a:r>
                  <a:rPr lang="zh-CN" altLang="en-US" sz="2400" dirty="0">
                    <a:solidFill>
                      <a:srgbClr val="FF0000"/>
                    </a:solidFill>
                  </a:rPr>
                  <a:t>特殊路径</a:t>
                </a:r>
                <a:r>
                  <a:rPr lang="zh-CN" altLang="en-US" sz="2400" dirty="0">
                    <a:solidFill>
                      <a:srgbClr val="000000"/>
                    </a:solidFill>
                  </a:rPr>
                  <a:t>，用数组</a:t>
                </a:r>
                <a:r>
                  <a:rPr lang="en-US" altLang="zh-CN" sz="2400" dirty="0" err="1">
                    <a:solidFill>
                      <a:srgbClr val="000000"/>
                    </a:solidFill>
                  </a:rPr>
                  <a:t>dist</a:t>
                </a:r>
                <a:r>
                  <a:rPr lang="zh-CN" altLang="en-US" sz="2400" dirty="0">
                    <a:solidFill>
                      <a:srgbClr val="000000"/>
                    </a:solidFill>
                  </a:rPr>
                  <a:t>记录</a:t>
                </a:r>
                <a:r>
                  <a:rPr lang="en-US" altLang="zh-CN" sz="2400" dirty="0">
                    <a:solidFill>
                      <a:srgbClr val="000000"/>
                    </a:solidFill>
                  </a:rPr>
                  <a:t>v</a:t>
                </a:r>
                <a:r>
                  <a:rPr lang="zh-CN" altLang="en-US" sz="2400" dirty="0">
                    <a:solidFill>
                      <a:srgbClr val="000000"/>
                    </a:solidFill>
                  </a:rPr>
                  <a:t>到</a:t>
                </a:r>
                <a:r>
                  <a:rPr lang="zh-CN" altLang="en-US" dirty="0">
                    <a:solidFill>
                      <a:srgbClr val="000000"/>
                    </a:solidFill>
                  </a:rPr>
                  <a:t>图中</a:t>
                </a:r>
                <a:r>
                  <a:rPr lang="zh-CN" altLang="en-US" sz="2400" dirty="0">
                    <a:solidFill>
                      <a:srgbClr val="000000"/>
                    </a:solidFill>
                  </a:rPr>
                  <a:t>各点</a:t>
                </a:r>
                <a:r>
                  <a:rPr lang="en-US" altLang="zh-CN" sz="2400" dirty="0">
                    <a:solidFill>
                      <a:srgbClr val="000000"/>
                    </a:solidFill>
                  </a:rPr>
                  <a:t>u</a:t>
                </a:r>
                <a:r>
                  <a:rPr lang="zh-CN" altLang="en-US" sz="2400" dirty="0">
                    <a:solidFill>
                      <a:srgbClr val="000000"/>
                    </a:solidFill>
                  </a:rPr>
                  <a:t>的特殊路径长度，记为</a:t>
                </a:r>
                <a:r>
                  <a:rPr lang="en-US" altLang="zh-CN" sz="2400" dirty="0" err="1">
                    <a:solidFill>
                      <a:srgbClr val="000000"/>
                    </a:solidFill>
                  </a:rPr>
                  <a:t>dist</a:t>
                </a:r>
                <a:r>
                  <a:rPr lang="en-US" altLang="zh-CN" sz="2400" dirty="0">
                    <a:solidFill>
                      <a:srgbClr val="000000"/>
                    </a:solidFill>
                  </a:rPr>
                  <a:t>[u]</a:t>
                </a:r>
                <a:endParaRPr lang="en-US" altLang="zh-CN" dirty="0">
                  <a:solidFill>
                    <a:srgbClr val="000000"/>
                  </a:solidFill>
                </a:endParaRPr>
              </a:p>
              <a:p>
                <a:r>
                  <a:rPr lang="en-US" altLang="zh-CN" dirty="0">
                    <a:solidFill>
                      <a:srgbClr val="000000"/>
                    </a:solidFill>
                  </a:rPr>
                  <a:t>3. </a:t>
                </a:r>
                <a:r>
                  <a:rPr lang="zh-CN" altLang="en-US" dirty="0">
                    <a:solidFill>
                      <a:srgbClr val="000000"/>
                    </a:solidFill>
                  </a:rPr>
                  <a:t>采用贪心选择策略，从</a:t>
                </a:r>
                <a:r>
                  <a:rPr lang="en-US" altLang="zh-CN" dirty="0">
                    <a:solidFill>
                      <a:srgbClr val="000000"/>
                    </a:solidFill>
                  </a:rPr>
                  <a:t>V-S</a:t>
                </a:r>
                <a:r>
                  <a:rPr lang="zh-CN" altLang="en-US" dirty="0">
                    <a:solidFill>
                      <a:srgbClr val="000000"/>
                    </a:solidFill>
                  </a:rPr>
                  <a:t>中挑选具有最小</a:t>
                </a:r>
                <a:r>
                  <a:rPr lang="en-US" altLang="zh-CN" dirty="0" err="1">
                    <a:solidFill>
                      <a:srgbClr val="000000"/>
                    </a:solidFill>
                  </a:rPr>
                  <a:t>dist</a:t>
                </a:r>
                <a:r>
                  <a:rPr lang="en-US" altLang="zh-CN" dirty="0">
                    <a:solidFill>
                      <a:srgbClr val="000000"/>
                    </a:solidFill>
                  </a:rPr>
                  <a:t>[</a:t>
                </a:r>
                <a:r>
                  <a:rPr lang="en-US" altLang="zh-CN" dirty="0" err="1">
                    <a:solidFill>
                      <a:srgbClr val="000000"/>
                    </a:solidFill>
                  </a:rPr>
                  <a:t>u</a:t>
                </a:r>
                <a:r>
                  <a:rPr lang="en-US" altLang="zh-CN" baseline="-25000" dirty="0" err="1">
                    <a:solidFill>
                      <a:srgbClr val="000000"/>
                    </a:solidFill>
                  </a:rPr>
                  <a:t>k</a:t>
                </a:r>
                <a:r>
                  <a:rPr lang="en-US" altLang="zh-CN" dirty="0">
                    <a:solidFill>
                      <a:srgbClr val="000000"/>
                    </a:solidFill>
                  </a:rPr>
                  <a:t>]</a:t>
                </a:r>
                <a:r>
                  <a:rPr lang="zh-CN" altLang="en-US" dirty="0">
                    <a:solidFill>
                      <a:srgbClr val="000000"/>
                    </a:solidFill>
                  </a:rPr>
                  <a:t>的顶点</a:t>
                </a:r>
                <a:r>
                  <a:rPr lang="en-US" altLang="zh-CN" dirty="0" err="1">
                    <a:solidFill>
                      <a:srgbClr val="000000"/>
                    </a:solidFill>
                  </a:rPr>
                  <a:t>u</a:t>
                </a:r>
                <a:r>
                  <a:rPr lang="en-US" altLang="zh-CN" baseline="-25000" dirty="0" err="1">
                    <a:solidFill>
                      <a:srgbClr val="000000"/>
                    </a:solidFill>
                  </a:rPr>
                  <a:t>k</a:t>
                </a:r>
                <a:r>
                  <a:rPr lang="zh-CN" altLang="en-US" dirty="0">
                    <a:solidFill>
                      <a:srgbClr val="000000"/>
                    </a:solidFill>
                  </a:rPr>
                  <a:t>，将</a:t>
                </a:r>
                <a:r>
                  <a:rPr lang="en-US" altLang="zh-CN" dirty="0" err="1">
                    <a:solidFill>
                      <a:srgbClr val="000000"/>
                    </a:solidFill>
                  </a:rPr>
                  <a:t>u</a:t>
                </a:r>
                <a:r>
                  <a:rPr lang="en-US" altLang="zh-CN" baseline="-25000" dirty="0" err="1">
                    <a:solidFill>
                      <a:srgbClr val="000000"/>
                    </a:solidFill>
                  </a:rPr>
                  <a:t>k</a:t>
                </a:r>
                <a:r>
                  <a:rPr lang="zh-CN" altLang="en-US" dirty="0">
                    <a:solidFill>
                      <a:srgbClr val="000000"/>
                    </a:solidFill>
                  </a:rPr>
                  <a:t>加入</a:t>
                </a:r>
                <a:r>
                  <a:rPr lang="en-US" altLang="zh-CN" dirty="0">
                    <a:solidFill>
                      <a:srgbClr val="000000"/>
                    </a:solidFill>
                  </a:rPr>
                  <a:t>S</a:t>
                </a:r>
                <a:r>
                  <a:rPr lang="zh-CN" altLang="en-US" dirty="0">
                    <a:solidFill>
                      <a:srgbClr val="000000"/>
                    </a:solidFill>
                  </a:rPr>
                  <a:t>，</a:t>
                </a:r>
                <a:r>
                  <a:rPr lang="en-US" altLang="zh-CN" dirty="0">
                    <a:solidFill>
                      <a:srgbClr val="000000"/>
                    </a:solidFill>
                  </a:rPr>
                  <a:t>S={</a:t>
                </a:r>
                <a:r>
                  <a:rPr lang="en-US" altLang="zh-CN" dirty="0" err="1">
                    <a:solidFill>
                      <a:srgbClr val="000000"/>
                    </a:solidFill>
                  </a:rPr>
                  <a:t>u</a:t>
                </a:r>
                <a:r>
                  <a:rPr lang="en-US" altLang="zh-CN" baseline="-25000" dirty="0" err="1">
                    <a:solidFill>
                      <a:srgbClr val="000000"/>
                    </a:solidFill>
                  </a:rPr>
                  <a:t>k</a:t>
                </a:r>
                <a:r>
                  <a:rPr lang="en-US" altLang="zh-CN" dirty="0">
                    <a:solidFill>
                      <a:srgbClr val="000000"/>
                    </a:solidFill>
                  </a:rPr>
                  <a:t>}</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S</a:t>
                </a:r>
              </a:p>
              <a:p>
                <a:pPr marL="609600" indent="-609600">
                  <a:lnSpc>
                    <a:spcPct val="110000"/>
                  </a:lnSpc>
                  <a:buNone/>
                </a:pPr>
                <a:r>
                  <a:rPr lang="en-US" altLang="zh-CN" dirty="0">
                    <a:solidFill>
                      <a:srgbClr val="000000"/>
                    </a:solidFill>
                  </a:rPr>
                  <a:t>            S</a:t>
                </a:r>
                <a:r>
                  <a:rPr lang="en-US" altLang="zh-CN" baseline="-25000" dirty="0">
                    <a:solidFill>
                      <a:srgbClr val="000000"/>
                    </a:solidFill>
                  </a:rPr>
                  <a:t>0</a:t>
                </a:r>
                <a:r>
                  <a:rPr lang="en-US" altLang="zh-CN" dirty="0">
                    <a:solidFill>
                      <a:srgbClr val="000000"/>
                    </a:solidFill>
                  </a:rPr>
                  <a:t>={v}, S</a:t>
                </a:r>
                <a:r>
                  <a:rPr lang="en-US" altLang="zh-CN" baseline="-25000" dirty="0">
                    <a:solidFill>
                      <a:srgbClr val="000000"/>
                    </a:solidFill>
                  </a:rPr>
                  <a:t>1</a:t>
                </a:r>
                <a:r>
                  <a:rPr lang="en-US" altLang="zh-CN" dirty="0">
                    <a:solidFill>
                      <a:srgbClr val="000000"/>
                    </a:solidFill>
                  </a:rPr>
                  <a:t>={v, u</a:t>
                </a:r>
                <a:r>
                  <a:rPr lang="en-US" altLang="zh-CN" baseline="-25000" dirty="0">
                    <a:solidFill>
                      <a:srgbClr val="000000"/>
                    </a:solidFill>
                  </a:rPr>
                  <a:t>1</a:t>
                </a:r>
                <a:r>
                  <a:rPr lang="en-US" altLang="zh-CN" dirty="0">
                    <a:solidFill>
                      <a:srgbClr val="000000"/>
                    </a:solidFill>
                  </a:rPr>
                  <a:t>}, …, S</a:t>
                </a:r>
                <a:r>
                  <a:rPr lang="en-US" altLang="zh-CN" baseline="-25000" dirty="0">
                    <a:solidFill>
                      <a:srgbClr val="000000"/>
                    </a:solidFill>
                  </a:rPr>
                  <a:t>n</a:t>
                </a:r>
                <a:r>
                  <a:rPr lang="en-US" altLang="zh-CN" dirty="0">
                    <a:solidFill>
                      <a:srgbClr val="000000"/>
                    </a:solidFill>
                  </a:rPr>
                  <a:t>={u</a:t>
                </a:r>
                <a:r>
                  <a:rPr lang="en-US" altLang="zh-CN" baseline="-25000" dirty="0">
                    <a:solidFill>
                      <a:srgbClr val="000000"/>
                    </a:solidFill>
                  </a:rPr>
                  <a:t>n-1</a:t>
                </a:r>
                <a:r>
                  <a:rPr lang="en-US" altLang="zh-CN" dirty="0">
                    <a:solidFill>
                      <a:srgbClr val="000000"/>
                    </a:solidFill>
                  </a:rPr>
                  <a:t>}</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S</a:t>
                </a:r>
                <a:r>
                  <a:rPr lang="en-US" altLang="zh-CN" baseline="-25000" dirty="0">
                    <a:solidFill>
                      <a:srgbClr val="000000"/>
                    </a:solidFill>
                  </a:rPr>
                  <a:t>n-1</a:t>
                </a:r>
                <a:endParaRPr lang="en-US" altLang="zh-CN" dirty="0">
                  <a:solidFill>
                    <a:srgbClr val="000000"/>
                  </a:solidFill>
                </a:endParaRPr>
              </a:p>
              <a:p>
                <a:r>
                  <a:rPr lang="en-US" altLang="zh-CN" dirty="0">
                    <a:solidFill>
                      <a:srgbClr val="000000"/>
                    </a:solidFill>
                  </a:rPr>
                  <a:t>4. </a:t>
                </a:r>
                <a:r>
                  <a:rPr lang="zh-CN" altLang="en-US" dirty="0">
                    <a:solidFill>
                      <a:srgbClr val="000000"/>
                    </a:solidFill>
                  </a:rPr>
                  <a:t>当</a:t>
                </a:r>
                <a:r>
                  <a:rPr lang="en-US" altLang="zh-CN" dirty="0">
                    <a:solidFill>
                      <a:srgbClr val="000000"/>
                    </a:solidFill>
                  </a:rPr>
                  <a:t>S=V</a:t>
                </a:r>
                <a:r>
                  <a:rPr lang="zh-CN" altLang="en-US" dirty="0">
                    <a:solidFill>
                      <a:srgbClr val="000000"/>
                    </a:solidFill>
                  </a:rPr>
                  <a:t>时，获得源点</a:t>
                </a:r>
                <a:r>
                  <a:rPr lang="en-US" altLang="zh-CN" dirty="0">
                    <a:solidFill>
                      <a:srgbClr val="000000"/>
                    </a:solidFill>
                  </a:rPr>
                  <a:t>v</a:t>
                </a:r>
                <a:r>
                  <a:rPr lang="zh-CN" altLang="en-US" dirty="0">
                    <a:solidFill>
                      <a:srgbClr val="000000"/>
                    </a:solidFill>
                  </a:rPr>
                  <a:t>至图中全部其它</a:t>
                </a:r>
                <a:r>
                  <a:rPr lang="en-US" altLang="zh-CN" dirty="0">
                    <a:solidFill>
                      <a:srgbClr val="000000"/>
                    </a:solidFill>
                  </a:rPr>
                  <a:t>n-1</a:t>
                </a:r>
                <a:r>
                  <a:rPr lang="zh-CN" altLang="en-US" dirty="0">
                    <a:solidFill>
                      <a:srgbClr val="000000"/>
                    </a:solidFill>
                  </a:rPr>
                  <a:t>个顶点的最短路径，算法结束</a:t>
                </a:r>
                <a:endParaRPr lang="zh-CN" altLang="en-US" dirty="0"/>
              </a:p>
            </p:txBody>
          </p:sp>
        </mc:Choice>
        <mc:Fallback xmlns="">
          <p:sp>
            <p:nvSpPr>
              <p:cNvPr id="3" name="内容占位符 2">
                <a:extLst>
                  <a:ext uri="{FF2B5EF4-FFF2-40B4-BE49-F238E27FC236}">
                    <a16:creationId xmlns:a16="http://schemas.microsoft.com/office/drawing/2014/main" id="{BF0D5B69-C764-4F77-96DD-FA461EE8211B}"/>
                  </a:ext>
                </a:extLst>
              </p:cNvPr>
              <p:cNvSpPr>
                <a:spLocks noGrp="1" noRot="1" noChangeAspect="1" noMove="1" noResize="1" noEditPoints="1" noAdjustHandles="1" noChangeArrowheads="1" noChangeShapeType="1" noTextEdit="1"/>
              </p:cNvSpPr>
              <p:nvPr>
                <p:ph idx="1"/>
              </p:nvPr>
            </p:nvSpPr>
            <p:spPr>
              <a:blipFill>
                <a:blip r:embed="rId2"/>
                <a:stretch>
                  <a:fillRect l="-137" t="-211" r="-9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F86002C-4B7B-4808-942D-C80EE45F44AF}"/>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E1B7791F-1EA5-443D-9803-84C877D1F9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4763B2-0DCD-4852-936C-EACBCDAFF94F}"/>
              </a:ext>
            </a:extLst>
          </p:cNvPr>
          <p:cNvSpPr>
            <a:spLocks noGrp="1"/>
          </p:cNvSpPr>
          <p:nvPr>
            <p:ph type="sldNum" sz="quarter" idx="12"/>
          </p:nvPr>
        </p:nvSpPr>
        <p:spPr/>
        <p:txBody>
          <a:bodyPr/>
          <a:lstStyle/>
          <a:p>
            <a:fld id="{EEA58A3B-43CE-4AA0-90B5-EB47AFAFEB34}" type="slidenum">
              <a:rPr lang="zh-CN" altLang="en-US" smtClean="0"/>
              <a:pPr/>
              <a:t>72</a:t>
            </a:fld>
            <a:endParaRPr lang="zh-CN" altLang="en-US" dirty="0"/>
          </a:p>
        </p:txBody>
      </p:sp>
    </p:spTree>
    <p:extLst>
      <p:ext uri="{BB962C8B-B14F-4D97-AF65-F5344CB8AC3E}">
        <p14:creationId xmlns:p14="http://schemas.microsoft.com/office/powerpoint/2010/main" val="2537345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0DA9-04CA-4919-9441-C371F9DC2A5C}"/>
              </a:ext>
            </a:extLst>
          </p:cNvPr>
          <p:cNvSpPr>
            <a:spLocks noGrp="1"/>
          </p:cNvSpPr>
          <p:nvPr>
            <p:ph type="title"/>
          </p:nvPr>
        </p:nvSpPr>
        <p:spPr/>
        <p:txBody>
          <a:bodyPr>
            <a:normAutofit/>
          </a:bodyPr>
          <a:lstStyle/>
          <a:p>
            <a:r>
              <a:rPr lang="en-US" altLang="zh-CN" dirty="0"/>
              <a:t>Dijkstra</a:t>
            </a:r>
            <a:r>
              <a:rPr lang="zh-CN" altLang="en-US" dirty="0"/>
              <a:t>算法原理</a:t>
            </a:r>
          </a:p>
        </p:txBody>
      </p:sp>
      <p:sp>
        <p:nvSpPr>
          <p:cNvPr id="3" name="内容占位符 2">
            <a:extLst>
              <a:ext uri="{FF2B5EF4-FFF2-40B4-BE49-F238E27FC236}">
                <a16:creationId xmlns:a16="http://schemas.microsoft.com/office/drawing/2014/main" id="{BF0D5B69-C764-4F77-96DD-FA461EE8211B}"/>
              </a:ext>
            </a:extLst>
          </p:cNvPr>
          <p:cNvSpPr>
            <a:spLocks noGrp="1"/>
          </p:cNvSpPr>
          <p:nvPr>
            <p:ph idx="1"/>
          </p:nvPr>
        </p:nvSpPr>
        <p:spPr>
          <a:xfrm>
            <a:off x="123432" y="764364"/>
            <a:ext cx="8897136" cy="4687608"/>
          </a:xfrm>
        </p:spPr>
        <p:txBody>
          <a:bodyPr>
            <a:normAutofit/>
          </a:bodyPr>
          <a:lstStyle/>
          <a:p>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的特殊</a:t>
            </a:r>
            <a:r>
              <a:rPr lang="zh-CN" altLang="en-US" sz="2400" dirty="0">
                <a:solidFill>
                  <a:srgbClr val="FF0000"/>
                </a:solidFill>
              </a:rPr>
              <a:t>最短</a:t>
            </a:r>
            <a:r>
              <a:rPr lang="zh-CN" altLang="en-US" sz="2400" dirty="0">
                <a:solidFill>
                  <a:srgbClr val="000000"/>
                </a:solidFill>
              </a:rPr>
              <a:t>路径，长度</a:t>
            </a:r>
            <a:r>
              <a:rPr lang="en-US" altLang="zh-CN" sz="2400" dirty="0" err="1">
                <a:solidFill>
                  <a:srgbClr val="000000"/>
                </a:solidFill>
              </a:rPr>
              <a:t>dist</a:t>
            </a:r>
            <a:r>
              <a:rPr lang="en-US" altLang="zh-CN" sz="2400" dirty="0">
                <a:solidFill>
                  <a:srgbClr val="000000"/>
                </a:solidFill>
              </a:rPr>
              <a:t>[u]</a:t>
            </a:r>
          </a:p>
          <a:p>
            <a:pPr lvl="1"/>
            <a:r>
              <a:rPr lang="zh-CN" altLang="en-US" dirty="0"/>
              <a:t>从</a:t>
            </a:r>
            <a:r>
              <a:rPr lang="en-US" altLang="zh-CN" dirty="0"/>
              <a:t>v</a:t>
            </a:r>
            <a:r>
              <a:rPr lang="zh-CN" altLang="en-US" dirty="0"/>
              <a:t>到</a:t>
            </a:r>
            <a:r>
              <a:rPr lang="en-US" altLang="zh-CN" dirty="0"/>
              <a:t>u</a:t>
            </a:r>
            <a:r>
              <a:rPr lang="zh-CN" altLang="en-US" dirty="0"/>
              <a:t>、中间只经过</a:t>
            </a:r>
            <a:r>
              <a:rPr lang="en-US" altLang="zh-CN" dirty="0"/>
              <a:t>S</a:t>
            </a:r>
            <a:r>
              <a:rPr lang="zh-CN" altLang="en-US" dirty="0"/>
              <a:t>中的顶点</a:t>
            </a:r>
            <a:endParaRPr lang="en-US" altLang="zh-CN" dirty="0"/>
          </a:p>
          <a:p>
            <a:r>
              <a:rPr lang="en-US" altLang="zh-CN" sz="2400" dirty="0">
                <a:solidFill>
                  <a:srgbClr val="000000"/>
                </a:solidFill>
              </a:rPr>
              <a:t>v</a:t>
            </a:r>
            <a:r>
              <a:rPr lang="zh-CN" altLang="en-US" sz="2400" dirty="0">
                <a:solidFill>
                  <a:srgbClr val="000000"/>
                </a:solidFill>
              </a:rPr>
              <a:t>到</a:t>
            </a:r>
            <a:r>
              <a:rPr lang="en-US" altLang="zh-CN" sz="2400" dirty="0">
                <a:solidFill>
                  <a:srgbClr val="000000"/>
                </a:solidFill>
              </a:rPr>
              <a:t>u</a:t>
            </a:r>
            <a:r>
              <a:rPr lang="zh-CN" altLang="en-US" sz="2400" dirty="0">
                <a:solidFill>
                  <a:srgbClr val="000000"/>
                </a:solidFill>
              </a:rPr>
              <a:t>的</a:t>
            </a:r>
            <a:r>
              <a:rPr lang="zh-CN" altLang="en-US" sz="2400" dirty="0">
                <a:solidFill>
                  <a:srgbClr val="0000FF"/>
                </a:solidFill>
              </a:rPr>
              <a:t>全局最短</a:t>
            </a:r>
            <a:r>
              <a:rPr lang="zh-CN" altLang="en-US" sz="2400" dirty="0">
                <a:solidFill>
                  <a:srgbClr val="000000"/>
                </a:solidFill>
              </a:rPr>
              <a:t>路径，长度</a:t>
            </a:r>
            <a:r>
              <a:rPr lang="en-US" altLang="zh-CN" sz="2400" dirty="0">
                <a:solidFill>
                  <a:srgbClr val="000000"/>
                </a:solidFill>
              </a:rPr>
              <a:t>d(</a:t>
            </a:r>
            <a:r>
              <a:rPr lang="en-US" altLang="zh-CN" sz="2400" dirty="0" err="1">
                <a:solidFill>
                  <a:srgbClr val="000000"/>
                </a:solidFill>
              </a:rPr>
              <a:t>v,u</a:t>
            </a:r>
            <a:r>
              <a:rPr lang="en-US" altLang="zh-CN" sz="2400" dirty="0">
                <a:solidFill>
                  <a:srgbClr val="000000"/>
                </a:solidFill>
              </a:rPr>
              <a:t>)</a:t>
            </a:r>
          </a:p>
          <a:p>
            <a:pPr lvl="1"/>
            <a:r>
              <a:rPr lang="en-US" altLang="zh-CN" sz="2400" dirty="0">
                <a:solidFill>
                  <a:srgbClr val="000000"/>
                </a:solidFill>
              </a:rPr>
              <a:t>d(</a:t>
            </a:r>
            <a:r>
              <a:rPr lang="en-US" altLang="zh-CN" sz="2400" dirty="0" err="1">
                <a:solidFill>
                  <a:srgbClr val="000000"/>
                </a:solidFill>
              </a:rPr>
              <a:t>v,u</a:t>
            </a:r>
            <a:r>
              <a:rPr lang="en-US" altLang="zh-CN" sz="2400" dirty="0">
                <a:solidFill>
                  <a:srgbClr val="000000"/>
                </a:solidFill>
              </a:rPr>
              <a:t>)</a:t>
            </a:r>
            <a:r>
              <a:rPr lang="zh-CN" altLang="en-US" sz="2400" dirty="0">
                <a:latin typeface="Times New Roman" pitchFamily="18" charset="0"/>
              </a:rPr>
              <a:t> ≤ </a:t>
            </a:r>
            <a:r>
              <a:rPr lang="en-US" altLang="zh-CN" sz="2400" dirty="0" err="1">
                <a:solidFill>
                  <a:srgbClr val="000000"/>
                </a:solidFill>
              </a:rPr>
              <a:t>dist</a:t>
            </a:r>
            <a:r>
              <a:rPr lang="en-US" altLang="zh-CN" sz="2400" dirty="0">
                <a:solidFill>
                  <a:srgbClr val="000000"/>
                </a:solidFill>
              </a:rPr>
              <a:t>[u]</a:t>
            </a:r>
          </a:p>
          <a:p>
            <a:pPr lvl="1"/>
            <a:r>
              <a:rPr lang="zh-CN" altLang="en-US" dirty="0">
                <a:solidFill>
                  <a:srgbClr val="000000"/>
                </a:solidFill>
              </a:rPr>
              <a:t>可能经过不在</a:t>
            </a:r>
            <a:r>
              <a:rPr lang="en-US" altLang="zh-CN" dirty="0">
                <a:solidFill>
                  <a:srgbClr val="000000"/>
                </a:solidFill>
              </a:rPr>
              <a:t>S</a:t>
            </a:r>
            <a:r>
              <a:rPr lang="zh-CN" altLang="en-US" dirty="0">
                <a:solidFill>
                  <a:srgbClr val="000000"/>
                </a:solidFill>
              </a:rPr>
              <a:t>中的顶点，如</a:t>
            </a:r>
            <a:r>
              <a:rPr lang="en-US" altLang="zh-CN" dirty="0">
                <a:solidFill>
                  <a:srgbClr val="000000"/>
                </a:solidFill>
              </a:rPr>
              <a:t>k</a:t>
            </a:r>
            <a:endParaRPr lang="zh-CN" altLang="en-US" dirty="0"/>
          </a:p>
        </p:txBody>
      </p:sp>
      <p:sp>
        <p:nvSpPr>
          <p:cNvPr id="4" name="日期占位符 3">
            <a:extLst>
              <a:ext uri="{FF2B5EF4-FFF2-40B4-BE49-F238E27FC236}">
                <a16:creationId xmlns:a16="http://schemas.microsoft.com/office/drawing/2014/main" id="{8F86002C-4B7B-4808-942D-C80EE45F44AF}"/>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E1B7791F-1EA5-443D-9803-84C877D1F9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4763B2-0DCD-4852-936C-EACBCDAFF94F}"/>
              </a:ext>
            </a:extLst>
          </p:cNvPr>
          <p:cNvSpPr>
            <a:spLocks noGrp="1"/>
          </p:cNvSpPr>
          <p:nvPr>
            <p:ph type="sldNum" sz="quarter" idx="12"/>
          </p:nvPr>
        </p:nvSpPr>
        <p:spPr/>
        <p:txBody>
          <a:bodyPr/>
          <a:lstStyle/>
          <a:p>
            <a:fld id="{EEA58A3B-43CE-4AA0-90B5-EB47AFAFEB34}" type="slidenum">
              <a:rPr lang="zh-CN" altLang="en-US" smtClean="0"/>
              <a:pPr/>
              <a:t>73</a:t>
            </a:fld>
            <a:endParaRPr lang="zh-CN" altLang="en-US" dirty="0"/>
          </a:p>
        </p:txBody>
      </p:sp>
      <p:sp>
        <p:nvSpPr>
          <p:cNvPr id="8" name="Line 31">
            <a:extLst>
              <a:ext uri="{FF2B5EF4-FFF2-40B4-BE49-F238E27FC236}">
                <a16:creationId xmlns:a16="http://schemas.microsoft.com/office/drawing/2014/main" id="{F7E362D7-41B2-4D41-AEB1-403E52EE709E}"/>
              </a:ext>
            </a:extLst>
          </p:cNvPr>
          <p:cNvSpPr>
            <a:spLocks noChangeShapeType="1"/>
          </p:cNvSpPr>
          <p:nvPr/>
        </p:nvSpPr>
        <p:spPr bwMode="auto">
          <a:xfrm flipV="1">
            <a:off x="6348386" y="4834139"/>
            <a:ext cx="1708268" cy="340544"/>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9" name="Line 32">
            <a:extLst>
              <a:ext uri="{FF2B5EF4-FFF2-40B4-BE49-F238E27FC236}">
                <a16:creationId xmlns:a16="http://schemas.microsoft.com/office/drawing/2014/main" id="{5EAB5584-BEEC-458B-9088-C1E9C4D2649B}"/>
              </a:ext>
            </a:extLst>
          </p:cNvPr>
          <p:cNvSpPr>
            <a:spLocks noChangeShapeType="1"/>
          </p:cNvSpPr>
          <p:nvPr/>
        </p:nvSpPr>
        <p:spPr bwMode="auto">
          <a:xfrm>
            <a:off x="6348386" y="5174682"/>
            <a:ext cx="138292" cy="586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0" name="Oval 33">
            <a:extLst>
              <a:ext uri="{FF2B5EF4-FFF2-40B4-BE49-F238E27FC236}">
                <a16:creationId xmlns:a16="http://schemas.microsoft.com/office/drawing/2014/main" id="{C383BE4C-1A48-4474-842F-5E9B88C23B97}"/>
              </a:ext>
            </a:extLst>
          </p:cNvPr>
          <p:cNvSpPr>
            <a:spLocks noChangeArrowheads="1"/>
          </p:cNvSpPr>
          <p:nvPr/>
        </p:nvSpPr>
        <p:spPr bwMode="auto">
          <a:xfrm>
            <a:off x="3485342" y="4474545"/>
            <a:ext cx="629921"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a:ea typeface="微软雅黑 Light" panose="020B0502040204020203" pitchFamily="34" charset="-122"/>
              </a:rPr>
              <a:t>v</a:t>
            </a:r>
          </a:p>
        </p:txBody>
      </p:sp>
      <p:sp>
        <p:nvSpPr>
          <p:cNvPr id="11" name="Oval 34">
            <a:extLst>
              <a:ext uri="{FF2B5EF4-FFF2-40B4-BE49-F238E27FC236}">
                <a16:creationId xmlns:a16="http://schemas.microsoft.com/office/drawing/2014/main" id="{CEFF09AC-A192-4F49-8631-7520B8CDDF80}"/>
              </a:ext>
            </a:extLst>
          </p:cNvPr>
          <p:cNvSpPr>
            <a:spLocks noChangeArrowheads="1"/>
          </p:cNvSpPr>
          <p:nvPr/>
        </p:nvSpPr>
        <p:spPr bwMode="auto">
          <a:xfrm>
            <a:off x="8056654" y="4464302"/>
            <a:ext cx="620321"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a:ea typeface="微软雅黑 Light" panose="020B0502040204020203" pitchFamily="34" charset="-122"/>
              </a:rPr>
              <a:t>u</a:t>
            </a:r>
          </a:p>
        </p:txBody>
      </p:sp>
      <p:sp>
        <p:nvSpPr>
          <p:cNvPr id="12" name="Line 35">
            <a:extLst>
              <a:ext uri="{FF2B5EF4-FFF2-40B4-BE49-F238E27FC236}">
                <a16:creationId xmlns:a16="http://schemas.microsoft.com/office/drawing/2014/main" id="{74BFBC83-7239-423E-A741-68183AFBD2F8}"/>
              </a:ext>
            </a:extLst>
          </p:cNvPr>
          <p:cNvSpPr>
            <a:spLocks noChangeShapeType="1"/>
          </p:cNvSpPr>
          <p:nvPr/>
        </p:nvSpPr>
        <p:spPr bwMode="auto">
          <a:xfrm flipV="1">
            <a:off x="4095842" y="4020028"/>
            <a:ext cx="611767" cy="66964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3" name="Line 36">
            <a:extLst>
              <a:ext uri="{FF2B5EF4-FFF2-40B4-BE49-F238E27FC236}">
                <a16:creationId xmlns:a16="http://schemas.microsoft.com/office/drawing/2014/main" id="{8EFFC13A-85F8-4B22-B928-1CE4ACF8F4D3}"/>
              </a:ext>
            </a:extLst>
          </p:cNvPr>
          <p:cNvSpPr>
            <a:spLocks noChangeShapeType="1"/>
          </p:cNvSpPr>
          <p:nvPr/>
        </p:nvSpPr>
        <p:spPr bwMode="auto">
          <a:xfrm>
            <a:off x="5714755" y="3927473"/>
            <a:ext cx="580749" cy="885025"/>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4" name="Line 37">
            <a:extLst>
              <a:ext uri="{FF2B5EF4-FFF2-40B4-BE49-F238E27FC236}">
                <a16:creationId xmlns:a16="http://schemas.microsoft.com/office/drawing/2014/main" id="{E1A2D2A6-946D-4000-9646-9ECC1C0A57D6}"/>
              </a:ext>
            </a:extLst>
          </p:cNvPr>
          <p:cNvSpPr>
            <a:spLocks noChangeShapeType="1"/>
          </p:cNvSpPr>
          <p:nvPr/>
        </p:nvSpPr>
        <p:spPr bwMode="auto">
          <a:xfrm flipV="1">
            <a:off x="6335077" y="4232249"/>
            <a:ext cx="877890" cy="580248"/>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5" name="Line 38">
            <a:extLst>
              <a:ext uri="{FF2B5EF4-FFF2-40B4-BE49-F238E27FC236}">
                <a16:creationId xmlns:a16="http://schemas.microsoft.com/office/drawing/2014/main" id="{B96DC14C-B25A-4222-BAEB-439D5C557D6B}"/>
              </a:ext>
            </a:extLst>
          </p:cNvPr>
          <p:cNvSpPr>
            <a:spLocks noChangeShapeType="1"/>
          </p:cNvSpPr>
          <p:nvPr/>
        </p:nvSpPr>
        <p:spPr bwMode="auto">
          <a:xfrm>
            <a:off x="7212967" y="4229440"/>
            <a:ext cx="843687" cy="604698"/>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6" name="Line 39">
            <a:extLst>
              <a:ext uri="{FF2B5EF4-FFF2-40B4-BE49-F238E27FC236}">
                <a16:creationId xmlns:a16="http://schemas.microsoft.com/office/drawing/2014/main" id="{4BCFB27F-E637-4DBA-8863-1BE97955B4C6}"/>
              </a:ext>
            </a:extLst>
          </p:cNvPr>
          <p:cNvSpPr>
            <a:spLocks noChangeShapeType="1"/>
          </p:cNvSpPr>
          <p:nvPr/>
        </p:nvSpPr>
        <p:spPr bwMode="auto">
          <a:xfrm flipV="1">
            <a:off x="4095843" y="4455234"/>
            <a:ext cx="1188514" cy="450343"/>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8" name="Text Box 41">
            <a:extLst>
              <a:ext uri="{FF2B5EF4-FFF2-40B4-BE49-F238E27FC236}">
                <a16:creationId xmlns:a16="http://schemas.microsoft.com/office/drawing/2014/main" id="{1F5A8C52-EC03-467F-B58C-AB39797BB88F}"/>
              </a:ext>
            </a:extLst>
          </p:cNvPr>
          <p:cNvSpPr txBox="1">
            <a:spLocks noChangeArrowheads="1"/>
          </p:cNvSpPr>
          <p:nvPr/>
        </p:nvSpPr>
        <p:spPr bwMode="auto">
          <a:xfrm>
            <a:off x="3237630" y="3359167"/>
            <a:ext cx="125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solidFill>
                  <a:srgbClr val="FF0000"/>
                </a:solidFill>
                <a:latin typeface="+mn-lt"/>
                <a:ea typeface="微软雅黑 Light" panose="020B0502040204020203" pitchFamily="34" charset="-122"/>
              </a:rPr>
              <a:t>顶点集合</a:t>
            </a:r>
            <a:r>
              <a:rPr lang="en-US" altLang="zh-CN" dirty="0">
                <a:solidFill>
                  <a:srgbClr val="FF0000"/>
                </a:solidFill>
                <a:latin typeface="+mn-lt"/>
                <a:ea typeface="微软雅黑 Light" panose="020B0502040204020203" pitchFamily="34" charset="-122"/>
              </a:rPr>
              <a:t>S</a:t>
            </a:r>
          </a:p>
        </p:txBody>
      </p:sp>
      <p:sp>
        <p:nvSpPr>
          <p:cNvPr id="19" name="Line 42">
            <a:extLst>
              <a:ext uri="{FF2B5EF4-FFF2-40B4-BE49-F238E27FC236}">
                <a16:creationId xmlns:a16="http://schemas.microsoft.com/office/drawing/2014/main" id="{8AB85749-22FB-48F3-86C1-83A858B2A3BA}"/>
              </a:ext>
            </a:extLst>
          </p:cNvPr>
          <p:cNvSpPr>
            <a:spLocks noChangeShapeType="1"/>
          </p:cNvSpPr>
          <p:nvPr/>
        </p:nvSpPr>
        <p:spPr bwMode="auto">
          <a:xfrm>
            <a:off x="4002496" y="5052295"/>
            <a:ext cx="2484182" cy="713686"/>
          </a:xfrm>
          <a:prstGeom prst="line">
            <a:avLst/>
          </a:prstGeom>
          <a:noFill/>
          <a:ln w="28575">
            <a:solidFill>
              <a:srgbClr val="0000FF"/>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1" name="Line 44">
            <a:extLst>
              <a:ext uri="{FF2B5EF4-FFF2-40B4-BE49-F238E27FC236}">
                <a16:creationId xmlns:a16="http://schemas.microsoft.com/office/drawing/2014/main" id="{EEA3101E-14B6-47D9-AD36-667436D1ADDF}"/>
              </a:ext>
            </a:extLst>
          </p:cNvPr>
          <p:cNvSpPr>
            <a:spLocks noChangeShapeType="1"/>
          </p:cNvSpPr>
          <p:nvPr/>
        </p:nvSpPr>
        <p:spPr bwMode="auto">
          <a:xfrm flipV="1">
            <a:off x="6472330" y="4980855"/>
            <a:ext cx="1652294" cy="781819"/>
          </a:xfrm>
          <a:prstGeom prst="line">
            <a:avLst/>
          </a:prstGeom>
          <a:noFill/>
          <a:ln w="28575">
            <a:solidFill>
              <a:srgbClr val="0000FF"/>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32" name="Text Box 57">
            <a:extLst>
              <a:ext uri="{FF2B5EF4-FFF2-40B4-BE49-F238E27FC236}">
                <a16:creationId xmlns:a16="http://schemas.microsoft.com/office/drawing/2014/main" id="{6270ABCB-8267-4C0E-A059-A1C90DA0BBA2}"/>
              </a:ext>
            </a:extLst>
          </p:cNvPr>
          <p:cNvSpPr txBox="1">
            <a:spLocks noChangeArrowheads="1"/>
          </p:cNvSpPr>
          <p:nvPr/>
        </p:nvSpPr>
        <p:spPr bwMode="auto">
          <a:xfrm>
            <a:off x="4885481" y="5592418"/>
            <a:ext cx="955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0000FF"/>
                </a:solidFill>
                <a:latin typeface="+mn-lt"/>
                <a:ea typeface="微软雅黑 Light" panose="020B0502040204020203" pitchFamily="34" charset="-122"/>
              </a:rPr>
              <a:t>d(v, u)</a:t>
            </a:r>
          </a:p>
        </p:txBody>
      </p:sp>
      <p:sp>
        <p:nvSpPr>
          <p:cNvPr id="33" name="Text Box 58">
            <a:extLst>
              <a:ext uri="{FF2B5EF4-FFF2-40B4-BE49-F238E27FC236}">
                <a16:creationId xmlns:a16="http://schemas.microsoft.com/office/drawing/2014/main" id="{3559955C-A8E5-4D34-9956-CB6119003826}"/>
              </a:ext>
            </a:extLst>
          </p:cNvPr>
          <p:cNvSpPr txBox="1">
            <a:spLocks noChangeArrowheads="1"/>
          </p:cNvSpPr>
          <p:nvPr/>
        </p:nvSpPr>
        <p:spPr bwMode="auto">
          <a:xfrm>
            <a:off x="5347563" y="3172514"/>
            <a:ext cx="987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[u]</a:t>
            </a:r>
          </a:p>
        </p:txBody>
      </p:sp>
      <p:sp>
        <p:nvSpPr>
          <p:cNvPr id="34" name="Line 32">
            <a:extLst>
              <a:ext uri="{FF2B5EF4-FFF2-40B4-BE49-F238E27FC236}">
                <a16:creationId xmlns:a16="http://schemas.microsoft.com/office/drawing/2014/main" id="{F6EB5920-2622-438A-95A1-4EFEC4231738}"/>
              </a:ext>
            </a:extLst>
          </p:cNvPr>
          <p:cNvSpPr>
            <a:spLocks noChangeShapeType="1"/>
          </p:cNvSpPr>
          <p:nvPr/>
        </p:nvSpPr>
        <p:spPr bwMode="auto">
          <a:xfrm>
            <a:off x="5284357" y="4464000"/>
            <a:ext cx="1064029" cy="713685"/>
          </a:xfrm>
          <a:prstGeom prst="line">
            <a:avLst/>
          </a:prstGeom>
          <a:noFill/>
          <a:ln w="28575">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35" name="Line 36">
            <a:extLst>
              <a:ext uri="{FF2B5EF4-FFF2-40B4-BE49-F238E27FC236}">
                <a16:creationId xmlns:a16="http://schemas.microsoft.com/office/drawing/2014/main" id="{F56858DD-7995-4DB1-96FF-555A55DF91AD}"/>
              </a:ext>
            </a:extLst>
          </p:cNvPr>
          <p:cNvSpPr>
            <a:spLocks noChangeShapeType="1"/>
          </p:cNvSpPr>
          <p:nvPr/>
        </p:nvSpPr>
        <p:spPr bwMode="auto">
          <a:xfrm flipV="1">
            <a:off x="4695061" y="3927474"/>
            <a:ext cx="1019694" cy="85594"/>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cxnSp>
        <p:nvCxnSpPr>
          <p:cNvPr id="37" name="直接连接符 36">
            <a:extLst>
              <a:ext uri="{FF2B5EF4-FFF2-40B4-BE49-F238E27FC236}">
                <a16:creationId xmlns:a16="http://schemas.microsoft.com/office/drawing/2014/main" id="{0CA04DF5-635F-4239-BD85-BBC2712B0626}"/>
              </a:ext>
            </a:extLst>
          </p:cNvPr>
          <p:cNvCxnSpPr>
            <a:stCxn id="35" idx="0"/>
            <a:endCxn id="34" idx="0"/>
          </p:cNvCxnSpPr>
          <p:nvPr/>
        </p:nvCxnSpPr>
        <p:spPr>
          <a:xfrm>
            <a:off x="4695061" y="4013068"/>
            <a:ext cx="589296" cy="450932"/>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47937ECB-C25F-43FD-8ECF-A5A61356C4CA}"/>
              </a:ext>
            </a:extLst>
          </p:cNvPr>
          <p:cNvSpPr/>
          <p:nvPr/>
        </p:nvSpPr>
        <p:spPr>
          <a:xfrm>
            <a:off x="3336173" y="3750264"/>
            <a:ext cx="4344787" cy="170170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Light" panose="020B0502040204020203" pitchFamily="34" charset="-122"/>
            </a:endParaRPr>
          </a:p>
        </p:txBody>
      </p:sp>
      <p:cxnSp>
        <p:nvCxnSpPr>
          <p:cNvPr id="40" name="直接箭头连接符 39">
            <a:extLst>
              <a:ext uri="{FF2B5EF4-FFF2-40B4-BE49-F238E27FC236}">
                <a16:creationId xmlns:a16="http://schemas.microsoft.com/office/drawing/2014/main" id="{8AF66EE8-4E6E-4FCF-A23D-F59804F5C858}"/>
              </a:ext>
            </a:extLst>
          </p:cNvPr>
          <p:cNvCxnSpPr>
            <a:cxnSpLocks/>
          </p:cNvCxnSpPr>
          <p:nvPr/>
        </p:nvCxnSpPr>
        <p:spPr>
          <a:xfrm>
            <a:off x="5814579" y="3500240"/>
            <a:ext cx="1256781" cy="1504171"/>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47BF7344-CB6E-460E-A72C-EDF4B1E30223}"/>
              </a:ext>
            </a:extLst>
          </p:cNvPr>
          <p:cNvSpPr txBox="1"/>
          <p:nvPr/>
        </p:nvSpPr>
        <p:spPr>
          <a:xfrm>
            <a:off x="6327899" y="5778392"/>
            <a:ext cx="288862" cy="369332"/>
          </a:xfrm>
          <a:prstGeom prst="rect">
            <a:avLst/>
          </a:prstGeom>
          <a:noFill/>
        </p:spPr>
        <p:txBody>
          <a:bodyPr wrap="none" rtlCol="0">
            <a:spAutoFit/>
          </a:bodyPr>
          <a:lstStyle/>
          <a:p>
            <a:r>
              <a:rPr lang="en-US" altLang="zh-CN" dirty="0"/>
              <a:t>k</a:t>
            </a:r>
            <a:endParaRPr lang="zh-CN" altLang="en-US" dirty="0"/>
          </a:p>
        </p:txBody>
      </p:sp>
    </p:spTree>
    <p:extLst>
      <p:ext uri="{BB962C8B-B14F-4D97-AF65-F5344CB8AC3E}">
        <p14:creationId xmlns:p14="http://schemas.microsoft.com/office/powerpoint/2010/main" val="3404017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70814-43F2-445C-8DCB-658222B1D164}"/>
              </a:ext>
            </a:extLst>
          </p:cNvPr>
          <p:cNvSpPr>
            <a:spLocks noGrp="1"/>
          </p:cNvSpPr>
          <p:nvPr>
            <p:ph type="title"/>
          </p:nvPr>
        </p:nvSpPr>
        <p:spPr/>
        <p:txBody>
          <a:bodyPr/>
          <a:lstStyle/>
          <a:p>
            <a:r>
              <a:rPr lang="en-US" altLang="zh-CN" dirty="0"/>
              <a:t>Dijkstra</a:t>
            </a:r>
            <a:r>
              <a:rPr lang="zh-CN" altLang="en-US" dirty="0"/>
              <a:t>算法原理</a:t>
            </a:r>
          </a:p>
        </p:txBody>
      </p:sp>
      <p:sp>
        <p:nvSpPr>
          <p:cNvPr id="3" name="内容占位符 2">
            <a:extLst>
              <a:ext uri="{FF2B5EF4-FFF2-40B4-BE49-F238E27FC236}">
                <a16:creationId xmlns:a16="http://schemas.microsoft.com/office/drawing/2014/main" id="{8DB61735-A102-47B1-AEE2-6022E73840A0}"/>
              </a:ext>
            </a:extLst>
          </p:cNvPr>
          <p:cNvSpPr>
            <a:spLocks noGrp="1"/>
          </p:cNvSpPr>
          <p:nvPr>
            <p:ph idx="1"/>
          </p:nvPr>
        </p:nvSpPr>
        <p:spPr/>
        <p:txBody>
          <a:bodyPr/>
          <a:lstStyle/>
          <a:p>
            <a:r>
              <a:rPr lang="zh-CN" altLang="en-US" dirty="0"/>
              <a:t>贪心策略</a:t>
            </a:r>
            <a:endParaRPr lang="en-US" altLang="zh-CN" dirty="0"/>
          </a:p>
          <a:p>
            <a:pPr lvl="1"/>
            <a:r>
              <a:rPr lang="zh-CN" altLang="en-US" dirty="0"/>
              <a:t>扩展集合</a:t>
            </a:r>
            <a:r>
              <a:rPr lang="en-US" altLang="zh-CN" dirty="0"/>
              <a:t>S</a:t>
            </a:r>
            <a:r>
              <a:rPr lang="zh-CN" altLang="en-US" dirty="0"/>
              <a:t>时，从</a:t>
            </a:r>
            <a:r>
              <a:rPr lang="en-US" altLang="zh-CN" dirty="0"/>
              <a:t>V-S</a:t>
            </a:r>
            <a:r>
              <a:rPr lang="zh-CN" altLang="en-US" dirty="0"/>
              <a:t>中取出具有最短特殊路径长度</a:t>
            </a:r>
            <a:r>
              <a:rPr lang="en-US" altLang="zh-CN" dirty="0" err="1"/>
              <a:t>dist</a:t>
            </a:r>
            <a:r>
              <a:rPr lang="en-US" altLang="zh-CN" dirty="0"/>
              <a:t>[u]</a:t>
            </a:r>
            <a:r>
              <a:rPr lang="zh-CN" altLang="en-US" dirty="0"/>
              <a:t>的顶点</a:t>
            </a:r>
            <a:r>
              <a:rPr lang="en-US" altLang="zh-CN" dirty="0"/>
              <a:t>u</a:t>
            </a:r>
            <a:r>
              <a:rPr lang="zh-CN" altLang="en-US" dirty="0"/>
              <a:t>，将</a:t>
            </a:r>
            <a:r>
              <a:rPr lang="en-US" altLang="zh-CN" dirty="0"/>
              <a:t>u</a:t>
            </a:r>
            <a:r>
              <a:rPr lang="zh-CN" altLang="en-US" dirty="0"/>
              <a:t>添加到</a:t>
            </a:r>
            <a:r>
              <a:rPr lang="en-US" altLang="zh-CN" dirty="0"/>
              <a:t>S</a:t>
            </a:r>
            <a:r>
              <a:rPr lang="zh-CN" altLang="en-US" dirty="0"/>
              <a:t>中</a:t>
            </a:r>
            <a:endParaRPr lang="en-US" altLang="zh-CN" dirty="0"/>
          </a:p>
          <a:p>
            <a:pPr lvl="1"/>
            <a:r>
              <a:rPr lang="en-US" altLang="zh-CN" dirty="0"/>
              <a:t>S</a:t>
            </a:r>
            <a:r>
              <a:rPr lang="zh-CN" altLang="en-US" dirty="0"/>
              <a:t>发生改变，对数组</a:t>
            </a:r>
            <a:r>
              <a:rPr lang="en-US" altLang="zh-CN" dirty="0" err="1"/>
              <a:t>dist</a:t>
            </a:r>
            <a:r>
              <a:rPr lang="zh-CN" altLang="en-US" dirty="0"/>
              <a:t>应作必要修改，重新计算</a:t>
            </a:r>
            <a:r>
              <a:rPr lang="en-US" altLang="zh-CN" dirty="0"/>
              <a:t>v</a:t>
            </a:r>
            <a:r>
              <a:rPr lang="zh-CN" altLang="en-US" dirty="0"/>
              <a:t>到</a:t>
            </a:r>
            <a:r>
              <a:rPr lang="en-US" altLang="zh-CN" dirty="0"/>
              <a:t>S</a:t>
            </a:r>
            <a:r>
              <a:rPr lang="zh-CN" altLang="en-US" dirty="0"/>
              <a:t>中各点</a:t>
            </a:r>
            <a:r>
              <a:rPr lang="en-US" altLang="zh-CN" dirty="0"/>
              <a:t>u</a:t>
            </a:r>
            <a:r>
              <a:rPr lang="zh-CN" altLang="en-US" dirty="0"/>
              <a:t>的</a:t>
            </a:r>
            <a:r>
              <a:rPr lang="en-US" altLang="zh-CN" dirty="0" err="1"/>
              <a:t>dist</a:t>
            </a:r>
            <a:r>
              <a:rPr lang="en-US" altLang="zh-CN" dirty="0"/>
              <a:t>[u]</a:t>
            </a:r>
          </a:p>
          <a:p>
            <a:pPr lvl="1"/>
            <a:r>
              <a:rPr lang="en-US" altLang="zh-CN" dirty="0"/>
              <a:t>E.g.</a:t>
            </a:r>
            <a:r>
              <a:rPr lang="zh-CN" altLang="en-US" sz="2400" dirty="0">
                <a:solidFill>
                  <a:srgbClr val="000000"/>
                </a:solidFill>
              </a:rPr>
              <a:t>选择</a:t>
            </a:r>
            <a:r>
              <a:rPr lang="en-US" altLang="zh-CN" sz="2400" dirty="0" err="1">
                <a:solidFill>
                  <a:srgbClr val="000000"/>
                </a:solidFill>
              </a:rPr>
              <a:t>u</a:t>
            </a:r>
            <a:r>
              <a:rPr lang="en-US" altLang="zh-CN" sz="2400" dirty="0" err="1"/>
              <a:t>∈</a:t>
            </a:r>
            <a:r>
              <a:rPr lang="en-US" altLang="zh-CN" sz="2400" dirty="0" err="1">
                <a:solidFill>
                  <a:srgbClr val="000000"/>
                </a:solidFill>
              </a:rPr>
              <a:t>V-S</a:t>
            </a:r>
            <a:r>
              <a:rPr lang="en-US" altLang="zh-CN" sz="2400" baseline="-25000" dirty="0" err="1">
                <a:solidFill>
                  <a:srgbClr val="000000"/>
                </a:solidFill>
              </a:rPr>
              <a:t>i</a:t>
            </a:r>
            <a:r>
              <a:rPr lang="zh-CN" altLang="en-US" sz="2400" dirty="0">
                <a:solidFill>
                  <a:srgbClr val="000000"/>
                </a:solidFill>
              </a:rPr>
              <a:t>，不选</a:t>
            </a:r>
            <a:r>
              <a:rPr lang="en-US" altLang="zh-CN" sz="2400" dirty="0">
                <a:solidFill>
                  <a:srgbClr val="000000"/>
                </a:solidFill>
              </a:rPr>
              <a:t>u’</a:t>
            </a:r>
            <a:endParaRPr lang="en-US" altLang="zh-CN" dirty="0"/>
          </a:p>
          <a:p>
            <a:endParaRPr lang="zh-CN" altLang="en-US" dirty="0"/>
          </a:p>
        </p:txBody>
      </p:sp>
      <p:sp>
        <p:nvSpPr>
          <p:cNvPr id="4" name="日期占位符 3">
            <a:extLst>
              <a:ext uri="{FF2B5EF4-FFF2-40B4-BE49-F238E27FC236}">
                <a16:creationId xmlns:a16="http://schemas.microsoft.com/office/drawing/2014/main" id="{9E7ED0EF-BE73-419E-878B-F83D9AD01AF3}"/>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79B9A515-A339-4203-A7AE-305BC0735B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CD5FB8-1855-4875-84A2-1B9533481DF4}"/>
              </a:ext>
            </a:extLst>
          </p:cNvPr>
          <p:cNvSpPr>
            <a:spLocks noGrp="1"/>
          </p:cNvSpPr>
          <p:nvPr>
            <p:ph type="sldNum" sz="quarter" idx="12"/>
          </p:nvPr>
        </p:nvSpPr>
        <p:spPr/>
        <p:txBody>
          <a:bodyPr/>
          <a:lstStyle/>
          <a:p>
            <a:fld id="{EEA58A3B-43CE-4AA0-90B5-EB47AFAFEB34}" type="slidenum">
              <a:rPr lang="zh-CN" altLang="en-US" smtClean="0"/>
              <a:pPr/>
              <a:t>74</a:t>
            </a:fld>
            <a:endParaRPr lang="zh-CN" altLang="en-US" dirty="0"/>
          </a:p>
        </p:txBody>
      </p:sp>
      <p:sp>
        <p:nvSpPr>
          <p:cNvPr id="8" name="AutoShape 34">
            <a:hlinkClick r:id="" action="ppaction://hlinkshowjump?jump=lastslideviewed" highlightClick="1"/>
            <a:extLst>
              <a:ext uri="{FF2B5EF4-FFF2-40B4-BE49-F238E27FC236}">
                <a16:creationId xmlns:a16="http://schemas.microsoft.com/office/drawing/2014/main" id="{F174505F-92CB-4074-A02E-E9968B08B105}"/>
              </a:ext>
            </a:extLst>
          </p:cNvPr>
          <p:cNvSpPr>
            <a:spLocks noChangeArrowheads="1"/>
          </p:cNvSpPr>
          <p:nvPr/>
        </p:nvSpPr>
        <p:spPr bwMode="auto">
          <a:xfrm>
            <a:off x="8733231" y="6227964"/>
            <a:ext cx="395287" cy="260350"/>
          </a:xfrm>
          <a:prstGeom prst="actionButtonBackPrevious">
            <a:avLst/>
          </a:prstGeom>
          <a:solidFill>
            <a:schemeClr val="bg1">
              <a:lumMod val="95000"/>
            </a:schemeClr>
          </a:solidFill>
          <a:ln>
            <a:noFill/>
          </a:ln>
        </p:spPr>
        <p:txBody>
          <a:bodyPr wrap="none" anchor="ctr">
            <a:spAutoFit/>
          </a:bodyPr>
          <a:lstStyle/>
          <a:p>
            <a:endParaRPr lang="zh-CN" altLang="en-US"/>
          </a:p>
        </p:txBody>
      </p:sp>
      <p:grpSp>
        <p:nvGrpSpPr>
          <p:cNvPr id="9" name="Group 38">
            <a:extLst>
              <a:ext uri="{FF2B5EF4-FFF2-40B4-BE49-F238E27FC236}">
                <a16:creationId xmlns:a16="http://schemas.microsoft.com/office/drawing/2014/main" id="{BC93F9EA-474E-48C4-9D7B-2B4C110A1627}"/>
              </a:ext>
            </a:extLst>
          </p:cNvPr>
          <p:cNvGrpSpPr>
            <a:grpSpLocks/>
          </p:cNvGrpSpPr>
          <p:nvPr/>
        </p:nvGrpSpPr>
        <p:grpSpPr bwMode="auto">
          <a:xfrm>
            <a:off x="2769243" y="2838953"/>
            <a:ext cx="7108825" cy="3797299"/>
            <a:chOff x="113" y="1928"/>
            <a:chExt cx="4478" cy="2392"/>
          </a:xfrm>
        </p:grpSpPr>
        <p:sp>
          <p:nvSpPr>
            <p:cNvPr id="10" name="Freeform 12">
              <a:extLst>
                <a:ext uri="{FF2B5EF4-FFF2-40B4-BE49-F238E27FC236}">
                  <a16:creationId xmlns:a16="http://schemas.microsoft.com/office/drawing/2014/main" id="{21E2FBAF-37CD-479F-8A4F-28D6E9C7DACF}"/>
                </a:ext>
              </a:extLst>
            </p:cNvPr>
            <p:cNvSpPr>
              <a:spLocks/>
            </p:cNvSpPr>
            <p:nvPr/>
          </p:nvSpPr>
          <p:spPr bwMode="auto">
            <a:xfrm>
              <a:off x="113" y="2126"/>
              <a:ext cx="2766" cy="1829"/>
            </a:xfrm>
            <a:custGeom>
              <a:avLst/>
              <a:gdLst>
                <a:gd name="T0" fmla="*/ 570 w 2396"/>
                <a:gd name="T1" fmla="*/ 28182 h 1330"/>
                <a:gd name="T2" fmla="*/ 1198 w 2396"/>
                <a:gd name="T3" fmla="*/ 30374 h 1330"/>
                <a:gd name="T4" fmla="*/ 1353 w 2396"/>
                <a:gd name="T5" fmla="*/ 32481 h 1330"/>
                <a:gd name="T6" fmla="*/ 1750 w 2396"/>
                <a:gd name="T7" fmla="*/ 33571 h 1330"/>
                <a:gd name="T8" fmla="*/ 2854 w 2396"/>
                <a:gd name="T9" fmla="*/ 38025 h 1330"/>
                <a:gd name="T10" fmla="*/ 7586 w 2396"/>
                <a:gd name="T11" fmla="*/ 33571 h 1330"/>
                <a:gd name="T12" fmla="*/ 8538 w 2396"/>
                <a:gd name="T13" fmla="*/ 28182 h 1330"/>
                <a:gd name="T14" fmla="*/ 8701 w 2396"/>
                <a:gd name="T15" fmla="*/ 25979 h 1330"/>
                <a:gd name="T16" fmla="*/ 9246 w 2396"/>
                <a:gd name="T17" fmla="*/ 23776 h 1330"/>
                <a:gd name="T18" fmla="*/ 9950 w 2396"/>
                <a:gd name="T19" fmla="*/ 20581 h 1330"/>
                <a:gd name="T20" fmla="*/ 10190 w 2396"/>
                <a:gd name="T21" fmla="*/ 18377 h 1330"/>
                <a:gd name="T22" fmla="*/ 11514 w 2396"/>
                <a:gd name="T23" fmla="*/ 14038 h 1330"/>
                <a:gd name="T24" fmla="*/ 13960 w 2396"/>
                <a:gd name="T25" fmla="*/ 3174 h 1330"/>
                <a:gd name="T26" fmla="*/ 16336 w 2396"/>
                <a:gd name="T27" fmla="*/ 5349 h 1330"/>
                <a:gd name="T28" fmla="*/ 17593 w 2396"/>
                <a:gd name="T29" fmla="*/ 9608 h 1330"/>
                <a:gd name="T30" fmla="*/ 18220 w 2396"/>
                <a:gd name="T31" fmla="*/ 18377 h 1330"/>
                <a:gd name="T32" fmla="*/ 18624 w 2396"/>
                <a:gd name="T33" fmla="*/ 33571 h 1330"/>
                <a:gd name="T34" fmla="*/ 19095 w 2396"/>
                <a:gd name="T35" fmla="*/ 67291 h 1330"/>
                <a:gd name="T36" fmla="*/ 19165 w 2396"/>
                <a:gd name="T37" fmla="*/ 71638 h 1330"/>
                <a:gd name="T38" fmla="*/ 19404 w 2396"/>
                <a:gd name="T39" fmla="*/ 72653 h 1330"/>
                <a:gd name="T40" fmla="*/ 19803 w 2396"/>
                <a:gd name="T41" fmla="*/ 77068 h 1330"/>
                <a:gd name="T42" fmla="*/ 20355 w 2396"/>
                <a:gd name="T43" fmla="*/ 89039 h 1330"/>
                <a:gd name="T44" fmla="*/ 20204 w 2396"/>
                <a:gd name="T45" fmla="*/ 113014 h 1330"/>
                <a:gd name="T46" fmla="*/ 20115 w 2396"/>
                <a:gd name="T47" fmla="*/ 116223 h 1330"/>
                <a:gd name="T48" fmla="*/ 19954 w 2396"/>
                <a:gd name="T49" fmla="*/ 118371 h 1330"/>
                <a:gd name="T50" fmla="*/ 19481 w 2396"/>
                <a:gd name="T51" fmla="*/ 130338 h 1330"/>
                <a:gd name="T52" fmla="*/ 18698 w 2396"/>
                <a:gd name="T53" fmla="*/ 142413 h 1330"/>
                <a:gd name="T54" fmla="*/ 18220 w 2396"/>
                <a:gd name="T55" fmla="*/ 147774 h 1330"/>
                <a:gd name="T56" fmla="*/ 17514 w 2396"/>
                <a:gd name="T57" fmla="*/ 154292 h 1330"/>
                <a:gd name="T58" fmla="*/ 16646 w 2396"/>
                <a:gd name="T59" fmla="*/ 155415 h 1330"/>
                <a:gd name="T60" fmla="*/ 8447 w 2396"/>
                <a:gd name="T61" fmla="*/ 156406 h 1330"/>
                <a:gd name="T62" fmla="*/ 5374 w 2396"/>
                <a:gd name="T63" fmla="*/ 154292 h 1330"/>
                <a:gd name="T64" fmla="*/ 4581 w 2396"/>
                <a:gd name="T65" fmla="*/ 150036 h 1330"/>
                <a:gd name="T66" fmla="*/ 4356 w 2396"/>
                <a:gd name="T67" fmla="*/ 147774 h 1330"/>
                <a:gd name="T68" fmla="*/ 3400 w 2396"/>
                <a:gd name="T69" fmla="*/ 146704 h 1330"/>
                <a:gd name="T70" fmla="*/ 2459 w 2396"/>
                <a:gd name="T71" fmla="*/ 139118 h 1330"/>
                <a:gd name="T72" fmla="*/ 1830 w 2396"/>
                <a:gd name="T73" fmla="*/ 131467 h 1330"/>
                <a:gd name="T74" fmla="*/ 648 w 2396"/>
                <a:gd name="T75" fmla="*/ 119592 h 1330"/>
                <a:gd name="T76" fmla="*/ 172 w 2396"/>
                <a:gd name="T77" fmla="*/ 105342 h 1330"/>
                <a:gd name="T78" fmla="*/ 97 w 2396"/>
                <a:gd name="T79" fmla="*/ 81481 h 1330"/>
                <a:gd name="T80" fmla="*/ 172 w 2396"/>
                <a:gd name="T81" fmla="*/ 57442 h 1330"/>
                <a:gd name="T82" fmla="*/ 494 w 2396"/>
                <a:gd name="T83" fmla="*/ 46604 h 1330"/>
                <a:gd name="T84" fmla="*/ 726 w 2396"/>
                <a:gd name="T85" fmla="*/ 35766 h 1330"/>
                <a:gd name="T86" fmla="*/ 648 w 2396"/>
                <a:gd name="T87" fmla="*/ 32481 h 1330"/>
                <a:gd name="T88" fmla="*/ 570 w 2396"/>
                <a:gd name="T89" fmla="*/ 28182 h 13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96"/>
                <a:gd name="T136" fmla="*/ 0 h 1330"/>
                <a:gd name="T137" fmla="*/ 2396 w 2396"/>
                <a:gd name="T138" fmla="*/ 1330 h 133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96" h="1330">
                  <a:moveTo>
                    <a:pt x="66" y="237"/>
                  </a:moveTo>
                  <a:cubicBezTo>
                    <a:pt x="77" y="239"/>
                    <a:pt x="124" y="246"/>
                    <a:pt x="139" y="255"/>
                  </a:cubicBezTo>
                  <a:cubicBezTo>
                    <a:pt x="147" y="259"/>
                    <a:pt x="150" y="270"/>
                    <a:pt x="158" y="273"/>
                  </a:cubicBezTo>
                  <a:cubicBezTo>
                    <a:pt x="172" y="279"/>
                    <a:pt x="188" y="277"/>
                    <a:pt x="203" y="282"/>
                  </a:cubicBezTo>
                  <a:cubicBezTo>
                    <a:pt x="336" y="324"/>
                    <a:pt x="220" y="301"/>
                    <a:pt x="331" y="319"/>
                  </a:cubicBezTo>
                  <a:cubicBezTo>
                    <a:pt x="611" y="309"/>
                    <a:pt x="693" y="342"/>
                    <a:pt x="880" y="282"/>
                  </a:cubicBezTo>
                  <a:cubicBezTo>
                    <a:pt x="977" y="206"/>
                    <a:pt x="869" y="278"/>
                    <a:pt x="990" y="237"/>
                  </a:cubicBezTo>
                  <a:cubicBezTo>
                    <a:pt x="998" y="234"/>
                    <a:pt x="1001" y="223"/>
                    <a:pt x="1008" y="218"/>
                  </a:cubicBezTo>
                  <a:cubicBezTo>
                    <a:pt x="1017" y="212"/>
                    <a:pt x="1066" y="202"/>
                    <a:pt x="1072" y="200"/>
                  </a:cubicBezTo>
                  <a:cubicBezTo>
                    <a:pt x="1135" y="158"/>
                    <a:pt x="1054" y="207"/>
                    <a:pt x="1154" y="173"/>
                  </a:cubicBezTo>
                  <a:cubicBezTo>
                    <a:pt x="1165" y="169"/>
                    <a:pt x="1172" y="159"/>
                    <a:pt x="1182" y="154"/>
                  </a:cubicBezTo>
                  <a:cubicBezTo>
                    <a:pt x="1226" y="132"/>
                    <a:pt x="1289" y="127"/>
                    <a:pt x="1337" y="118"/>
                  </a:cubicBezTo>
                  <a:cubicBezTo>
                    <a:pt x="1417" y="62"/>
                    <a:pt x="1525" y="35"/>
                    <a:pt x="1620" y="26"/>
                  </a:cubicBezTo>
                  <a:cubicBezTo>
                    <a:pt x="1702" y="0"/>
                    <a:pt x="1810" y="33"/>
                    <a:pt x="1895" y="45"/>
                  </a:cubicBezTo>
                  <a:cubicBezTo>
                    <a:pt x="1944" y="61"/>
                    <a:pt x="1992" y="62"/>
                    <a:pt x="2041" y="81"/>
                  </a:cubicBezTo>
                  <a:cubicBezTo>
                    <a:pt x="2067" y="108"/>
                    <a:pt x="2083" y="133"/>
                    <a:pt x="2114" y="154"/>
                  </a:cubicBezTo>
                  <a:cubicBezTo>
                    <a:pt x="2129" y="199"/>
                    <a:pt x="2134" y="242"/>
                    <a:pt x="2160" y="282"/>
                  </a:cubicBezTo>
                  <a:cubicBezTo>
                    <a:pt x="2166" y="374"/>
                    <a:pt x="2160" y="485"/>
                    <a:pt x="2215" y="566"/>
                  </a:cubicBezTo>
                  <a:cubicBezTo>
                    <a:pt x="2218" y="578"/>
                    <a:pt x="2216" y="592"/>
                    <a:pt x="2224" y="602"/>
                  </a:cubicBezTo>
                  <a:cubicBezTo>
                    <a:pt x="2230" y="609"/>
                    <a:pt x="2243" y="606"/>
                    <a:pt x="2251" y="611"/>
                  </a:cubicBezTo>
                  <a:cubicBezTo>
                    <a:pt x="2268" y="621"/>
                    <a:pt x="2281" y="637"/>
                    <a:pt x="2297" y="648"/>
                  </a:cubicBezTo>
                  <a:cubicBezTo>
                    <a:pt x="2309" y="684"/>
                    <a:pt x="2335" y="721"/>
                    <a:pt x="2361" y="749"/>
                  </a:cubicBezTo>
                  <a:cubicBezTo>
                    <a:pt x="2375" y="817"/>
                    <a:pt x="2396" y="894"/>
                    <a:pt x="2343" y="950"/>
                  </a:cubicBezTo>
                  <a:cubicBezTo>
                    <a:pt x="2340" y="959"/>
                    <a:pt x="2339" y="969"/>
                    <a:pt x="2334" y="977"/>
                  </a:cubicBezTo>
                  <a:cubicBezTo>
                    <a:pt x="2329" y="984"/>
                    <a:pt x="2319" y="987"/>
                    <a:pt x="2315" y="995"/>
                  </a:cubicBezTo>
                  <a:cubicBezTo>
                    <a:pt x="2291" y="1042"/>
                    <a:pt x="2299" y="1059"/>
                    <a:pt x="2260" y="1096"/>
                  </a:cubicBezTo>
                  <a:cubicBezTo>
                    <a:pt x="2244" y="1143"/>
                    <a:pt x="2208" y="1170"/>
                    <a:pt x="2169" y="1197"/>
                  </a:cubicBezTo>
                  <a:cubicBezTo>
                    <a:pt x="2136" y="1263"/>
                    <a:pt x="2173" y="1212"/>
                    <a:pt x="2114" y="1242"/>
                  </a:cubicBezTo>
                  <a:cubicBezTo>
                    <a:pt x="2089" y="1255"/>
                    <a:pt x="2062" y="1291"/>
                    <a:pt x="2032" y="1297"/>
                  </a:cubicBezTo>
                  <a:cubicBezTo>
                    <a:pt x="1999" y="1304"/>
                    <a:pt x="1965" y="1303"/>
                    <a:pt x="1931" y="1306"/>
                  </a:cubicBezTo>
                  <a:cubicBezTo>
                    <a:pt x="1614" y="1292"/>
                    <a:pt x="1300" y="1302"/>
                    <a:pt x="980" y="1315"/>
                  </a:cubicBezTo>
                  <a:cubicBezTo>
                    <a:pt x="860" y="1330"/>
                    <a:pt x="744" y="1304"/>
                    <a:pt x="624" y="1297"/>
                  </a:cubicBezTo>
                  <a:cubicBezTo>
                    <a:pt x="584" y="1284"/>
                    <a:pt x="566" y="1281"/>
                    <a:pt x="532" y="1261"/>
                  </a:cubicBezTo>
                  <a:cubicBezTo>
                    <a:pt x="522" y="1255"/>
                    <a:pt x="516" y="1244"/>
                    <a:pt x="505" y="1242"/>
                  </a:cubicBezTo>
                  <a:cubicBezTo>
                    <a:pt x="469" y="1235"/>
                    <a:pt x="432" y="1236"/>
                    <a:pt x="395" y="1233"/>
                  </a:cubicBezTo>
                  <a:cubicBezTo>
                    <a:pt x="341" y="1215"/>
                    <a:pt x="345" y="1184"/>
                    <a:pt x="286" y="1169"/>
                  </a:cubicBezTo>
                  <a:cubicBezTo>
                    <a:pt x="263" y="1152"/>
                    <a:pt x="237" y="1120"/>
                    <a:pt x="212" y="1105"/>
                  </a:cubicBezTo>
                  <a:cubicBezTo>
                    <a:pt x="146" y="1066"/>
                    <a:pt x="124" y="1075"/>
                    <a:pt x="75" y="1005"/>
                  </a:cubicBezTo>
                  <a:cubicBezTo>
                    <a:pt x="62" y="964"/>
                    <a:pt x="45" y="921"/>
                    <a:pt x="20" y="886"/>
                  </a:cubicBezTo>
                  <a:cubicBezTo>
                    <a:pt x="13" y="803"/>
                    <a:pt x="0" y="762"/>
                    <a:pt x="11" y="685"/>
                  </a:cubicBezTo>
                  <a:cubicBezTo>
                    <a:pt x="14" y="618"/>
                    <a:pt x="15" y="550"/>
                    <a:pt x="20" y="483"/>
                  </a:cubicBezTo>
                  <a:cubicBezTo>
                    <a:pt x="23" y="447"/>
                    <a:pt x="42" y="422"/>
                    <a:pt x="57" y="392"/>
                  </a:cubicBezTo>
                  <a:cubicBezTo>
                    <a:pt x="71" y="364"/>
                    <a:pt x="74" y="330"/>
                    <a:pt x="84" y="301"/>
                  </a:cubicBezTo>
                  <a:cubicBezTo>
                    <a:pt x="81" y="292"/>
                    <a:pt x="73" y="283"/>
                    <a:pt x="75" y="273"/>
                  </a:cubicBezTo>
                  <a:cubicBezTo>
                    <a:pt x="82" y="232"/>
                    <a:pt x="120" y="254"/>
                    <a:pt x="66" y="237"/>
                  </a:cubicBezTo>
                  <a:close/>
                </a:path>
              </a:pathLst>
            </a:custGeom>
            <a:solidFill>
              <a:srgbClr val="DDDDDD"/>
            </a:solidFill>
            <a:ln w="12700">
              <a:solidFill>
                <a:srgbClr val="FF0000"/>
              </a:solidFill>
              <a:round/>
              <a:headEnd/>
              <a:tailEnd/>
            </a:ln>
          </p:spPr>
          <p:txBody>
            <a:bodyPr anchor="ctr">
              <a:spAutoFit/>
            </a:bodyPr>
            <a:lstStyle/>
            <a:p>
              <a:endParaRPr lang="zh-CN" altLang="en-US"/>
            </a:p>
          </p:txBody>
        </p:sp>
        <p:sp>
          <p:nvSpPr>
            <p:cNvPr id="11" name="Line 2">
              <a:extLst>
                <a:ext uri="{FF2B5EF4-FFF2-40B4-BE49-F238E27FC236}">
                  <a16:creationId xmlns:a16="http://schemas.microsoft.com/office/drawing/2014/main" id="{A6C02CEF-CFD0-43C3-9541-1B0A655C72E1}"/>
                </a:ext>
              </a:extLst>
            </p:cNvPr>
            <p:cNvSpPr>
              <a:spLocks noChangeShapeType="1"/>
            </p:cNvSpPr>
            <p:nvPr/>
          </p:nvSpPr>
          <p:spPr bwMode="auto">
            <a:xfrm flipV="1">
              <a:off x="1520" y="3442"/>
              <a:ext cx="1542" cy="408"/>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3">
              <a:extLst>
                <a:ext uri="{FF2B5EF4-FFF2-40B4-BE49-F238E27FC236}">
                  <a16:creationId xmlns:a16="http://schemas.microsoft.com/office/drawing/2014/main" id="{1458667C-0B1E-47AE-9C3F-C6C444ED48BB}"/>
                </a:ext>
              </a:extLst>
            </p:cNvPr>
            <p:cNvSpPr>
              <a:spLocks noChangeShapeType="1"/>
            </p:cNvSpPr>
            <p:nvPr/>
          </p:nvSpPr>
          <p:spPr bwMode="auto">
            <a:xfrm>
              <a:off x="1520" y="3850"/>
              <a:ext cx="1043"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 name="Oval 5">
              <a:extLst>
                <a:ext uri="{FF2B5EF4-FFF2-40B4-BE49-F238E27FC236}">
                  <a16:creationId xmlns:a16="http://schemas.microsoft.com/office/drawing/2014/main" id="{4C92B555-614E-48BF-ABCC-59BAF81BDBED}"/>
                </a:ext>
              </a:extLst>
            </p:cNvPr>
            <p:cNvSpPr>
              <a:spLocks noChangeArrowheads="1"/>
            </p:cNvSpPr>
            <p:nvPr/>
          </p:nvSpPr>
          <p:spPr bwMode="auto">
            <a:xfrm>
              <a:off x="229" y="3226"/>
              <a:ext cx="338" cy="38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v</a:t>
              </a:r>
            </a:p>
          </p:txBody>
        </p:sp>
        <p:sp>
          <p:nvSpPr>
            <p:cNvPr id="14" name="Oval 6">
              <a:extLst>
                <a:ext uri="{FF2B5EF4-FFF2-40B4-BE49-F238E27FC236}">
                  <a16:creationId xmlns:a16="http://schemas.microsoft.com/office/drawing/2014/main" id="{01395173-C3E2-42E4-827C-980346077E1A}"/>
                </a:ext>
              </a:extLst>
            </p:cNvPr>
            <p:cNvSpPr>
              <a:spLocks noChangeArrowheads="1"/>
            </p:cNvSpPr>
            <p:nvPr/>
          </p:nvSpPr>
          <p:spPr bwMode="auto">
            <a:xfrm>
              <a:off x="3062" y="3220"/>
              <a:ext cx="338" cy="38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15" name="Line 7">
              <a:extLst>
                <a:ext uri="{FF2B5EF4-FFF2-40B4-BE49-F238E27FC236}">
                  <a16:creationId xmlns:a16="http://schemas.microsoft.com/office/drawing/2014/main" id="{D5AEBBBE-8BCD-4A9C-8495-057C2BD9FBE0}"/>
                </a:ext>
              </a:extLst>
            </p:cNvPr>
            <p:cNvSpPr>
              <a:spLocks noChangeShapeType="1"/>
            </p:cNvSpPr>
            <p:nvPr/>
          </p:nvSpPr>
          <p:spPr bwMode="auto">
            <a:xfrm flipV="1">
              <a:off x="567" y="3215"/>
              <a:ext cx="635" cy="136"/>
            </a:xfrm>
            <a:prstGeom prst="line">
              <a:avLst/>
            </a:prstGeom>
            <a:noFill/>
            <a:ln w="63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8">
              <a:extLst>
                <a:ext uri="{FF2B5EF4-FFF2-40B4-BE49-F238E27FC236}">
                  <a16:creationId xmlns:a16="http://schemas.microsoft.com/office/drawing/2014/main" id="{12E29814-F3E5-4108-8534-502CA0BEEEEF}"/>
                </a:ext>
              </a:extLst>
            </p:cNvPr>
            <p:cNvSpPr>
              <a:spLocks noChangeShapeType="1"/>
            </p:cNvSpPr>
            <p:nvPr/>
          </p:nvSpPr>
          <p:spPr bwMode="auto">
            <a:xfrm>
              <a:off x="1202" y="3215"/>
              <a:ext cx="544" cy="318"/>
            </a:xfrm>
            <a:prstGeom prst="line">
              <a:avLst/>
            </a:prstGeom>
            <a:noFill/>
            <a:ln w="63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9">
              <a:extLst>
                <a:ext uri="{FF2B5EF4-FFF2-40B4-BE49-F238E27FC236}">
                  <a16:creationId xmlns:a16="http://schemas.microsoft.com/office/drawing/2014/main" id="{60B76C0D-EF59-445C-82DD-D2AA8F91B86F}"/>
                </a:ext>
              </a:extLst>
            </p:cNvPr>
            <p:cNvSpPr>
              <a:spLocks noChangeShapeType="1"/>
            </p:cNvSpPr>
            <p:nvPr/>
          </p:nvSpPr>
          <p:spPr bwMode="auto">
            <a:xfrm flipV="1">
              <a:off x="1746" y="3034"/>
              <a:ext cx="772" cy="499"/>
            </a:xfrm>
            <a:prstGeom prst="line">
              <a:avLst/>
            </a:prstGeom>
            <a:noFill/>
            <a:ln w="63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Line 10">
              <a:extLst>
                <a:ext uri="{FF2B5EF4-FFF2-40B4-BE49-F238E27FC236}">
                  <a16:creationId xmlns:a16="http://schemas.microsoft.com/office/drawing/2014/main" id="{D4CE24D2-55F7-41A0-9D25-A024DCA971C6}"/>
                </a:ext>
              </a:extLst>
            </p:cNvPr>
            <p:cNvSpPr>
              <a:spLocks noChangeShapeType="1"/>
            </p:cNvSpPr>
            <p:nvPr/>
          </p:nvSpPr>
          <p:spPr bwMode="auto">
            <a:xfrm>
              <a:off x="2518" y="3034"/>
              <a:ext cx="544" cy="408"/>
            </a:xfrm>
            <a:prstGeom prst="line">
              <a:avLst/>
            </a:prstGeom>
            <a:noFill/>
            <a:ln w="63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 name="Line 11">
              <a:extLst>
                <a:ext uri="{FF2B5EF4-FFF2-40B4-BE49-F238E27FC236}">
                  <a16:creationId xmlns:a16="http://schemas.microsoft.com/office/drawing/2014/main" id="{A2EF8E5C-8F84-4EB2-919A-E024C3530CBE}"/>
                </a:ext>
              </a:extLst>
            </p:cNvPr>
            <p:cNvSpPr>
              <a:spLocks noChangeShapeType="1"/>
            </p:cNvSpPr>
            <p:nvPr/>
          </p:nvSpPr>
          <p:spPr bwMode="auto">
            <a:xfrm>
              <a:off x="567" y="3351"/>
              <a:ext cx="953" cy="499"/>
            </a:xfrm>
            <a:prstGeom prst="line">
              <a:avLst/>
            </a:prstGeom>
            <a:noFill/>
            <a:ln w="63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13">
              <a:extLst>
                <a:ext uri="{FF2B5EF4-FFF2-40B4-BE49-F238E27FC236}">
                  <a16:creationId xmlns:a16="http://schemas.microsoft.com/office/drawing/2014/main" id="{E9F3BB65-4812-4BE4-B7ED-7E9B96101364}"/>
                </a:ext>
              </a:extLst>
            </p:cNvPr>
            <p:cNvSpPr txBox="1">
              <a:spLocks noChangeArrowheads="1"/>
            </p:cNvSpPr>
            <p:nvPr/>
          </p:nvSpPr>
          <p:spPr bwMode="auto">
            <a:xfrm>
              <a:off x="1579" y="1928"/>
              <a:ext cx="5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集合</a:t>
              </a:r>
              <a:r>
                <a:rPr lang="en-US" altLang="zh-CN" sz="2000" dirty="0">
                  <a:latin typeface="+mn-lt"/>
                  <a:ea typeface="微软雅黑 Light" panose="020B0502040204020203" pitchFamily="34" charset="-122"/>
                </a:rPr>
                <a:t>S</a:t>
              </a:r>
              <a:r>
                <a:rPr lang="en-US" altLang="zh-CN" sz="2000" baseline="-25000" dirty="0">
                  <a:latin typeface="+mn-lt"/>
                  <a:ea typeface="微软雅黑 Light" panose="020B0502040204020203" pitchFamily="34" charset="-122"/>
                </a:rPr>
                <a:t>i</a:t>
              </a:r>
            </a:p>
          </p:txBody>
        </p:sp>
        <p:sp>
          <p:nvSpPr>
            <p:cNvPr id="21" name="Line 14">
              <a:extLst>
                <a:ext uri="{FF2B5EF4-FFF2-40B4-BE49-F238E27FC236}">
                  <a16:creationId xmlns:a16="http://schemas.microsoft.com/office/drawing/2014/main" id="{D9E9501B-D896-4E05-A571-2085953D5F27}"/>
                </a:ext>
              </a:extLst>
            </p:cNvPr>
            <p:cNvSpPr>
              <a:spLocks noChangeShapeType="1"/>
            </p:cNvSpPr>
            <p:nvPr/>
          </p:nvSpPr>
          <p:spPr bwMode="auto">
            <a:xfrm>
              <a:off x="567" y="3396"/>
              <a:ext cx="817"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15">
              <a:extLst>
                <a:ext uri="{FF2B5EF4-FFF2-40B4-BE49-F238E27FC236}">
                  <a16:creationId xmlns:a16="http://schemas.microsoft.com/office/drawing/2014/main" id="{7D6D74D6-6556-4B2B-AFF4-81C3FEC8F255}"/>
                </a:ext>
              </a:extLst>
            </p:cNvPr>
            <p:cNvSpPr>
              <a:spLocks noChangeShapeType="1"/>
            </p:cNvSpPr>
            <p:nvPr/>
          </p:nvSpPr>
          <p:spPr bwMode="auto">
            <a:xfrm>
              <a:off x="1384" y="4122"/>
              <a:ext cx="1179" cy="0"/>
            </a:xfrm>
            <a:prstGeom prst="line">
              <a:avLst/>
            </a:prstGeom>
            <a:noFill/>
            <a:ln w="63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3" name="Line 16">
              <a:extLst>
                <a:ext uri="{FF2B5EF4-FFF2-40B4-BE49-F238E27FC236}">
                  <a16:creationId xmlns:a16="http://schemas.microsoft.com/office/drawing/2014/main" id="{C067234D-2405-4281-9C14-9B665592A0BC}"/>
                </a:ext>
              </a:extLst>
            </p:cNvPr>
            <p:cNvSpPr>
              <a:spLocks noChangeShapeType="1"/>
            </p:cNvSpPr>
            <p:nvPr/>
          </p:nvSpPr>
          <p:spPr bwMode="auto">
            <a:xfrm flipV="1">
              <a:off x="2563" y="3578"/>
              <a:ext cx="635"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17">
              <a:extLst>
                <a:ext uri="{FF2B5EF4-FFF2-40B4-BE49-F238E27FC236}">
                  <a16:creationId xmlns:a16="http://schemas.microsoft.com/office/drawing/2014/main" id="{FB9731F0-8ED3-4F09-800B-AD77A56E4C66}"/>
                </a:ext>
              </a:extLst>
            </p:cNvPr>
            <p:cNvSpPr>
              <a:spLocks noChangeShapeType="1"/>
            </p:cNvSpPr>
            <p:nvPr/>
          </p:nvSpPr>
          <p:spPr bwMode="auto">
            <a:xfrm flipV="1">
              <a:off x="2789" y="3033"/>
              <a:ext cx="908" cy="0"/>
            </a:xfrm>
            <a:prstGeom prst="line">
              <a:avLst/>
            </a:prstGeom>
            <a:noFill/>
            <a:ln w="2857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Freeform 18">
              <a:extLst>
                <a:ext uri="{FF2B5EF4-FFF2-40B4-BE49-F238E27FC236}">
                  <a16:creationId xmlns:a16="http://schemas.microsoft.com/office/drawing/2014/main" id="{E3DC6B14-19D3-4AB2-B7C7-D710EA401259}"/>
                </a:ext>
              </a:extLst>
            </p:cNvPr>
            <p:cNvSpPr>
              <a:spLocks/>
            </p:cNvSpPr>
            <p:nvPr/>
          </p:nvSpPr>
          <p:spPr bwMode="auto">
            <a:xfrm>
              <a:off x="2441" y="2580"/>
              <a:ext cx="1301" cy="1224"/>
            </a:xfrm>
            <a:custGeom>
              <a:avLst/>
              <a:gdLst>
                <a:gd name="T0" fmla="*/ 0 w 1409"/>
                <a:gd name="T1" fmla="*/ 6 h 1430"/>
                <a:gd name="T2" fmla="*/ 4 w 1409"/>
                <a:gd name="T3" fmla="*/ 3 h 1430"/>
                <a:gd name="T4" fmla="*/ 22 w 1409"/>
                <a:gd name="T5" fmla="*/ 8 h 1430"/>
                <a:gd name="T6" fmla="*/ 25 w 1409"/>
                <a:gd name="T7" fmla="*/ 13 h 1430"/>
                <a:gd name="T8" fmla="*/ 26 w 1409"/>
                <a:gd name="T9" fmla="*/ 15 h 1430"/>
                <a:gd name="T10" fmla="*/ 28 w 1409"/>
                <a:gd name="T11" fmla="*/ 24 h 1430"/>
                <a:gd name="T12" fmla="*/ 29 w 1409"/>
                <a:gd name="T13" fmla="*/ 50 h 1430"/>
                <a:gd name="T14" fmla="*/ 28 w 1409"/>
                <a:gd name="T15" fmla="*/ 94 h 1430"/>
                <a:gd name="T16" fmla="*/ 26 w 1409"/>
                <a:gd name="T17" fmla="*/ 105 h 1430"/>
                <a:gd name="T18" fmla="*/ 26 w 1409"/>
                <a:gd name="T19" fmla="*/ 112 h 1430"/>
                <a:gd name="T20" fmla="*/ 24 w 1409"/>
                <a:gd name="T21" fmla="*/ 119 h 1430"/>
                <a:gd name="T22" fmla="*/ 23 w 1409"/>
                <a:gd name="T23" fmla="*/ 121 h 1430"/>
                <a:gd name="T24" fmla="*/ 22 w 1409"/>
                <a:gd name="T25" fmla="*/ 124 h 1430"/>
                <a:gd name="T26" fmla="*/ 22 w 1409"/>
                <a:gd name="T27" fmla="*/ 128 h 1430"/>
                <a:gd name="T28" fmla="*/ 20 w 1409"/>
                <a:gd name="T29" fmla="*/ 134 h 1430"/>
                <a:gd name="T30" fmla="*/ 15 w 1409"/>
                <a:gd name="T31" fmla="*/ 135 h 1430"/>
                <a:gd name="T32" fmla="*/ 13 w 1409"/>
                <a:gd name="T33" fmla="*/ 133 h 1430"/>
                <a:gd name="T34" fmla="*/ 13 w 1409"/>
                <a:gd name="T35" fmla="*/ 131 h 1430"/>
                <a:gd name="T36" fmla="*/ 10 w 1409"/>
                <a:gd name="T37" fmla="*/ 133 h 1430"/>
                <a:gd name="T38" fmla="*/ 5 w 1409"/>
                <a:gd name="T39" fmla="*/ 131 h 1430"/>
                <a:gd name="T40" fmla="*/ 5 w 1409"/>
                <a:gd name="T41" fmla="*/ 129 h 14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09"/>
                <a:gd name="T64" fmla="*/ 0 h 1430"/>
                <a:gd name="T65" fmla="*/ 1409 w 1409"/>
                <a:gd name="T66" fmla="*/ 1430 h 14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09" h="1430">
                  <a:moveTo>
                    <a:pt x="0" y="61"/>
                  </a:moveTo>
                  <a:cubicBezTo>
                    <a:pt x="87" y="56"/>
                    <a:pt x="137" y="62"/>
                    <a:pt x="209" y="36"/>
                  </a:cubicBezTo>
                  <a:cubicBezTo>
                    <a:pt x="489" y="64"/>
                    <a:pt x="782" y="0"/>
                    <a:pt x="1052" y="86"/>
                  </a:cubicBezTo>
                  <a:cubicBezTo>
                    <a:pt x="1091" y="112"/>
                    <a:pt x="1136" y="116"/>
                    <a:pt x="1177" y="137"/>
                  </a:cubicBezTo>
                  <a:cubicBezTo>
                    <a:pt x="1242" y="169"/>
                    <a:pt x="1164" y="139"/>
                    <a:pt x="1227" y="162"/>
                  </a:cubicBezTo>
                  <a:cubicBezTo>
                    <a:pt x="1265" y="219"/>
                    <a:pt x="1267" y="209"/>
                    <a:pt x="1311" y="253"/>
                  </a:cubicBezTo>
                  <a:cubicBezTo>
                    <a:pt x="1325" y="344"/>
                    <a:pt x="1342" y="431"/>
                    <a:pt x="1361" y="521"/>
                  </a:cubicBezTo>
                  <a:cubicBezTo>
                    <a:pt x="1355" y="671"/>
                    <a:pt x="1409" y="840"/>
                    <a:pt x="1336" y="971"/>
                  </a:cubicBezTo>
                  <a:cubicBezTo>
                    <a:pt x="1314" y="1010"/>
                    <a:pt x="1287" y="1046"/>
                    <a:pt x="1260" y="1080"/>
                  </a:cubicBezTo>
                  <a:cubicBezTo>
                    <a:pt x="1241" y="1104"/>
                    <a:pt x="1235" y="1138"/>
                    <a:pt x="1210" y="1155"/>
                  </a:cubicBezTo>
                  <a:cubicBezTo>
                    <a:pt x="1166" y="1185"/>
                    <a:pt x="1192" y="1165"/>
                    <a:pt x="1135" y="1222"/>
                  </a:cubicBezTo>
                  <a:cubicBezTo>
                    <a:pt x="1127" y="1230"/>
                    <a:pt x="1110" y="1247"/>
                    <a:pt x="1110" y="1247"/>
                  </a:cubicBezTo>
                  <a:cubicBezTo>
                    <a:pt x="1105" y="1258"/>
                    <a:pt x="1103" y="1271"/>
                    <a:pt x="1094" y="1280"/>
                  </a:cubicBezTo>
                  <a:cubicBezTo>
                    <a:pt x="1080" y="1294"/>
                    <a:pt x="1060" y="1303"/>
                    <a:pt x="1043" y="1314"/>
                  </a:cubicBezTo>
                  <a:cubicBezTo>
                    <a:pt x="1008" y="1337"/>
                    <a:pt x="984" y="1367"/>
                    <a:pt x="943" y="1380"/>
                  </a:cubicBezTo>
                  <a:cubicBezTo>
                    <a:pt x="869" y="1430"/>
                    <a:pt x="842" y="1400"/>
                    <a:pt x="726" y="1389"/>
                  </a:cubicBezTo>
                  <a:cubicBezTo>
                    <a:pt x="701" y="1380"/>
                    <a:pt x="651" y="1364"/>
                    <a:pt x="651" y="1364"/>
                  </a:cubicBezTo>
                  <a:cubicBezTo>
                    <a:pt x="643" y="1358"/>
                    <a:pt x="636" y="1347"/>
                    <a:pt x="626" y="1347"/>
                  </a:cubicBezTo>
                  <a:cubicBezTo>
                    <a:pt x="584" y="1347"/>
                    <a:pt x="501" y="1364"/>
                    <a:pt x="501" y="1364"/>
                  </a:cubicBezTo>
                  <a:cubicBezTo>
                    <a:pt x="412" y="1358"/>
                    <a:pt x="323" y="1355"/>
                    <a:pt x="234" y="1347"/>
                  </a:cubicBezTo>
                  <a:cubicBezTo>
                    <a:pt x="228" y="1346"/>
                    <a:pt x="211" y="1339"/>
                    <a:pt x="217" y="1339"/>
                  </a:cubicBezTo>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26" name="Text Box 19">
              <a:extLst>
                <a:ext uri="{FF2B5EF4-FFF2-40B4-BE49-F238E27FC236}">
                  <a16:creationId xmlns:a16="http://schemas.microsoft.com/office/drawing/2014/main" id="{0D3B3A42-9F0D-4471-B01D-46A4794344DC}"/>
                </a:ext>
              </a:extLst>
            </p:cNvPr>
            <p:cNvSpPr txBox="1">
              <a:spLocks noChangeArrowheads="1"/>
            </p:cNvSpPr>
            <p:nvPr/>
          </p:nvSpPr>
          <p:spPr bwMode="auto">
            <a:xfrm>
              <a:off x="794" y="3079"/>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27" name="Text Box 20">
              <a:extLst>
                <a:ext uri="{FF2B5EF4-FFF2-40B4-BE49-F238E27FC236}">
                  <a16:creationId xmlns:a16="http://schemas.microsoft.com/office/drawing/2014/main" id="{5B8C3BFF-896E-406A-B2C4-E8E826F97CD7}"/>
                </a:ext>
              </a:extLst>
            </p:cNvPr>
            <p:cNvSpPr txBox="1">
              <a:spLocks noChangeArrowheads="1"/>
            </p:cNvSpPr>
            <p:nvPr/>
          </p:nvSpPr>
          <p:spPr bwMode="auto">
            <a:xfrm>
              <a:off x="839" y="326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8" name="Text Box 21">
              <a:extLst>
                <a:ext uri="{FF2B5EF4-FFF2-40B4-BE49-F238E27FC236}">
                  <a16:creationId xmlns:a16="http://schemas.microsoft.com/office/drawing/2014/main" id="{D504DB9D-FDA8-45E2-9DDF-D72DB5765FFA}"/>
                </a:ext>
              </a:extLst>
            </p:cNvPr>
            <p:cNvSpPr txBox="1">
              <a:spLocks noChangeArrowheads="1"/>
            </p:cNvSpPr>
            <p:nvPr/>
          </p:nvSpPr>
          <p:spPr bwMode="auto">
            <a:xfrm>
              <a:off x="1293" y="33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29" name="Text Box 22">
              <a:extLst>
                <a:ext uri="{FF2B5EF4-FFF2-40B4-BE49-F238E27FC236}">
                  <a16:creationId xmlns:a16="http://schemas.microsoft.com/office/drawing/2014/main" id="{F2A2F1AA-C1AB-4624-932A-A98E7E3AC654}"/>
                </a:ext>
              </a:extLst>
            </p:cNvPr>
            <p:cNvSpPr txBox="1">
              <a:spLocks noChangeArrowheads="1"/>
            </p:cNvSpPr>
            <p:nvPr/>
          </p:nvSpPr>
          <p:spPr bwMode="auto">
            <a:xfrm>
              <a:off x="2097" y="304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30" name="Text Box 23">
              <a:extLst>
                <a:ext uri="{FF2B5EF4-FFF2-40B4-BE49-F238E27FC236}">
                  <a16:creationId xmlns:a16="http://schemas.microsoft.com/office/drawing/2014/main" id="{58625D9E-4DFD-4118-82F4-733830F58DF5}"/>
                </a:ext>
              </a:extLst>
            </p:cNvPr>
            <p:cNvSpPr txBox="1">
              <a:spLocks noChangeArrowheads="1"/>
            </p:cNvSpPr>
            <p:nvPr/>
          </p:nvSpPr>
          <p:spPr bwMode="auto">
            <a:xfrm>
              <a:off x="2888" y="382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31" name="Text Box 24">
              <a:extLst>
                <a:ext uri="{FF2B5EF4-FFF2-40B4-BE49-F238E27FC236}">
                  <a16:creationId xmlns:a16="http://schemas.microsoft.com/office/drawing/2014/main" id="{70C1BD8E-7714-4EEC-BE0B-C6BBB28F5873}"/>
                </a:ext>
              </a:extLst>
            </p:cNvPr>
            <p:cNvSpPr txBox="1">
              <a:spLocks noChangeArrowheads="1"/>
            </p:cNvSpPr>
            <p:nvPr/>
          </p:nvSpPr>
          <p:spPr bwMode="auto">
            <a:xfrm>
              <a:off x="2019" y="34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5</a:t>
              </a:r>
            </a:p>
          </p:txBody>
        </p:sp>
        <p:sp>
          <p:nvSpPr>
            <p:cNvPr id="32" name="Text Box 25">
              <a:extLst>
                <a:ext uri="{FF2B5EF4-FFF2-40B4-BE49-F238E27FC236}">
                  <a16:creationId xmlns:a16="http://schemas.microsoft.com/office/drawing/2014/main" id="{B8F89577-EC61-4D68-9750-6E55ABBC4C71}"/>
                </a:ext>
              </a:extLst>
            </p:cNvPr>
            <p:cNvSpPr txBox="1">
              <a:spLocks noChangeArrowheads="1"/>
            </p:cNvSpPr>
            <p:nvPr/>
          </p:nvSpPr>
          <p:spPr bwMode="auto">
            <a:xfrm>
              <a:off x="691" y="3817"/>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10</a:t>
              </a:r>
            </a:p>
          </p:txBody>
        </p:sp>
        <p:sp>
          <p:nvSpPr>
            <p:cNvPr id="33" name="Text Box 26">
              <a:extLst>
                <a:ext uri="{FF2B5EF4-FFF2-40B4-BE49-F238E27FC236}">
                  <a16:creationId xmlns:a16="http://schemas.microsoft.com/office/drawing/2014/main" id="{072E6130-C959-42EB-894B-10D4C04800E2}"/>
                </a:ext>
              </a:extLst>
            </p:cNvPr>
            <p:cNvSpPr txBox="1">
              <a:spLocks noChangeArrowheads="1"/>
            </p:cNvSpPr>
            <p:nvPr/>
          </p:nvSpPr>
          <p:spPr bwMode="auto">
            <a:xfrm>
              <a:off x="2051" y="408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8</a:t>
              </a:r>
            </a:p>
          </p:txBody>
        </p:sp>
        <p:sp>
          <p:nvSpPr>
            <p:cNvPr id="34" name="Text Box 27">
              <a:extLst>
                <a:ext uri="{FF2B5EF4-FFF2-40B4-BE49-F238E27FC236}">
                  <a16:creationId xmlns:a16="http://schemas.microsoft.com/office/drawing/2014/main" id="{5B6FF2ED-7ED1-48CA-A367-540DB7F15A12}"/>
                </a:ext>
              </a:extLst>
            </p:cNvPr>
            <p:cNvSpPr txBox="1">
              <a:spLocks noChangeArrowheads="1"/>
            </p:cNvSpPr>
            <p:nvPr/>
          </p:nvSpPr>
          <p:spPr bwMode="auto">
            <a:xfrm>
              <a:off x="2822" y="309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35" name="Line 28">
              <a:extLst>
                <a:ext uri="{FF2B5EF4-FFF2-40B4-BE49-F238E27FC236}">
                  <a16:creationId xmlns:a16="http://schemas.microsoft.com/office/drawing/2014/main" id="{3E740133-CA0D-417F-97B1-96E385C9C03C}"/>
                </a:ext>
              </a:extLst>
            </p:cNvPr>
            <p:cNvSpPr>
              <a:spLocks noChangeShapeType="1"/>
            </p:cNvSpPr>
            <p:nvPr/>
          </p:nvSpPr>
          <p:spPr bwMode="auto">
            <a:xfrm flipV="1">
              <a:off x="567" y="2670"/>
              <a:ext cx="1361" cy="681"/>
            </a:xfrm>
            <a:prstGeom prst="line">
              <a:avLst/>
            </a:prstGeom>
            <a:noFill/>
            <a:ln w="6350">
              <a:solidFill>
                <a:srgbClr val="FF0000"/>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Text Box 29">
              <a:extLst>
                <a:ext uri="{FF2B5EF4-FFF2-40B4-BE49-F238E27FC236}">
                  <a16:creationId xmlns:a16="http://schemas.microsoft.com/office/drawing/2014/main" id="{C597EEB8-EA39-42DE-9A34-4E6DD3A8152B}"/>
                </a:ext>
              </a:extLst>
            </p:cNvPr>
            <p:cNvSpPr txBox="1">
              <a:spLocks noChangeArrowheads="1"/>
            </p:cNvSpPr>
            <p:nvPr/>
          </p:nvSpPr>
          <p:spPr bwMode="auto">
            <a:xfrm>
              <a:off x="1053" y="272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7</a:t>
              </a:r>
            </a:p>
          </p:txBody>
        </p:sp>
        <p:sp>
          <p:nvSpPr>
            <p:cNvPr id="37" name="Oval 30">
              <a:extLst>
                <a:ext uri="{FF2B5EF4-FFF2-40B4-BE49-F238E27FC236}">
                  <a16:creationId xmlns:a16="http://schemas.microsoft.com/office/drawing/2014/main" id="{3CB9E4BE-081B-45C6-91A6-224AF5CCE04E}"/>
                </a:ext>
              </a:extLst>
            </p:cNvPr>
            <p:cNvSpPr>
              <a:spLocks noChangeArrowheads="1"/>
            </p:cNvSpPr>
            <p:nvPr/>
          </p:nvSpPr>
          <p:spPr bwMode="auto">
            <a:xfrm>
              <a:off x="2880" y="1945"/>
              <a:ext cx="408" cy="38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38" name="Line 31">
              <a:extLst>
                <a:ext uri="{FF2B5EF4-FFF2-40B4-BE49-F238E27FC236}">
                  <a16:creationId xmlns:a16="http://schemas.microsoft.com/office/drawing/2014/main" id="{4447D2CC-5B33-4C3A-B7A4-60BCFD355F9F}"/>
                </a:ext>
              </a:extLst>
            </p:cNvPr>
            <p:cNvSpPr>
              <a:spLocks noChangeShapeType="1"/>
            </p:cNvSpPr>
            <p:nvPr/>
          </p:nvSpPr>
          <p:spPr bwMode="auto">
            <a:xfrm flipV="1">
              <a:off x="1928" y="2308"/>
              <a:ext cx="1043" cy="3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Text Box 32">
              <a:extLst>
                <a:ext uri="{FF2B5EF4-FFF2-40B4-BE49-F238E27FC236}">
                  <a16:creationId xmlns:a16="http://schemas.microsoft.com/office/drawing/2014/main" id="{EACCED62-2DAB-45EB-BDE8-B19DF1F663DC}"/>
                </a:ext>
              </a:extLst>
            </p:cNvPr>
            <p:cNvSpPr txBox="1">
              <a:spLocks noChangeArrowheads="1"/>
            </p:cNvSpPr>
            <p:nvPr/>
          </p:nvSpPr>
          <p:spPr bwMode="auto">
            <a:xfrm>
              <a:off x="2200" y="230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40" name="Text Box 33">
              <a:extLst>
                <a:ext uri="{FF2B5EF4-FFF2-40B4-BE49-F238E27FC236}">
                  <a16:creationId xmlns:a16="http://schemas.microsoft.com/office/drawing/2014/main" id="{0F7B28ED-DBAB-449B-93A1-0FA77137E435}"/>
                </a:ext>
              </a:extLst>
            </p:cNvPr>
            <p:cNvSpPr txBox="1">
              <a:spLocks noChangeArrowheads="1"/>
            </p:cNvSpPr>
            <p:nvPr/>
          </p:nvSpPr>
          <p:spPr bwMode="auto">
            <a:xfrm>
              <a:off x="2958" y="2376"/>
              <a:ext cx="163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扩展后顶点集合</a:t>
              </a:r>
            </a:p>
            <a:p>
              <a:pPr eaLnBrk="1" hangingPunct="1"/>
              <a:r>
                <a:rPr lang="en-US" altLang="zh-CN" sz="2000" dirty="0">
                  <a:latin typeface="+mn-lt"/>
                  <a:ea typeface="微软雅黑 Light" panose="020B0502040204020203" pitchFamily="34" charset="-122"/>
                </a:rPr>
                <a:t>S</a:t>
              </a:r>
              <a:r>
                <a:rPr lang="en-US" altLang="zh-CN" sz="2000" baseline="-25000" dirty="0">
                  <a:latin typeface="+mn-lt"/>
                  <a:ea typeface="微软雅黑 Light" panose="020B0502040204020203" pitchFamily="34" charset="-122"/>
                </a:rPr>
                <a:t>i+1 </a:t>
              </a:r>
              <a:r>
                <a:rPr lang="en-US" altLang="zh-CN" sz="2000" dirty="0">
                  <a:latin typeface="+mn-lt"/>
                  <a:ea typeface="微软雅黑 Light" panose="020B0502040204020203" pitchFamily="34" charset="-122"/>
                </a:rPr>
                <a:t>= S</a:t>
              </a:r>
              <a:r>
                <a:rPr lang="en-US" altLang="zh-CN" sz="2000" baseline="-25000" dirty="0">
                  <a:latin typeface="+mn-lt"/>
                  <a:ea typeface="微软雅黑 Light" panose="020B0502040204020203" pitchFamily="34" charset="-122"/>
                </a:rPr>
                <a:t>i</a:t>
              </a:r>
              <a:r>
                <a:rPr lang="en-US" altLang="zh-CN" sz="2000" dirty="0">
                  <a:latin typeface="+mn-lt"/>
                  <a:ea typeface="微软雅黑 Light" panose="020B0502040204020203" pitchFamily="34" charset="-122"/>
                </a:rPr>
                <a:t>∪{</a:t>
              </a:r>
              <a:r>
                <a:rPr lang="en-US" altLang="zh-CN" sz="2400" dirty="0">
                  <a:latin typeface="+mn-lt"/>
                  <a:ea typeface="微软雅黑 Light" panose="020B0502040204020203" pitchFamily="34" charset="-122"/>
                </a:rPr>
                <a:t>u</a:t>
              </a:r>
              <a:r>
                <a:rPr lang="en-US" altLang="zh-CN" sz="2000" dirty="0">
                  <a:latin typeface="+mn-lt"/>
                  <a:ea typeface="微软雅黑 Light" panose="020B0502040204020203" pitchFamily="34" charset="-122"/>
                </a:rPr>
                <a:t>}</a:t>
              </a:r>
            </a:p>
          </p:txBody>
        </p:sp>
        <p:sp>
          <p:nvSpPr>
            <p:cNvPr id="41" name="Line 35">
              <a:extLst>
                <a:ext uri="{FF2B5EF4-FFF2-40B4-BE49-F238E27FC236}">
                  <a16:creationId xmlns:a16="http://schemas.microsoft.com/office/drawing/2014/main" id="{0D92F3F8-8BFD-401C-B38C-AE68851C9499}"/>
                </a:ext>
              </a:extLst>
            </p:cNvPr>
            <p:cNvSpPr>
              <a:spLocks noChangeShapeType="1"/>
            </p:cNvSpPr>
            <p:nvPr/>
          </p:nvSpPr>
          <p:spPr bwMode="auto">
            <a:xfrm>
              <a:off x="1928" y="2670"/>
              <a:ext cx="1224" cy="590"/>
            </a:xfrm>
            <a:prstGeom prst="line">
              <a:avLst/>
            </a:prstGeom>
            <a:noFill/>
            <a:ln w="6350">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2" name="Text Box 37">
              <a:extLst>
                <a:ext uri="{FF2B5EF4-FFF2-40B4-BE49-F238E27FC236}">
                  <a16:creationId xmlns:a16="http://schemas.microsoft.com/office/drawing/2014/main" id="{FE58CF43-F066-4A8D-97CD-4574F3D738D0}"/>
                </a:ext>
              </a:extLst>
            </p:cNvPr>
            <p:cNvSpPr txBox="1">
              <a:spLocks noChangeArrowheads="1"/>
            </p:cNvSpPr>
            <p:nvPr/>
          </p:nvSpPr>
          <p:spPr bwMode="auto">
            <a:xfrm>
              <a:off x="2368" y="268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0</a:t>
              </a:r>
            </a:p>
          </p:txBody>
        </p:sp>
      </p:grpSp>
      <p:sp>
        <p:nvSpPr>
          <p:cNvPr id="43" name="Text Box 23">
            <a:extLst>
              <a:ext uri="{FF2B5EF4-FFF2-40B4-BE49-F238E27FC236}">
                <a16:creationId xmlns:a16="http://schemas.microsoft.com/office/drawing/2014/main" id="{9A90CBDC-3049-4C55-9573-584B09AAA227}"/>
              </a:ext>
            </a:extLst>
          </p:cNvPr>
          <p:cNvSpPr txBox="1">
            <a:spLocks noChangeArrowheads="1"/>
          </p:cNvSpPr>
          <p:nvPr/>
        </p:nvSpPr>
        <p:spPr bwMode="auto">
          <a:xfrm>
            <a:off x="3630612" y="630525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44" name="Text Box 23">
            <a:extLst>
              <a:ext uri="{FF2B5EF4-FFF2-40B4-BE49-F238E27FC236}">
                <a16:creationId xmlns:a16="http://schemas.microsoft.com/office/drawing/2014/main" id="{054AA891-61B3-4111-89AF-BDF117642BCC}"/>
              </a:ext>
            </a:extLst>
          </p:cNvPr>
          <p:cNvSpPr txBox="1">
            <a:spLocks noChangeArrowheads="1"/>
          </p:cNvSpPr>
          <p:nvPr/>
        </p:nvSpPr>
        <p:spPr bwMode="auto">
          <a:xfrm>
            <a:off x="6023617" y="5930391"/>
            <a:ext cx="441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t>10</a:t>
            </a:r>
          </a:p>
        </p:txBody>
      </p:sp>
      <p:sp>
        <p:nvSpPr>
          <p:cNvPr id="45" name="椭圆 1">
            <a:extLst>
              <a:ext uri="{FF2B5EF4-FFF2-40B4-BE49-F238E27FC236}">
                <a16:creationId xmlns:a16="http://schemas.microsoft.com/office/drawing/2014/main" id="{A09060E6-B684-4C19-AE2A-34A8B9EF20B6}"/>
              </a:ext>
            </a:extLst>
          </p:cNvPr>
          <p:cNvSpPr>
            <a:spLocks noChangeArrowheads="1"/>
          </p:cNvSpPr>
          <p:nvPr/>
        </p:nvSpPr>
        <p:spPr bwMode="auto">
          <a:xfrm>
            <a:off x="6464943" y="6176889"/>
            <a:ext cx="433387" cy="300038"/>
          </a:xfrm>
          <a:prstGeom prst="ellipse">
            <a:avLst/>
          </a:prstGeom>
          <a:noFill/>
          <a:ln w="63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6" name="TextBox 1">
            <a:extLst>
              <a:ext uri="{FF2B5EF4-FFF2-40B4-BE49-F238E27FC236}">
                <a16:creationId xmlns:a16="http://schemas.microsoft.com/office/drawing/2014/main" id="{E97F4563-6329-45A0-9200-FEF0B899EDE3}"/>
              </a:ext>
            </a:extLst>
          </p:cNvPr>
          <p:cNvSpPr txBox="1"/>
          <p:nvPr/>
        </p:nvSpPr>
        <p:spPr>
          <a:xfrm>
            <a:off x="6872947" y="2586871"/>
            <a:ext cx="1114408" cy="369332"/>
          </a:xfrm>
          <a:prstGeom prst="rect">
            <a:avLst/>
          </a:prstGeom>
          <a:noFill/>
        </p:spPr>
        <p:txBody>
          <a:bodyPr wrap="none" rtlCol="0">
            <a:spAutoFit/>
          </a:bodyPr>
          <a:lstStyle/>
          <a:p>
            <a:r>
              <a:rPr lang="en-US" altLang="zh-CN" dirty="0" err="1"/>
              <a:t>dist</a:t>
            </a:r>
            <a:r>
              <a:rPr lang="en-US" altLang="zh-CN" dirty="0"/>
              <a:t>[u’]=9</a:t>
            </a:r>
            <a:endParaRPr lang="zh-CN" altLang="en-US" dirty="0"/>
          </a:p>
        </p:txBody>
      </p:sp>
      <p:sp>
        <p:nvSpPr>
          <p:cNvPr id="47" name="TextBox 42">
            <a:extLst>
              <a:ext uri="{FF2B5EF4-FFF2-40B4-BE49-F238E27FC236}">
                <a16:creationId xmlns:a16="http://schemas.microsoft.com/office/drawing/2014/main" id="{023F8E0C-7D83-4065-A25E-62258D9C7216}"/>
              </a:ext>
            </a:extLst>
          </p:cNvPr>
          <p:cNvSpPr txBox="1"/>
          <p:nvPr/>
        </p:nvSpPr>
        <p:spPr>
          <a:xfrm>
            <a:off x="7327980" y="5487682"/>
            <a:ext cx="1063112" cy="369332"/>
          </a:xfrm>
          <a:prstGeom prst="rect">
            <a:avLst/>
          </a:prstGeom>
          <a:noFill/>
        </p:spPr>
        <p:txBody>
          <a:bodyPr wrap="none" rtlCol="0">
            <a:spAutoFit/>
          </a:bodyPr>
          <a:lstStyle/>
          <a:p>
            <a:r>
              <a:rPr lang="en-US" altLang="zh-CN" dirty="0" err="1"/>
              <a:t>dist</a:t>
            </a:r>
            <a:r>
              <a:rPr lang="en-US" altLang="zh-CN" dirty="0"/>
              <a:t>[u]=6</a:t>
            </a:r>
            <a:endParaRPr lang="zh-CN" altLang="en-US" dirty="0"/>
          </a:p>
        </p:txBody>
      </p:sp>
    </p:spTree>
    <p:extLst>
      <p:ext uri="{BB962C8B-B14F-4D97-AF65-F5344CB8AC3E}">
        <p14:creationId xmlns:p14="http://schemas.microsoft.com/office/powerpoint/2010/main" val="2754665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0B984-3237-4386-A19A-E5D5AF33ED8D}"/>
              </a:ext>
            </a:extLst>
          </p:cNvPr>
          <p:cNvSpPr>
            <a:spLocks noGrp="1"/>
          </p:cNvSpPr>
          <p:nvPr>
            <p:ph type="title"/>
          </p:nvPr>
        </p:nvSpPr>
        <p:spPr/>
        <p:txBody>
          <a:bodyPr/>
          <a:lstStyle/>
          <a:p>
            <a:r>
              <a:rPr lang="zh-CN" altLang="en-US" dirty="0"/>
              <a:t>算法过程及示例</a:t>
            </a:r>
          </a:p>
        </p:txBody>
      </p:sp>
      <p:sp>
        <p:nvSpPr>
          <p:cNvPr id="3" name="内容占位符 2">
            <a:extLst>
              <a:ext uri="{FF2B5EF4-FFF2-40B4-BE49-F238E27FC236}">
                <a16:creationId xmlns:a16="http://schemas.microsoft.com/office/drawing/2014/main" id="{9DD51EAD-3DCD-4EC3-8D2E-B7556BB146DC}"/>
              </a:ext>
            </a:extLst>
          </p:cNvPr>
          <p:cNvSpPr>
            <a:spLocks noGrp="1"/>
          </p:cNvSpPr>
          <p:nvPr>
            <p:ph idx="1"/>
          </p:nvPr>
        </p:nvSpPr>
        <p:spPr/>
        <p:txBody>
          <a:bodyPr/>
          <a:lstStyle/>
          <a:p>
            <a:r>
              <a:rPr lang="en-US" altLang="zh-CN" dirty="0"/>
              <a:t>P106</a:t>
            </a:r>
          </a:p>
          <a:p>
            <a:r>
              <a:rPr lang="en-US" altLang="zh-CN" dirty="0">
                <a:solidFill>
                  <a:srgbClr val="000000"/>
                </a:solidFill>
              </a:rPr>
              <a:t>E</a:t>
            </a:r>
            <a:r>
              <a:rPr lang="en-US" altLang="zh-CN" sz="2400" dirty="0">
                <a:solidFill>
                  <a:srgbClr val="000000"/>
                </a:solidFill>
              </a:rPr>
              <a:t>.g. </a:t>
            </a:r>
            <a:r>
              <a:rPr lang="zh-CN" altLang="en-US" sz="2400" dirty="0">
                <a:solidFill>
                  <a:srgbClr val="000000"/>
                </a:solidFill>
              </a:rPr>
              <a:t>对右图中的有向图，应用</a:t>
            </a:r>
            <a:r>
              <a:rPr lang="en-US" altLang="zh-CN" sz="2400" dirty="0">
                <a:solidFill>
                  <a:srgbClr val="000000"/>
                </a:solidFill>
              </a:rPr>
              <a:t>Dijkstra</a:t>
            </a:r>
            <a:r>
              <a:rPr lang="zh-CN" altLang="en-US" sz="2400" dirty="0">
                <a:solidFill>
                  <a:srgbClr val="000000"/>
                </a:solidFill>
              </a:rPr>
              <a:t>算法计算从源</a:t>
            </a:r>
            <a:r>
              <a:rPr lang="zh-CN" altLang="en-US" sz="2400" dirty="0">
                <a:solidFill>
                  <a:srgbClr val="FF0000"/>
                </a:solidFill>
              </a:rPr>
              <a:t>顶点</a:t>
            </a:r>
            <a:r>
              <a:rPr lang="en-US" altLang="zh-CN" sz="2400" dirty="0">
                <a:solidFill>
                  <a:srgbClr val="FF0000"/>
                </a:solidFill>
              </a:rPr>
              <a:t>1</a:t>
            </a:r>
            <a:r>
              <a:rPr lang="zh-CN" altLang="en-US" sz="2400" dirty="0">
                <a:solidFill>
                  <a:srgbClr val="000000"/>
                </a:solidFill>
              </a:rPr>
              <a:t>到其它顶点间最短路径的过程如下</a:t>
            </a:r>
          </a:p>
          <a:p>
            <a:endParaRPr lang="zh-CN" altLang="en-US" dirty="0"/>
          </a:p>
        </p:txBody>
      </p:sp>
      <p:sp>
        <p:nvSpPr>
          <p:cNvPr id="4" name="日期占位符 3">
            <a:extLst>
              <a:ext uri="{FF2B5EF4-FFF2-40B4-BE49-F238E27FC236}">
                <a16:creationId xmlns:a16="http://schemas.microsoft.com/office/drawing/2014/main" id="{EF42917F-9931-42F1-92D5-F428D2067101}"/>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BB785E06-AA16-49F4-A216-C42A2C5755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5C417F-8223-42D0-99EF-FF61BE78D37A}"/>
              </a:ext>
            </a:extLst>
          </p:cNvPr>
          <p:cNvSpPr>
            <a:spLocks noGrp="1"/>
          </p:cNvSpPr>
          <p:nvPr>
            <p:ph type="sldNum" sz="quarter" idx="12"/>
          </p:nvPr>
        </p:nvSpPr>
        <p:spPr/>
        <p:txBody>
          <a:bodyPr/>
          <a:lstStyle/>
          <a:p>
            <a:fld id="{EEA58A3B-43CE-4AA0-90B5-EB47AFAFEB34}" type="slidenum">
              <a:rPr lang="zh-CN" altLang="en-US" smtClean="0"/>
              <a:pPr/>
              <a:t>75</a:t>
            </a:fld>
            <a:endParaRPr lang="zh-CN" altLang="en-US" dirty="0"/>
          </a:p>
        </p:txBody>
      </p:sp>
      <p:pic>
        <p:nvPicPr>
          <p:cNvPr id="7" name="Picture 4" descr="t44">
            <a:extLst>
              <a:ext uri="{FF2B5EF4-FFF2-40B4-BE49-F238E27FC236}">
                <a16:creationId xmlns:a16="http://schemas.microsoft.com/office/drawing/2014/main" id="{665AECAB-5B53-45AC-9805-DF859EE0D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292316" y="2302802"/>
            <a:ext cx="3278187" cy="3502025"/>
          </a:xfrm>
          <a:prstGeom prst="rect">
            <a:avLst/>
          </a:prstGeom>
          <a:noFill/>
        </p:spPr>
      </p:pic>
    </p:spTree>
    <p:extLst>
      <p:ext uri="{BB962C8B-B14F-4D97-AF65-F5344CB8AC3E}">
        <p14:creationId xmlns:p14="http://schemas.microsoft.com/office/powerpoint/2010/main" val="2915113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0156444-A6D4-45B4-9789-9DF4F1DADE81}"/>
              </a:ext>
            </a:extLst>
          </p:cNvPr>
          <p:cNvSpPr>
            <a:spLocks noGrp="1"/>
          </p:cNvSpPr>
          <p:nvPr>
            <p:ph idx="1"/>
          </p:nvPr>
        </p:nvSpPr>
        <p:spPr/>
        <p:txBody>
          <a:bodyPr/>
          <a:lstStyle/>
          <a:p>
            <a:r>
              <a:rPr lang="en-US" altLang="zh-CN" sz="2400" dirty="0">
                <a:solidFill>
                  <a:srgbClr val="000000"/>
                </a:solidFill>
                <a:latin typeface="+mn-lt"/>
                <a:cs typeface="Times New Roman" pitchFamily="18" charset="0"/>
              </a:rPr>
              <a:t>Dijkstra</a:t>
            </a:r>
            <a:r>
              <a:rPr lang="zh-CN" altLang="en-US" sz="2400" dirty="0">
                <a:solidFill>
                  <a:srgbClr val="000000"/>
                </a:solidFill>
                <a:latin typeface="+mn-lt"/>
                <a:cs typeface="Times New Roman" pitchFamily="18" charset="0"/>
              </a:rPr>
              <a:t>算法迭代计算过程</a:t>
            </a:r>
            <a:endParaRPr lang="en-US" altLang="zh-CN" sz="2400" dirty="0">
              <a:solidFill>
                <a:srgbClr val="000000"/>
              </a:solidFill>
              <a:latin typeface="+mn-lt"/>
              <a:cs typeface="Times New Roman" pitchFamily="18" charset="0"/>
            </a:endParaRPr>
          </a:p>
          <a:p>
            <a:r>
              <a:rPr lang="zh-CN" altLang="en-US" dirty="0">
                <a:solidFill>
                  <a:srgbClr val="000000"/>
                </a:solidFill>
                <a:latin typeface="+mn-lt"/>
                <a:cs typeface="Times New Roman" pitchFamily="18" charset="0"/>
              </a:rPr>
              <a:t>特点</a:t>
            </a:r>
            <a:endParaRPr lang="en-US" altLang="zh-CN" dirty="0">
              <a:solidFill>
                <a:srgbClr val="000000"/>
              </a:solidFill>
              <a:latin typeface="+mn-lt"/>
              <a:cs typeface="Times New Roman" pitchFamily="18" charset="0"/>
            </a:endParaRPr>
          </a:p>
          <a:p>
            <a:pPr lvl="1"/>
            <a:r>
              <a:rPr lang="zh-CN" altLang="en-US" dirty="0">
                <a:solidFill>
                  <a:srgbClr val="000000"/>
                </a:solidFill>
                <a:latin typeface="+mn-lt"/>
                <a:cs typeface="Times New Roman" pitchFamily="18" charset="0"/>
              </a:rPr>
              <a:t>计算过程中，节点</a:t>
            </a:r>
            <a:r>
              <a:rPr lang="en-US" altLang="zh-CN" dirty="0">
                <a:solidFill>
                  <a:srgbClr val="000000"/>
                </a:solidFill>
                <a:latin typeface="+mn-lt"/>
                <a:cs typeface="Times New Roman" pitchFamily="18" charset="0"/>
              </a:rPr>
              <a:t>v</a:t>
            </a:r>
            <a:r>
              <a:rPr lang="zh-CN" altLang="en-US" dirty="0">
                <a:solidFill>
                  <a:srgbClr val="000000"/>
                </a:solidFill>
                <a:latin typeface="+mn-lt"/>
                <a:cs typeface="Times New Roman" pitchFamily="18" charset="0"/>
              </a:rPr>
              <a:t>的</a:t>
            </a:r>
            <a:r>
              <a:rPr lang="en-US" altLang="zh-CN" dirty="0" err="1">
                <a:solidFill>
                  <a:srgbClr val="000000"/>
                </a:solidFill>
                <a:latin typeface="+mn-lt"/>
                <a:cs typeface="Times New Roman" pitchFamily="18" charset="0"/>
              </a:rPr>
              <a:t>dist</a:t>
            </a:r>
            <a:r>
              <a:rPr lang="en-US" altLang="zh-CN" dirty="0">
                <a:solidFill>
                  <a:srgbClr val="000000"/>
                </a:solidFill>
                <a:latin typeface="+mn-lt"/>
                <a:cs typeface="Times New Roman" pitchFamily="18" charset="0"/>
              </a:rPr>
              <a:t>[v]</a:t>
            </a:r>
            <a:r>
              <a:rPr lang="zh-CN" altLang="en-US" dirty="0">
                <a:solidFill>
                  <a:srgbClr val="000000"/>
                </a:solidFill>
                <a:latin typeface="+mn-lt"/>
                <a:cs typeface="Times New Roman" pitchFamily="18" charset="0"/>
              </a:rPr>
              <a:t>值是非递增的 </a:t>
            </a:r>
          </a:p>
        </p:txBody>
      </p:sp>
      <p:sp>
        <p:nvSpPr>
          <p:cNvPr id="3" name="日期占位符 2">
            <a:extLst>
              <a:ext uri="{FF2B5EF4-FFF2-40B4-BE49-F238E27FC236}">
                <a16:creationId xmlns:a16="http://schemas.microsoft.com/office/drawing/2014/main" id="{CDEB1C16-753C-4803-94CF-1385C178178E}"/>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2FD95689-AFC8-434E-B3DB-0061A388998D}"/>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2BE95FAD-8CB1-46A8-B267-7DE2918C6775}"/>
              </a:ext>
            </a:extLst>
          </p:cNvPr>
          <p:cNvSpPr>
            <a:spLocks noGrp="1"/>
          </p:cNvSpPr>
          <p:nvPr>
            <p:ph type="sldNum" sz="quarter" idx="12"/>
          </p:nvPr>
        </p:nvSpPr>
        <p:spPr/>
        <p:txBody>
          <a:bodyPr/>
          <a:lstStyle/>
          <a:p>
            <a:fld id="{EEA58A3B-43CE-4AA0-90B5-EB47AFAFEB34}" type="slidenum">
              <a:rPr lang="zh-CN" altLang="en-US" smtClean="0"/>
              <a:pPr/>
              <a:t>76</a:t>
            </a:fld>
            <a:endParaRPr lang="zh-CN" altLang="en-US" dirty="0"/>
          </a:p>
        </p:txBody>
      </p:sp>
      <p:graphicFrame>
        <p:nvGraphicFramePr>
          <p:cNvPr id="6" name="Group 285">
            <a:extLst>
              <a:ext uri="{FF2B5EF4-FFF2-40B4-BE49-F238E27FC236}">
                <a16:creationId xmlns:a16="http://schemas.microsoft.com/office/drawing/2014/main" id="{5D606FA9-E6D8-4EA5-BB5B-F7F6ACB2990C}"/>
              </a:ext>
            </a:extLst>
          </p:cNvPr>
          <p:cNvGraphicFramePr>
            <a:graphicFrameLocks/>
          </p:cNvGraphicFramePr>
          <p:nvPr>
            <p:extLst>
              <p:ext uri="{D42A27DB-BD31-4B8C-83A1-F6EECF244321}">
                <p14:modId xmlns:p14="http://schemas.microsoft.com/office/powerpoint/2010/main" val="426943979"/>
              </p:ext>
            </p:extLst>
          </p:nvPr>
        </p:nvGraphicFramePr>
        <p:xfrm>
          <a:off x="257175" y="2592388"/>
          <a:ext cx="8569325" cy="3787774"/>
        </p:xfrm>
        <a:graphic>
          <a:graphicData uri="http://schemas.openxmlformats.org/drawingml/2006/table">
            <a:tbl>
              <a:tblPr/>
              <a:tblGrid>
                <a:gridCol w="1249363">
                  <a:extLst>
                    <a:ext uri="{9D8B030D-6E8A-4147-A177-3AD203B41FA5}">
                      <a16:colId xmlns:a16="http://schemas.microsoft.com/office/drawing/2014/main" val="20000"/>
                    </a:ext>
                  </a:extLst>
                </a:gridCol>
                <a:gridCol w="1776412">
                  <a:extLst>
                    <a:ext uri="{9D8B030D-6E8A-4147-A177-3AD203B41FA5}">
                      <a16:colId xmlns:a16="http://schemas.microsoft.com/office/drawing/2014/main" val="20001"/>
                    </a:ext>
                  </a:extLst>
                </a:gridCol>
                <a:gridCol w="858838">
                  <a:extLst>
                    <a:ext uri="{9D8B030D-6E8A-4147-A177-3AD203B41FA5}">
                      <a16:colId xmlns:a16="http://schemas.microsoft.com/office/drawing/2014/main" val="20002"/>
                    </a:ext>
                  </a:extLst>
                </a:gridCol>
                <a:gridCol w="117316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gridCol w="1171575">
                  <a:extLst>
                    <a:ext uri="{9D8B030D-6E8A-4147-A177-3AD203B41FA5}">
                      <a16:colId xmlns:a16="http://schemas.microsoft.com/office/drawing/2014/main" val="20005"/>
                    </a:ext>
                  </a:extLst>
                </a:gridCol>
                <a:gridCol w="1169987">
                  <a:extLst>
                    <a:ext uri="{9D8B030D-6E8A-4147-A177-3AD203B41FA5}">
                      <a16:colId xmlns:a16="http://schemas.microsoft.com/office/drawing/2014/main" val="20006"/>
                    </a:ext>
                  </a:extLst>
                </a:gridCol>
              </a:tblGrid>
              <a:tr h="54455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mn-lt"/>
                          <a:ea typeface="微软雅黑 Light" panose="020B0502040204020203" pitchFamily="34" charset="-122"/>
                        </a:rPr>
                        <a:t>迭代</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S</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u</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dist[2]</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dist[4]</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dist[5]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961">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000000"/>
                          </a:solidFill>
                          <a:effectLst/>
                          <a:latin typeface="+mn-lt"/>
                          <a:ea typeface="微软雅黑 Light" panose="020B0502040204020203" pitchFamily="34" charset="-122"/>
                        </a:rPr>
                        <a:t>初始</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9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a:t>
                      </a:r>
                      <a:r>
                        <a:rPr kumimoji="0" lang="en-US" altLang="zh-CN" sz="2400" b="0" i="0" u="none" strike="noStrike" cap="none" normalizeH="0" baseline="0">
                          <a:ln>
                            <a:noFill/>
                          </a:ln>
                          <a:solidFill>
                            <a:srgbClr val="FF0000"/>
                          </a:solidFill>
                          <a:effectLst/>
                          <a:latin typeface="+mn-lt"/>
                          <a:ea typeface="微软雅黑 Light" panose="020B0502040204020203" pitchFamily="34" charset="-122"/>
                        </a:rPr>
                        <a:t>2</a:t>
                      </a: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2</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mn-lt"/>
                          <a:ea typeface="微软雅黑 Light" panose="020B0502040204020203" pitchFamily="34" charset="-122"/>
                        </a:rPr>
                        <a:t>60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0000"/>
                          </a:solidFill>
                          <a:effectLst/>
                          <a:latin typeface="+mn-lt"/>
                          <a:ea typeface="微软雅黑 Light" panose="020B0502040204020203" pitchFamily="34" charset="-122"/>
                        </a:rPr>
                        <a:t>1-2-3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100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09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2</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{1,2,</a:t>
                      </a:r>
                      <a:r>
                        <a:rPr kumimoji="0" lang="en-US" altLang="zh-CN" sz="2400" b="0" i="0" u="none" strike="noStrike" cap="none" normalizeH="0" baseline="0">
                          <a:ln>
                            <a:noFill/>
                          </a:ln>
                          <a:solidFill>
                            <a:srgbClr val="FF0000"/>
                          </a:solidFill>
                          <a:effectLst/>
                          <a:latin typeface="+mn-lt"/>
                          <a:ea typeface="微软雅黑 Light" panose="020B0502040204020203" pitchFamily="34" charset="-122"/>
                        </a:rPr>
                        <a:t>4</a:t>
                      </a: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4</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mn-lt"/>
                          <a:ea typeface="微软雅黑 Light" panose="020B0502040204020203" pitchFamily="34" charset="-122"/>
                        </a:rPr>
                        <a:t>50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0000"/>
                          </a:solidFill>
                          <a:effectLst/>
                          <a:latin typeface="+mn-lt"/>
                          <a:ea typeface="微软雅黑 Light" panose="020B0502040204020203" pitchFamily="34" charset="-122"/>
                        </a:rPr>
                        <a:t>1-4-3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mn-lt"/>
                          <a:ea typeface="微软雅黑 Light" panose="020B0502040204020203" pitchFamily="34" charset="-122"/>
                        </a:rPr>
                        <a:t>90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0000"/>
                          </a:solidFill>
                          <a:effectLst/>
                          <a:latin typeface="+mn-lt"/>
                          <a:ea typeface="微软雅黑 Light" panose="020B0502040204020203" pitchFamily="34" charset="-122"/>
                        </a:rPr>
                        <a:t>1-4-5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098">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{1,2,4,</a:t>
                      </a:r>
                      <a:r>
                        <a:rPr kumimoji="0" lang="en-US" altLang="zh-CN" sz="2400" b="0" i="0" u="none" strike="noStrike" cap="none" normalizeH="0" baseline="0">
                          <a:ln>
                            <a:noFill/>
                          </a:ln>
                          <a:solidFill>
                            <a:srgbClr val="FF0000"/>
                          </a:solidFill>
                          <a:effectLst/>
                          <a:latin typeface="+mn-lt"/>
                          <a:ea typeface="微软雅黑 Light" panose="020B0502040204020203" pitchFamily="34" charset="-122"/>
                        </a:rPr>
                        <a:t>3</a:t>
                      </a: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50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mn-lt"/>
                          <a:ea typeface="微软雅黑 Light" panose="020B0502040204020203" pitchFamily="34" charset="-122"/>
                        </a:rPr>
                        <a:t>60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FF0000"/>
                          </a:solidFill>
                          <a:effectLst/>
                          <a:latin typeface="+mn-lt"/>
                          <a:ea typeface="微软雅黑 Light" panose="020B0502040204020203" pitchFamily="34" charset="-122"/>
                        </a:rPr>
                        <a:t>1-4-3-5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9961">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4</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{1,2,4,3,</a:t>
                      </a:r>
                      <a:r>
                        <a:rPr kumimoji="0" lang="en-US" altLang="zh-CN" sz="2400" b="0" i="0" u="none" strike="noStrike" cap="none" normalizeH="0" baseline="0">
                          <a:ln>
                            <a:noFill/>
                          </a:ln>
                          <a:solidFill>
                            <a:srgbClr val="FF0000"/>
                          </a:solidFill>
                          <a:effectLst/>
                          <a:latin typeface="+mn-lt"/>
                          <a:ea typeface="微软雅黑 Light" panose="020B0502040204020203" pitchFamily="34" charset="-122"/>
                        </a:rPr>
                        <a:t>5</a:t>
                      </a: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5</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10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50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mn-lt"/>
                          <a:ea typeface="微软雅黑 Light" panose="020B0502040204020203" pitchFamily="34" charset="-122"/>
                        </a:rPr>
                        <a:t>30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mn-lt"/>
                          <a:ea typeface="微软雅黑 Light" panose="020B0502040204020203" pitchFamily="34" charset="-122"/>
                        </a:rPr>
                        <a:t>60</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Line 289">
            <a:extLst>
              <a:ext uri="{FF2B5EF4-FFF2-40B4-BE49-F238E27FC236}">
                <a16:creationId xmlns:a16="http://schemas.microsoft.com/office/drawing/2014/main" id="{0DDD0E06-CF05-41D6-B304-881C41322D46}"/>
              </a:ext>
            </a:extLst>
          </p:cNvPr>
          <p:cNvSpPr>
            <a:spLocks noChangeShapeType="1"/>
          </p:cNvSpPr>
          <p:nvPr/>
        </p:nvSpPr>
        <p:spPr bwMode="auto">
          <a:xfrm flipH="1">
            <a:off x="2778125" y="3529013"/>
            <a:ext cx="1943100" cy="4318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8" name="Line 290">
            <a:extLst>
              <a:ext uri="{FF2B5EF4-FFF2-40B4-BE49-F238E27FC236}">
                <a16:creationId xmlns:a16="http://schemas.microsoft.com/office/drawing/2014/main" id="{5B5938B2-94B0-4E45-9FA8-28E1BB1C070B}"/>
              </a:ext>
            </a:extLst>
          </p:cNvPr>
          <p:cNvSpPr>
            <a:spLocks noChangeShapeType="1"/>
          </p:cNvSpPr>
          <p:nvPr/>
        </p:nvSpPr>
        <p:spPr bwMode="auto">
          <a:xfrm flipH="1">
            <a:off x="2849563" y="4249738"/>
            <a:ext cx="4248150" cy="28733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9" name="Line 291">
            <a:extLst>
              <a:ext uri="{FF2B5EF4-FFF2-40B4-BE49-F238E27FC236}">
                <a16:creationId xmlns:a16="http://schemas.microsoft.com/office/drawing/2014/main" id="{A5B4B5D5-BCF9-4645-891C-0253590E7753}"/>
              </a:ext>
            </a:extLst>
          </p:cNvPr>
          <p:cNvSpPr>
            <a:spLocks noChangeShapeType="1"/>
          </p:cNvSpPr>
          <p:nvPr/>
        </p:nvSpPr>
        <p:spPr bwMode="auto">
          <a:xfrm flipH="1">
            <a:off x="2921000" y="4608513"/>
            <a:ext cx="2809875"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Line 292">
            <a:extLst>
              <a:ext uri="{FF2B5EF4-FFF2-40B4-BE49-F238E27FC236}">
                <a16:creationId xmlns:a16="http://schemas.microsoft.com/office/drawing/2014/main" id="{7D343AF2-AF59-4186-A53D-AE5025B03FB3}"/>
              </a:ext>
            </a:extLst>
          </p:cNvPr>
          <p:cNvSpPr>
            <a:spLocks noChangeShapeType="1"/>
          </p:cNvSpPr>
          <p:nvPr/>
        </p:nvSpPr>
        <p:spPr bwMode="auto">
          <a:xfrm flipH="1">
            <a:off x="3281363" y="5473700"/>
            <a:ext cx="4826000" cy="5746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pic>
        <p:nvPicPr>
          <p:cNvPr id="11" name="Picture 4" descr="t44">
            <a:extLst>
              <a:ext uri="{FF2B5EF4-FFF2-40B4-BE49-F238E27FC236}">
                <a16:creationId xmlns:a16="http://schemas.microsoft.com/office/drawing/2014/main" id="{5EE0D0C4-5E37-4CD4-BEB3-4C6429E05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975" y="201968"/>
            <a:ext cx="2482850" cy="236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288">
            <a:hlinkClick r:id="" action="ppaction://hlinkshowjump?jump=lastslideviewed" highlightClick="1"/>
            <a:extLst>
              <a:ext uri="{FF2B5EF4-FFF2-40B4-BE49-F238E27FC236}">
                <a16:creationId xmlns:a16="http://schemas.microsoft.com/office/drawing/2014/main" id="{CB4B39C4-1D7B-4AC6-BBB5-E47C68F7DBA8}"/>
              </a:ext>
            </a:extLst>
          </p:cNvPr>
          <p:cNvSpPr>
            <a:spLocks noChangeArrowheads="1"/>
          </p:cNvSpPr>
          <p:nvPr/>
        </p:nvSpPr>
        <p:spPr bwMode="auto">
          <a:xfrm>
            <a:off x="8559056" y="6407236"/>
            <a:ext cx="445625" cy="234499"/>
          </a:xfrm>
          <a:prstGeom prst="actionButtonBackPrevious">
            <a:avLst/>
          </a:prstGeom>
          <a:solidFill>
            <a:schemeClr val="bg1">
              <a:lumMod val="95000"/>
            </a:schemeClr>
          </a:solidFill>
          <a:ln>
            <a:noFill/>
          </a:ln>
        </p:spPr>
        <p:txBody>
          <a:bodyPr wrap="square" anchor="ctr">
            <a:spAutoFit/>
          </a:bodyPr>
          <a:lstStyle/>
          <a:p>
            <a:endParaRPr lang="zh-CN" altLang="en-US"/>
          </a:p>
        </p:txBody>
      </p:sp>
    </p:spTree>
    <p:extLst>
      <p:ext uri="{BB962C8B-B14F-4D97-AF65-F5344CB8AC3E}">
        <p14:creationId xmlns:p14="http://schemas.microsoft.com/office/powerpoint/2010/main" val="2144969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92A89-6BBB-4593-BEE7-1F94ABAF778C}"/>
              </a:ext>
            </a:extLst>
          </p:cNvPr>
          <p:cNvSpPr>
            <a:spLocks noGrp="1"/>
          </p:cNvSpPr>
          <p:nvPr>
            <p:ph type="title"/>
          </p:nvPr>
        </p:nvSpPr>
        <p:spPr/>
        <p:txBody>
          <a:bodyPr/>
          <a:lstStyle/>
          <a:p>
            <a:r>
              <a:rPr lang="zh-CN" altLang="en-US" dirty="0"/>
              <a:t>算法复杂性</a:t>
            </a:r>
          </a:p>
        </p:txBody>
      </p:sp>
      <p:sp>
        <p:nvSpPr>
          <p:cNvPr id="3" name="内容占位符 2">
            <a:extLst>
              <a:ext uri="{FF2B5EF4-FFF2-40B4-BE49-F238E27FC236}">
                <a16:creationId xmlns:a16="http://schemas.microsoft.com/office/drawing/2014/main" id="{0D9841E2-795F-4743-8244-11E404B727F8}"/>
              </a:ext>
            </a:extLst>
          </p:cNvPr>
          <p:cNvSpPr>
            <a:spLocks noGrp="1"/>
          </p:cNvSpPr>
          <p:nvPr>
            <p:ph idx="1"/>
          </p:nvPr>
        </p:nvSpPr>
        <p:spPr/>
        <p:txBody>
          <a:bodyPr/>
          <a:lstStyle/>
          <a:p>
            <a:r>
              <a:rPr lang="zh-CN" altLang="en-US" dirty="0"/>
              <a:t>算法采用</a:t>
            </a:r>
            <a:r>
              <a:rPr lang="zh-CN" altLang="en-US" sz="2400" dirty="0">
                <a:solidFill>
                  <a:srgbClr val="0000FF"/>
                </a:solidFill>
              </a:rPr>
              <a:t>带权邻接矩阵</a:t>
            </a:r>
            <a:r>
              <a:rPr lang="zh-CN" altLang="en-US" sz="2400" dirty="0">
                <a:solidFill>
                  <a:srgbClr val="000000"/>
                </a:solidFill>
              </a:rPr>
              <a:t>表示具有</a:t>
            </a:r>
            <a:r>
              <a:rPr lang="en-US" altLang="zh-CN" sz="2400" dirty="0">
                <a:solidFill>
                  <a:srgbClr val="000000"/>
                </a:solidFill>
              </a:rPr>
              <a:t>n</a:t>
            </a:r>
            <a:r>
              <a:rPr lang="zh-CN" altLang="en-US" sz="2400" dirty="0">
                <a:solidFill>
                  <a:srgbClr val="000000"/>
                </a:solidFill>
              </a:rPr>
              <a:t>个顶点和</a:t>
            </a:r>
            <a:r>
              <a:rPr lang="en-US" altLang="zh-CN" sz="2400" dirty="0">
                <a:solidFill>
                  <a:srgbClr val="000000"/>
                </a:solidFill>
              </a:rPr>
              <a:t>e</a:t>
            </a:r>
            <a:r>
              <a:rPr lang="zh-CN" altLang="en-US" sz="2400" dirty="0">
                <a:solidFill>
                  <a:srgbClr val="000000"/>
                </a:solidFill>
              </a:rPr>
              <a:t>条边的带权有向图</a:t>
            </a:r>
            <a:r>
              <a:rPr lang="en-US" altLang="zh-CN" sz="2400" dirty="0">
                <a:solidFill>
                  <a:srgbClr val="000000"/>
                </a:solidFill>
              </a:rPr>
              <a:t>G(V, E)</a:t>
            </a:r>
            <a:r>
              <a:rPr lang="zh-CN" altLang="en-US" sz="2400" dirty="0">
                <a:solidFill>
                  <a:srgbClr val="000000"/>
                </a:solidFill>
              </a:rPr>
              <a:t>，计算图中源点</a:t>
            </a:r>
            <a:r>
              <a:rPr lang="en-US" altLang="zh-CN" dirty="0" err="1">
                <a:solidFill>
                  <a:srgbClr val="000000"/>
                </a:solidFill>
              </a:rPr>
              <a:t>v</a:t>
            </a:r>
            <a:r>
              <a:rPr lang="en-US" altLang="zh-CN" sz="2400" dirty="0" err="1"/>
              <a:t>∈</a:t>
            </a:r>
            <a:r>
              <a:rPr lang="en-US" altLang="zh-CN" sz="2400" dirty="0" err="1">
                <a:solidFill>
                  <a:srgbClr val="000000"/>
                </a:solidFill>
              </a:rPr>
              <a:t>V</a:t>
            </a:r>
            <a:r>
              <a:rPr lang="zh-CN" altLang="en-US" sz="2400" dirty="0">
                <a:solidFill>
                  <a:srgbClr val="000000"/>
                </a:solidFill>
              </a:rPr>
              <a:t>到其它各顶点的</a:t>
            </a:r>
            <a:r>
              <a:rPr lang="zh-CN" altLang="en-US" dirty="0">
                <a:solidFill>
                  <a:srgbClr val="000000"/>
                </a:solidFill>
              </a:rPr>
              <a:t>单源最短路径</a:t>
            </a:r>
            <a:endParaRPr lang="en-US" altLang="zh-CN" sz="2400" dirty="0">
              <a:solidFill>
                <a:srgbClr val="000000"/>
              </a:solidFill>
            </a:endParaRPr>
          </a:p>
          <a:p>
            <a:r>
              <a:rPr lang="zh-CN" altLang="en-US" sz="2400" dirty="0">
                <a:solidFill>
                  <a:srgbClr val="000000"/>
                </a:solidFill>
              </a:rPr>
              <a:t>算法复杂性</a:t>
            </a:r>
            <a:r>
              <a:rPr lang="en-US" altLang="zh-CN" sz="2400" dirty="0">
                <a:solidFill>
                  <a:srgbClr val="000000"/>
                </a:solidFill>
              </a:rPr>
              <a:t>O</a:t>
            </a:r>
            <a:r>
              <a:rPr lang="en-US" altLang="zh-CN" dirty="0">
                <a:solidFill>
                  <a:srgbClr val="000000"/>
                </a:solidFill>
              </a:rPr>
              <a:t>(n</a:t>
            </a:r>
            <a:r>
              <a:rPr lang="en-US" altLang="zh-CN" baseline="30000" dirty="0">
                <a:solidFill>
                  <a:srgbClr val="000000"/>
                </a:solidFill>
              </a:rPr>
              <a:t>2</a:t>
            </a:r>
            <a:r>
              <a:rPr lang="en-US" altLang="zh-CN" dirty="0">
                <a:solidFill>
                  <a:srgbClr val="000000"/>
                </a:solidFill>
              </a:rPr>
              <a:t>)</a:t>
            </a:r>
            <a:endParaRPr lang="en-US" altLang="zh-CN" sz="2400" dirty="0">
              <a:solidFill>
                <a:srgbClr val="000000"/>
              </a:solidFill>
            </a:endParaRPr>
          </a:p>
          <a:p>
            <a:pPr lvl="1"/>
            <a:r>
              <a:rPr lang="zh-CN" altLang="en-US" dirty="0">
                <a:solidFill>
                  <a:srgbClr val="000000"/>
                </a:solidFill>
              </a:rPr>
              <a:t>算法主循环体需要</a:t>
            </a:r>
            <a:r>
              <a:rPr lang="en-US" altLang="zh-CN" b="1" u="sng" dirty="0">
                <a:solidFill>
                  <a:srgbClr val="C00000"/>
                </a:solidFill>
              </a:rPr>
              <a:t>O(n</a:t>
            </a:r>
            <a:r>
              <a:rPr lang="en-US" altLang="zh-CN" u="sng" dirty="0">
                <a:solidFill>
                  <a:srgbClr val="000000"/>
                </a:solidFill>
              </a:rPr>
              <a:t>)</a:t>
            </a:r>
            <a:r>
              <a:rPr lang="zh-CN" altLang="en-US" dirty="0">
                <a:solidFill>
                  <a:srgbClr val="000000"/>
                </a:solidFill>
              </a:rPr>
              <a:t>时间，这个循环需要</a:t>
            </a:r>
            <a:r>
              <a:rPr lang="zh-CN" altLang="en-US" u="sng" dirty="0">
                <a:solidFill>
                  <a:srgbClr val="FF0000"/>
                </a:solidFill>
              </a:rPr>
              <a:t>执行</a:t>
            </a:r>
            <a:r>
              <a:rPr lang="en-US" altLang="zh-CN" u="sng" dirty="0">
                <a:solidFill>
                  <a:srgbClr val="FF0000"/>
                </a:solidFill>
              </a:rPr>
              <a:t>n-1</a:t>
            </a:r>
            <a:r>
              <a:rPr lang="zh-CN" altLang="en-US" u="sng" dirty="0">
                <a:solidFill>
                  <a:srgbClr val="FF0000"/>
                </a:solidFill>
              </a:rPr>
              <a:t>次</a:t>
            </a:r>
            <a:r>
              <a:rPr lang="zh-CN" altLang="en-US" dirty="0">
                <a:solidFill>
                  <a:srgbClr val="000000"/>
                </a:solidFill>
              </a:rPr>
              <a:t>，所以完成循环需要</a:t>
            </a:r>
            <a:r>
              <a:rPr lang="en-US" altLang="zh-CN" dirty="0">
                <a:solidFill>
                  <a:srgbClr val="000000"/>
                </a:solidFill>
              </a:rPr>
              <a:t>O(n</a:t>
            </a:r>
            <a:r>
              <a:rPr lang="en-US" altLang="zh-CN" baseline="30000" dirty="0">
                <a:solidFill>
                  <a:srgbClr val="000000"/>
                </a:solidFill>
              </a:rPr>
              <a:t>2</a:t>
            </a:r>
            <a:r>
              <a:rPr lang="en-US" altLang="zh-CN" dirty="0">
                <a:solidFill>
                  <a:srgbClr val="000000"/>
                </a:solidFill>
              </a:rPr>
              <a:t>)</a:t>
            </a:r>
            <a:r>
              <a:rPr lang="zh-CN" altLang="en-US" dirty="0">
                <a:solidFill>
                  <a:srgbClr val="000000"/>
                </a:solidFill>
              </a:rPr>
              <a:t>时间</a:t>
            </a:r>
            <a:endParaRPr lang="en-US" altLang="zh-CN" dirty="0">
              <a:solidFill>
                <a:srgbClr val="000000"/>
              </a:solidFill>
            </a:endParaRPr>
          </a:p>
          <a:p>
            <a:pPr lvl="1"/>
            <a:r>
              <a:rPr lang="zh-CN" altLang="en-US" dirty="0">
                <a:solidFill>
                  <a:srgbClr val="000000"/>
                </a:solidFill>
              </a:rPr>
              <a:t>算法的其余部分所需要时间不超过 </a:t>
            </a:r>
            <a:r>
              <a:rPr lang="en-US" altLang="zh-CN" dirty="0">
                <a:solidFill>
                  <a:srgbClr val="000000"/>
                </a:solidFill>
              </a:rPr>
              <a:t>O(n</a:t>
            </a:r>
            <a:r>
              <a:rPr lang="en-US" altLang="zh-CN" baseline="30000" dirty="0">
                <a:solidFill>
                  <a:srgbClr val="000000"/>
                </a:solidFill>
              </a:rPr>
              <a:t>2</a:t>
            </a:r>
            <a:r>
              <a:rPr lang="en-US" altLang="zh-CN" dirty="0">
                <a:solidFill>
                  <a:srgbClr val="000000"/>
                </a:solidFill>
              </a:rPr>
              <a:t>)</a:t>
            </a:r>
            <a:endParaRPr lang="zh-CN" altLang="en-US" dirty="0"/>
          </a:p>
        </p:txBody>
      </p:sp>
      <p:sp>
        <p:nvSpPr>
          <p:cNvPr id="4" name="日期占位符 3">
            <a:extLst>
              <a:ext uri="{FF2B5EF4-FFF2-40B4-BE49-F238E27FC236}">
                <a16:creationId xmlns:a16="http://schemas.microsoft.com/office/drawing/2014/main" id="{BFB8D2B6-6CF5-4CE7-9BDC-1044AB615644}"/>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530AA5C4-A53C-45A0-A70F-05C22D62C3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D9379F-B389-4A66-A61A-938803AA8478}"/>
              </a:ext>
            </a:extLst>
          </p:cNvPr>
          <p:cNvSpPr>
            <a:spLocks noGrp="1"/>
          </p:cNvSpPr>
          <p:nvPr>
            <p:ph type="sldNum" sz="quarter" idx="12"/>
          </p:nvPr>
        </p:nvSpPr>
        <p:spPr/>
        <p:txBody>
          <a:bodyPr/>
          <a:lstStyle/>
          <a:p>
            <a:fld id="{EEA58A3B-43CE-4AA0-90B5-EB47AFAFEB34}" type="slidenum">
              <a:rPr lang="zh-CN" altLang="en-US" smtClean="0"/>
              <a:pPr/>
              <a:t>77</a:t>
            </a:fld>
            <a:endParaRPr lang="zh-CN" altLang="en-US" dirty="0"/>
          </a:p>
        </p:txBody>
      </p:sp>
      <p:sp>
        <p:nvSpPr>
          <p:cNvPr id="7" name="Rectangle 5">
            <a:extLst>
              <a:ext uri="{FF2B5EF4-FFF2-40B4-BE49-F238E27FC236}">
                <a16:creationId xmlns:a16="http://schemas.microsoft.com/office/drawing/2014/main" id="{2B3DC17A-EE38-4250-9334-20E1BDDE3130}"/>
              </a:ext>
            </a:extLst>
          </p:cNvPr>
          <p:cNvSpPr>
            <a:spLocks noChangeArrowheads="1"/>
          </p:cNvSpPr>
          <p:nvPr/>
        </p:nvSpPr>
        <p:spPr bwMode="auto">
          <a:xfrm>
            <a:off x="0" y="418604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ea typeface="微软雅黑 Light" panose="020B0502040204020203" pitchFamily="34" charset="-122"/>
            </a:endParaRPr>
          </a:p>
        </p:txBody>
      </p:sp>
      <p:sp>
        <p:nvSpPr>
          <p:cNvPr id="8" name="Rectangle 7">
            <a:extLst>
              <a:ext uri="{FF2B5EF4-FFF2-40B4-BE49-F238E27FC236}">
                <a16:creationId xmlns:a16="http://schemas.microsoft.com/office/drawing/2014/main" id="{38505F82-5E95-49DB-90C7-7BC11324B215}"/>
              </a:ext>
            </a:extLst>
          </p:cNvPr>
          <p:cNvSpPr>
            <a:spLocks noChangeArrowheads="1"/>
          </p:cNvSpPr>
          <p:nvPr/>
        </p:nvSpPr>
        <p:spPr bwMode="auto">
          <a:xfrm>
            <a:off x="0" y="417175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ea typeface="微软雅黑 Light" panose="020B0502040204020203" pitchFamily="34" charset="-122"/>
            </a:endParaRPr>
          </a:p>
        </p:txBody>
      </p:sp>
      <p:sp>
        <p:nvSpPr>
          <p:cNvPr id="9" name="TextBox 1">
            <a:extLst>
              <a:ext uri="{FF2B5EF4-FFF2-40B4-BE49-F238E27FC236}">
                <a16:creationId xmlns:a16="http://schemas.microsoft.com/office/drawing/2014/main" id="{604931C2-5C77-4BC8-B43F-13116CC82189}"/>
              </a:ext>
            </a:extLst>
          </p:cNvPr>
          <p:cNvSpPr txBox="1">
            <a:spLocks noChangeArrowheads="1"/>
          </p:cNvSpPr>
          <p:nvPr/>
        </p:nvSpPr>
        <p:spPr bwMode="auto">
          <a:xfrm>
            <a:off x="0" y="3534096"/>
            <a:ext cx="9144000" cy="4894263"/>
          </a:xfrm>
          <a:prstGeom prst="rect">
            <a:avLst/>
          </a:prstGeom>
          <a:solidFill>
            <a:schemeClr val="accent6">
              <a:lumMod val="20000"/>
              <a:lumOff val="80000"/>
            </a:schemeClr>
          </a:solid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[v]=0;   s[v]=true  //</a:t>
            </a:r>
            <a:r>
              <a:rPr lang="zh-CN" altLang="en-US" sz="2400" dirty="0">
                <a:latin typeface="+mn-lt"/>
                <a:ea typeface="微软雅黑 Light" panose="020B0502040204020203" pitchFamily="34" charset="-122"/>
              </a:rPr>
              <a:t>起点</a:t>
            </a:r>
            <a:r>
              <a:rPr lang="en-US" altLang="zh-CN" sz="2400" dirty="0">
                <a:latin typeface="+mn-lt"/>
                <a:ea typeface="微软雅黑 Light" panose="020B0502040204020203" pitchFamily="34" charset="-122"/>
              </a:rPr>
              <a:t>v</a:t>
            </a:r>
            <a:r>
              <a:rPr lang="zh-CN" altLang="en-US" sz="2400" dirty="0">
                <a:latin typeface="+mn-lt"/>
                <a:ea typeface="微软雅黑 Light" panose="020B0502040204020203" pitchFamily="34" charset="-122"/>
              </a:rPr>
              <a:t>放入</a:t>
            </a:r>
            <a:r>
              <a:rPr lang="en-US" altLang="zh-CN" sz="2400" dirty="0">
                <a:latin typeface="+mn-lt"/>
                <a:ea typeface="微软雅黑 Light" panose="020B0502040204020203" pitchFamily="34" charset="-122"/>
              </a:rPr>
              <a:t>S</a:t>
            </a:r>
            <a:r>
              <a:rPr lang="en-US" altLang="zh-CN" sz="2400" baseline="-25000" dirty="0">
                <a:latin typeface="+mn-lt"/>
                <a:ea typeface="微软雅黑 Light" panose="020B0502040204020203" pitchFamily="34" charset="-122"/>
              </a:rPr>
              <a:t>0</a:t>
            </a:r>
            <a:r>
              <a:rPr lang="zh-CN" altLang="en-US" sz="2400" dirty="0">
                <a:latin typeface="+mn-lt"/>
                <a:ea typeface="微软雅黑 Light" panose="020B0502040204020203" pitchFamily="34" charset="-122"/>
              </a:rPr>
              <a:t>中</a:t>
            </a:r>
            <a:endParaRPr lang="en-US" altLang="zh-CN" sz="2400" dirty="0">
              <a:latin typeface="+mn-lt"/>
              <a:ea typeface="微软雅黑 Light" panose="020B0502040204020203" pitchFamily="34" charset="-122"/>
            </a:endParaRPr>
          </a:p>
          <a:p>
            <a:pPr eaLnBrk="1" hangingPunct="1"/>
            <a:r>
              <a:rPr lang="en-US" altLang="zh-CN" sz="2400" dirty="0">
                <a:solidFill>
                  <a:srgbClr val="FF0000"/>
                </a:solidFill>
                <a:latin typeface="+mn-lt"/>
                <a:ea typeface="微软雅黑 Light" panose="020B0502040204020203" pitchFamily="34" charset="-122"/>
              </a:rPr>
              <a:t>for (</a:t>
            </a:r>
            <a:r>
              <a:rPr lang="en-US" altLang="zh-CN" sz="2400" dirty="0" err="1">
                <a:solidFill>
                  <a:srgbClr val="FF0000"/>
                </a:solidFill>
                <a:latin typeface="+mn-lt"/>
                <a:ea typeface="微软雅黑 Light" panose="020B0502040204020203" pitchFamily="34" charset="-122"/>
              </a:rPr>
              <a:t>int</a:t>
            </a:r>
            <a:r>
              <a:rPr lang="en-US" altLang="zh-CN" sz="2400" dirty="0">
                <a:solidFill>
                  <a:srgbClr val="FF0000"/>
                </a:solidFill>
                <a:latin typeface="+mn-lt"/>
                <a:ea typeface="微软雅黑 Light" panose="020B0502040204020203" pitchFamily="34" charset="-122"/>
              </a:rPr>
              <a:t> i=1; i&lt;n; i++)  { </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考虑源点</a:t>
            </a:r>
            <a:r>
              <a:rPr lang="en-US" altLang="zh-CN" sz="2400" dirty="0">
                <a:latin typeface="+mn-lt"/>
                <a:ea typeface="微软雅黑 Light" panose="020B0502040204020203" pitchFamily="34" charset="-122"/>
              </a:rPr>
              <a:t>v</a:t>
            </a:r>
            <a:r>
              <a:rPr lang="zh-CN" altLang="en-US" sz="2400" dirty="0">
                <a:latin typeface="+mn-lt"/>
                <a:ea typeface="微软雅黑 Light" panose="020B0502040204020203" pitchFamily="34" charset="-122"/>
              </a:rPr>
              <a:t>之外的其它点</a:t>
            </a:r>
            <a:r>
              <a:rPr lang="en-US" altLang="zh-CN" sz="2400" dirty="0">
                <a:latin typeface="+mn-lt"/>
                <a:ea typeface="微软雅黑 Light" panose="020B0502040204020203" pitchFamily="34" charset="-122"/>
              </a:rPr>
              <a:t>u</a:t>
            </a:r>
            <a:r>
              <a:rPr lang="zh-CN" altLang="en-US" sz="2400" dirty="0">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zh-CN" altLang="en-US" sz="2400" dirty="0">
                <a:latin typeface="+mn-lt"/>
                <a:ea typeface="微软雅黑 Light" panose="020B0502040204020203" pitchFamily="34" charset="-122"/>
              </a:rPr>
              <a:t>不同规模</a:t>
            </a:r>
            <a:r>
              <a:rPr lang="en-US" altLang="zh-CN" sz="2400" dirty="0">
                <a:latin typeface="+mn-lt"/>
                <a:ea typeface="微软雅黑 Light" panose="020B0502040204020203" pitchFamily="34" charset="-122"/>
              </a:rPr>
              <a:t>S</a:t>
            </a:r>
            <a:r>
              <a:rPr lang="en-US" altLang="zh-CN" sz="2400" baseline="-25000" dirty="0">
                <a:latin typeface="+mn-lt"/>
                <a:ea typeface="微软雅黑 Light" panose="020B0502040204020203" pitchFamily="34" charset="-122"/>
              </a:rPr>
              <a:t>i</a:t>
            </a:r>
            <a:r>
              <a:rPr lang="zh-CN" altLang="en-US" sz="2400" dirty="0">
                <a:latin typeface="+mn-lt"/>
                <a:ea typeface="微软雅黑 Light" panose="020B0502040204020203" pitchFamily="34" charset="-122"/>
              </a:rPr>
              <a:t>，逐步扩展</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temp=</a:t>
            </a:r>
            <a:r>
              <a:rPr lang="en-US" altLang="zh-CN" sz="2400" dirty="0" err="1">
                <a:latin typeface="+mn-lt"/>
                <a:ea typeface="微软雅黑 Light" panose="020B0502040204020203" pitchFamily="34" charset="-122"/>
              </a:rPr>
              <a:t>maxint</a:t>
            </a:r>
            <a:r>
              <a:rPr lang="en-US" altLang="zh-CN" sz="2400" dirty="0">
                <a:latin typeface="+mn-lt"/>
                <a:ea typeface="微软雅黑 Light" panose="020B0502040204020203" pitchFamily="34" charset="-122"/>
              </a:rPr>
              <a:t>;</a:t>
            </a:r>
          </a:p>
          <a:p>
            <a:pPr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u=v; </a:t>
            </a:r>
          </a:p>
          <a:p>
            <a:pPr eaLnBrk="1" hangingPunct="1"/>
            <a:r>
              <a:rPr lang="en-US" altLang="zh-CN" sz="2400" dirty="0">
                <a:latin typeface="+mn-lt"/>
                <a:ea typeface="微软雅黑 Light" panose="020B0502040204020203" pitchFamily="34" charset="-122"/>
              </a:rPr>
              <a:t>      </a:t>
            </a:r>
            <a:r>
              <a:rPr lang="en-US" altLang="zh-CN" sz="2400" dirty="0">
                <a:solidFill>
                  <a:srgbClr val="C00000"/>
                </a:solidFill>
                <a:latin typeface="+mn-lt"/>
                <a:ea typeface="微软雅黑 Light" panose="020B0502040204020203" pitchFamily="34" charset="-122"/>
              </a:rPr>
              <a:t>for  (</a:t>
            </a:r>
            <a:r>
              <a:rPr lang="en-US" altLang="zh-CN" sz="2400" dirty="0" err="1">
                <a:solidFill>
                  <a:srgbClr val="C00000"/>
                </a:solidFill>
                <a:latin typeface="+mn-lt"/>
                <a:ea typeface="微软雅黑 Light" panose="020B0502040204020203" pitchFamily="34" charset="-122"/>
              </a:rPr>
              <a:t>int</a:t>
            </a:r>
            <a:r>
              <a:rPr lang="en-US" altLang="zh-CN" sz="2400" dirty="0">
                <a:solidFill>
                  <a:srgbClr val="C00000"/>
                </a:solidFill>
                <a:latin typeface="+mn-lt"/>
                <a:ea typeface="微软雅黑 Light" panose="020B0502040204020203" pitchFamily="34" charset="-122"/>
              </a:rPr>
              <a:t> j=1; j&lt;=n; j++)    </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选取</a:t>
            </a:r>
            <a:r>
              <a:rPr lang="en-US" altLang="zh-CN" sz="2400" dirty="0">
                <a:latin typeface="+mn-lt"/>
                <a:ea typeface="微软雅黑 Light" panose="020B0502040204020203" pitchFamily="34" charset="-122"/>
              </a:rPr>
              <a:t>S</a:t>
            </a:r>
            <a:r>
              <a:rPr lang="zh-CN" altLang="en-US" sz="2400" dirty="0">
                <a:latin typeface="+mn-lt"/>
                <a:ea typeface="微软雅黑 Light" panose="020B0502040204020203" pitchFamily="34" charset="-122"/>
              </a:rPr>
              <a:t>之外的具有最小</a:t>
            </a:r>
            <a:r>
              <a:rPr lang="en-US" altLang="zh-CN" sz="2400" dirty="0" err="1">
                <a:latin typeface="+mn-lt"/>
                <a:ea typeface="微软雅黑 Light" panose="020B0502040204020203" pitchFamily="34" charset="-122"/>
              </a:rPr>
              <a:t>dist</a:t>
            </a:r>
            <a:r>
              <a:rPr lang="zh-CN" altLang="en-US" sz="2400" dirty="0">
                <a:latin typeface="+mn-lt"/>
                <a:ea typeface="微软雅黑 Light" panose="020B0502040204020203" pitchFamily="34" charset="-122"/>
              </a:rPr>
              <a:t>的</a:t>
            </a:r>
            <a:r>
              <a:rPr lang="en-US" altLang="zh-CN" sz="2400" dirty="0">
                <a:latin typeface="+mn-lt"/>
                <a:ea typeface="微软雅黑 Light" panose="020B0502040204020203" pitchFamily="34" charset="-122"/>
              </a:rPr>
              <a:t>u</a:t>
            </a:r>
          </a:p>
          <a:p>
            <a:pPr eaLnBrk="1" hangingPunct="1"/>
            <a:r>
              <a:rPr lang="en-US" altLang="zh-CN" sz="2400" dirty="0">
                <a:latin typeface="+mn-lt"/>
                <a:ea typeface="微软雅黑 Light" panose="020B0502040204020203" pitchFamily="34" charset="-122"/>
              </a:rPr>
              <a:t>            if ((!s[j]) &amp;&amp; (</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[j]&lt;temp))  {u=j; temp=</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[j]};</a:t>
            </a:r>
          </a:p>
          <a:p>
            <a:pPr eaLnBrk="1" hangingPunct="1"/>
            <a:r>
              <a:rPr lang="en-US" altLang="zh-CN" sz="2400" dirty="0">
                <a:latin typeface="+mn-lt"/>
                <a:ea typeface="微软雅黑 Light" panose="020B0502040204020203" pitchFamily="34" charset="-122"/>
              </a:rPr>
              <a:t>            s[u]=true;                  //</a:t>
            </a:r>
            <a:r>
              <a:rPr lang="zh-CN" altLang="en-US" sz="2400" dirty="0">
                <a:latin typeface="+mn-lt"/>
                <a:ea typeface="微软雅黑 Light" panose="020B0502040204020203" pitchFamily="34" charset="-122"/>
              </a:rPr>
              <a:t>将</a:t>
            </a:r>
            <a:r>
              <a:rPr lang="en-US" altLang="zh-CN" sz="2400" dirty="0">
                <a:latin typeface="+mn-lt"/>
                <a:ea typeface="微软雅黑 Light" panose="020B0502040204020203" pitchFamily="34" charset="-122"/>
              </a:rPr>
              <a:t>u</a:t>
            </a:r>
            <a:r>
              <a:rPr lang="zh-CN" altLang="en-US" sz="2400" dirty="0">
                <a:latin typeface="+mn-lt"/>
                <a:ea typeface="微软雅黑 Light" panose="020B0502040204020203" pitchFamily="34" charset="-122"/>
              </a:rPr>
              <a:t>放入</a:t>
            </a:r>
            <a:r>
              <a:rPr lang="en-US" altLang="zh-CN" sz="2400" dirty="0">
                <a:latin typeface="+mn-lt"/>
                <a:ea typeface="微软雅黑 Light" panose="020B0502040204020203" pitchFamily="34" charset="-122"/>
              </a:rPr>
              <a:t>S</a:t>
            </a:r>
          </a:p>
          <a:p>
            <a:pPr eaLnBrk="1" hangingPunct="1"/>
            <a:r>
              <a:rPr lang="en-US" altLang="zh-CN" sz="2400" dirty="0">
                <a:latin typeface="+mn-lt"/>
                <a:ea typeface="微软雅黑 Light" panose="020B0502040204020203" pitchFamily="34" charset="-122"/>
              </a:rPr>
              <a:t>       </a:t>
            </a:r>
            <a:r>
              <a:rPr lang="en-US" altLang="zh-CN" sz="2400" dirty="0">
                <a:solidFill>
                  <a:srgbClr val="C00000"/>
                </a:solidFill>
                <a:latin typeface="+mn-lt"/>
                <a:ea typeface="微软雅黑 Light" panose="020B0502040204020203" pitchFamily="34" charset="-122"/>
              </a:rPr>
              <a:t>for  (</a:t>
            </a:r>
            <a:r>
              <a:rPr lang="en-US" altLang="zh-CN" sz="2400" dirty="0" err="1">
                <a:solidFill>
                  <a:srgbClr val="C00000"/>
                </a:solidFill>
                <a:latin typeface="+mn-lt"/>
                <a:ea typeface="微软雅黑 Light" panose="020B0502040204020203" pitchFamily="34" charset="-122"/>
              </a:rPr>
              <a:t>int</a:t>
            </a:r>
            <a:r>
              <a:rPr lang="en-US" altLang="zh-CN" sz="2400" dirty="0">
                <a:solidFill>
                  <a:srgbClr val="C00000"/>
                </a:solidFill>
                <a:latin typeface="+mn-lt"/>
                <a:ea typeface="微软雅黑 Light" panose="020B0502040204020203" pitchFamily="34" charset="-122"/>
              </a:rPr>
              <a:t> j=1; j&lt;=n; j++)</a:t>
            </a:r>
          </a:p>
          <a:p>
            <a:pPr eaLnBrk="1" hangingPunct="1"/>
            <a:endParaRPr lang="en-US" altLang="zh-CN" sz="2400" dirty="0">
              <a:solidFill>
                <a:srgbClr val="C00000"/>
              </a:solidFill>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if  ((!s[j]&amp;&amp;(c[u][j]&lt;</a:t>
            </a:r>
            <a:r>
              <a:rPr lang="en-US" altLang="zh-CN" sz="2400" dirty="0" err="1">
                <a:latin typeface="+mn-lt"/>
                <a:ea typeface="微软雅黑 Light" panose="020B0502040204020203" pitchFamily="34" charset="-122"/>
              </a:rPr>
              <a:t>maxint</a:t>
            </a:r>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             …..</a:t>
            </a:r>
          </a:p>
          <a:p>
            <a:pPr eaLnBrk="1" hangingPunct="1"/>
            <a:r>
              <a:rPr lang="en-US" altLang="zh-CN" sz="2400" b="1" dirty="0">
                <a:solidFill>
                  <a:srgbClr val="FF0000"/>
                </a:solidFill>
                <a:latin typeface="+mn-lt"/>
                <a:ea typeface="微软雅黑 Light" panose="020B0502040204020203" pitchFamily="34" charset="-122"/>
              </a:rPr>
              <a:t>}</a:t>
            </a:r>
            <a:r>
              <a:rPr lang="en-US" altLang="zh-CN" sz="2400" dirty="0">
                <a:latin typeface="+mn-lt"/>
                <a:ea typeface="微软雅黑 Light" panose="020B0502040204020203" pitchFamily="34" charset="-122"/>
              </a:rPr>
              <a:t>                                                        </a:t>
            </a:r>
            <a:endParaRPr lang="zh-CN" altLang="en-US" sz="2400" dirty="0">
              <a:latin typeface="+mn-lt"/>
              <a:ea typeface="微软雅黑 Light" panose="020B0502040204020203" pitchFamily="34" charset="-122"/>
            </a:endParaRPr>
          </a:p>
        </p:txBody>
      </p:sp>
      <p:sp>
        <p:nvSpPr>
          <p:cNvPr id="10" name="TextBox 1">
            <a:extLst>
              <a:ext uri="{FF2B5EF4-FFF2-40B4-BE49-F238E27FC236}">
                <a16:creationId xmlns:a16="http://schemas.microsoft.com/office/drawing/2014/main" id="{69C03069-7B77-4E4A-BA08-F9EAE7DB1488}"/>
              </a:ext>
            </a:extLst>
          </p:cNvPr>
          <p:cNvSpPr txBox="1">
            <a:spLocks noChangeArrowheads="1"/>
          </p:cNvSpPr>
          <p:nvPr/>
        </p:nvSpPr>
        <p:spPr bwMode="auto">
          <a:xfrm>
            <a:off x="7631113" y="3965896"/>
            <a:ext cx="1512887" cy="6477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如果</a:t>
            </a:r>
            <a:r>
              <a:rPr lang="en-US" altLang="zh-CN">
                <a:latin typeface="+mn-lt"/>
                <a:ea typeface="微软雅黑 Light" panose="020B0502040204020203" pitchFamily="34" charset="-122"/>
              </a:rPr>
              <a:t>j</a:t>
            </a:r>
            <a:r>
              <a:rPr lang="zh-CN" altLang="en-US">
                <a:latin typeface="+mn-lt"/>
                <a:ea typeface="微软雅黑 Light" panose="020B0502040204020203" pitchFamily="34" charset="-122"/>
              </a:rPr>
              <a:t>在</a:t>
            </a:r>
            <a:r>
              <a:rPr lang="en-US" altLang="zh-CN">
                <a:latin typeface="+mn-lt"/>
                <a:ea typeface="微软雅黑 Light" panose="020B0502040204020203" pitchFamily="34" charset="-122"/>
              </a:rPr>
              <a:t>S</a:t>
            </a:r>
            <a:r>
              <a:rPr lang="zh-CN" altLang="en-US">
                <a:latin typeface="+mn-lt"/>
                <a:ea typeface="微软雅黑 Light" panose="020B0502040204020203" pitchFamily="34" charset="-122"/>
              </a:rPr>
              <a:t>中，则</a:t>
            </a:r>
            <a:r>
              <a:rPr lang="en-US" altLang="zh-CN">
                <a:latin typeface="+mn-lt"/>
                <a:ea typeface="微软雅黑 Light" panose="020B0502040204020203" pitchFamily="34" charset="-122"/>
              </a:rPr>
              <a:t>s[j]=true</a:t>
            </a:r>
            <a:endParaRPr lang="zh-CN" altLang="en-US">
              <a:latin typeface="+mn-lt"/>
              <a:ea typeface="微软雅黑 Light" panose="020B0502040204020203" pitchFamily="34" charset="-122"/>
            </a:endParaRPr>
          </a:p>
        </p:txBody>
      </p:sp>
      <p:sp>
        <p:nvSpPr>
          <p:cNvPr id="11" name="TextBox 2">
            <a:extLst>
              <a:ext uri="{FF2B5EF4-FFF2-40B4-BE49-F238E27FC236}">
                <a16:creationId xmlns:a16="http://schemas.microsoft.com/office/drawing/2014/main" id="{99CA3A46-9C18-4955-AB50-C56DF7EA85CF}"/>
              </a:ext>
            </a:extLst>
          </p:cNvPr>
          <p:cNvSpPr txBox="1">
            <a:spLocks noChangeArrowheads="1"/>
          </p:cNvSpPr>
          <p:nvPr/>
        </p:nvSpPr>
        <p:spPr bwMode="auto">
          <a:xfrm>
            <a:off x="3535371" y="6502637"/>
            <a:ext cx="533325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  </a:t>
            </a:r>
            <a:r>
              <a:rPr lang="zh-CN" altLang="en-US">
                <a:latin typeface="+mn-lt"/>
                <a:ea typeface="微软雅黑 Light" panose="020B0502040204020203" pitchFamily="34" charset="-122"/>
              </a:rPr>
              <a:t>新加入</a:t>
            </a:r>
            <a:r>
              <a:rPr lang="en-US" altLang="zh-CN">
                <a:latin typeface="+mn-lt"/>
                <a:ea typeface="微软雅黑 Light" panose="020B0502040204020203" pitchFamily="34" charset="-122"/>
              </a:rPr>
              <a:t>u</a:t>
            </a:r>
            <a:r>
              <a:rPr lang="zh-CN" altLang="en-US">
                <a:latin typeface="+mn-lt"/>
                <a:ea typeface="微软雅黑 Light" panose="020B0502040204020203" pitchFamily="34" charset="-122"/>
              </a:rPr>
              <a:t>后，对于当前不在</a:t>
            </a:r>
            <a:r>
              <a:rPr lang="en-US" altLang="zh-CN">
                <a:latin typeface="+mn-lt"/>
                <a:ea typeface="微软雅黑 Light" panose="020B0502040204020203" pitchFamily="34" charset="-122"/>
              </a:rPr>
              <a:t>S</a:t>
            </a:r>
            <a:r>
              <a:rPr lang="zh-CN" altLang="en-US">
                <a:latin typeface="+mn-lt"/>
                <a:ea typeface="微软雅黑 Light" panose="020B0502040204020203" pitchFamily="34" charset="-122"/>
              </a:rPr>
              <a:t>中的</a:t>
            </a:r>
            <a:r>
              <a:rPr lang="en-US" altLang="zh-CN">
                <a:latin typeface="+mn-lt"/>
                <a:ea typeface="微软雅黑 Light" panose="020B0502040204020203" pitchFamily="34" charset="-122"/>
              </a:rPr>
              <a:t>j</a:t>
            </a:r>
            <a:r>
              <a:rPr lang="zh-CN" altLang="en-US">
                <a:latin typeface="+mn-lt"/>
                <a:ea typeface="微软雅黑 Light" panose="020B0502040204020203" pitchFamily="34" charset="-122"/>
              </a:rPr>
              <a:t>，更新其</a:t>
            </a:r>
            <a:r>
              <a:rPr lang="en-US" altLang="zh-CN">
                <a:latin typeface="+mn-lt"/>
                <a:ea typeface="微软雅黑 Light" panose="020B0502040204020203" pitchFamily="34" charset="-122"/>
              </a:rPr>
              <a:t>dist[j]</a:t>
            </a:r>
            <a:endParaRPr lang="zh-CN" altLang="en-US">
              <a:latin typeface="+mn-lt"/>
              <a:ea typeface="微软雅黑 Light" panose="020B0502040204020203" pitchFamily="34" charset="-122"/>
            </a:endParaRPr>
          </a:p>
        </p:txBody>
      </p:sp>
      <p:cxnSp>
        <p:nvCxnSpPr>
          <p:cNvPr id="12" name="直接连接符 11">
            <a:extLst>
              <a:ext uri="{FF2B5EF4-FFF2-40B4-BE49-F238E27FC236}">
                <a16:creationId xmlns:a16="http://schemas.microsoft.com/office/drawing/2014/main" id="{DFF8C79D-BE96-4BF3-9156-002DC615479D}"/>
              </a:ext>
            </a:extLst>
          </p:cNvPr>
          <p:cNvCxnSpPr/>
          <p:nvPr/>
        </p:nvCxnSpPr>
        <p:spPr bwMode="auto">
          <a:xfrm>
            <a:off x="1403350" y="6126905"/>
            <a:ext cx="792386"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3" name="直接箭头连接符 12">
            <a:extLst>
              <a:ext uri="{FF2B5EF4-FFF2-40B4-BE49-F238E27FC236}">
                <a16:creationId xmlns:a16="http://schemas.microsoft.com/office/drawing/2014/main" id="{0E9A20D9-B2D5-45AA-8609-916F097CC69E}"/>
              </a:ext>
            </a:extLst>
          </p:cNvPr>
          <p:cNvCxnSpPr>
            <a:stCxn id="14" idx="3"/>
          </p:cNvCxnSpPr>
          <p:nvPr/>
        </p:nvCxnSpPr>
        <p:spPr bwMode="auto">
          <a:xfrm flipV="1">
            <a:off x="885463" y="6126905"/>
            <a:ext cx="517887" cy="58425"/>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4" name="TextBox 5">
            <a:extLst>
              <a:ext uri="{FF2B5EF4-FFF2-40B4-BE49-F238E27FC236}">
                <a16:creationId xmlns:a16="http://schemas.microsoft.com/office/drawing/2014/main" id="{DE9780E6-AE1B-4739-BA87-959C6D7E5D40}"/>
              </a:ext>
            </a:extLst>
          </p:cNvPr>
          <p:cNvSpPr txBox="1"/>
          <p:nvPr/>
        </p:nvSpPr>
        <p:spPr>
          <a:xfrm>
            <a:off x="0" y="6031441"/>
            <a:ext cx="885463" cy="307777"/>
          </a:xfrm>
          <a:prstGeom prst="rect">
            <a:avLst/>
          </a:prstGeom>
          <a:solidFill>
            <a:srgbClr val="FFFF00"/>
          </a:solidFill>
          <a:ln>
            <a:solidFill>
              <a:srgbClr val="FF0000"/>
            </a:solidFill>
          </a:ln>
        </p:spPr>
        <p:txBody>
          <a:bodyPr wrap="square" rtlCol="0">
            <a:spAutoFit/>
          </a:bodyPr>
          <a:lstStyle/>
          <a:p>
            <a:r>
              <a:rPr lang="en-US" altLang="zh-CN" sz="1400" dirty="0">
                <a:ea typeface="微软雅黑 Light" panose="020B0502040204020203" pitchFamily="34" charset="-122"/>
              </a:rPr>
              <a:t>j</a:t>
            </a:r>
            <a:r>
              <a:rPr lang="zh-CN" altLang="en-US" sz="1400" dirty="0">
                <a:ea typeface="微软雅黑 Light" panose="020B0502040204020203" pitchFamily="34" charset="-122"/>
              </a:rPr>
              <a:t>在</a:t>
            </a:r>
            <a:r>
              <a:rPr lang="en-US" altLang="zh-CN" sz="1400" dirty="0">
                <a:ea typeface="微软雅黑 Light" panose="020B0502040204020203" pitchFamily="34" charset="-122"/>
              </a:rPr>
              <a:t>S</a:t>
            </a:r>
            <a:r>
              <a:rPr lang="zh-CN" altLang="en-US" sz="1400" dirty="0">
                <a:ea typeface="微软雅黑 Light" panose="020B0502040204020203" pitchFamily="34" charset="-122"/>
              </a:rPr>
              <a:t>之外</a:t>
            </a:r>
          </a:p>
        </p:txBody>
      </p:sp>
      <p:cxnSp>
        <p:nvCxnSpPr>
          <p:cNvPr id="15" name="直接箭头连接符 3">
            <a:extLst>
              <a:ext uri="{FF2B5EF4-FFF2-40B4-BE49-F238E27FC236}">
                <a16:creationId xmlns:a16="http://schemas.microsoft.com/office/drawing/2014/main" id="{0B59CCE5-9373-4870-BB51-1A7564EFC64B}"/>
              </a:ext>
            </a:extLst>
          </p:cNvPr>
          <p:cNvCxnSpPr>
            <a:cxnSpLocks noChangeShapeType="1"/>
          </p:cNvCxnSpPr>
          <p:nvPr/>
        </p:nvCxnSpPr>
        <p:spPr bwMode="auto">
          <a:xfrm flipH="1">
            <a:off x="1403350" y="2552499"/>
            <a:ext cx="5538787" cy="1487066"/>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7" name="直接箭头连接符 5">
            <a:extLst>
              <a:ext uri="{FF2B5EF4-FFF2-40B4-BE49-F238E27FC236}">
                <a16:creationId xmlns:a16="http://schemas.microsoft.com/office/drawing/2014/main" id="{CFD4E5CF-63F1-4CB0-9A6A-B34466807DA4}"/>
              </a:ext>
            </a:extLst>
          </p:cNvPr>
          <p:cNvCxnSpPr>
            <a:cxnSpLocks noChangeShapeType="1"/>
          </p:cNvCxnSpPr>
          <p:nvPr/>
        </p:nvCxnSpPr>
        <p:spPr bwMode="auto">
          <a:xfrm flipH="1">
            <a:off x="1221129" y="2561752"/>
            <a:ext cx="2191153" cy="2925178"/>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9" name="直接箭头连接符 9">
            <a:extLst>
              <a:ext uri="{FF2B5EF4-FFF2-40B4-BE49-F238E27FC236}">
                <a16:creationId xmlns:a16="http://schemas.microsoft.com/office/drawing/2014/main" id="{6D8DF265-2D9D-409C-9797-D54732A255C6}"/>
              </a:ext>
            </a:extLst>
          </p:cNvPr>
          <p:cNvCxnSpPr>
            <a:cxnSpLocks noChangeShapeType="1"/>
          </p:cNvCxnSpPr>
          <p:nvPr/>
        </p:nvCxnSpPr>
        <p:spPr bwMode="auto">
          <a:xfrm flipH="1">
            <a:off x="1526782" y="2561750"/>
            <a:ext cx="2087564" cy="4026069"/>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7450129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CA884C-D18A-4DD6-89F0-78953C2B855D}"/>
              </a:ext>
            </a:extLst>
          </p:cNvPr>
          <p:cNvSpPr>
            <a:spLocks noGrp="1"/>
          </p:cNvSpPr>
          <p:nvPr>
            <p:ph type="title"/>
          </p:nvPr>
        </p:nvSpPr>
        <p:spPr/>
        <p:txBody>
          <a:bodyPr/>
          <a:lstStyle/>
          <a:p>
            <a:r>
              <a:rPr lang="zh-CN" altLang="en-US" dirty="0"/>
              <a:t>算法正确性证明</a:t>
            </a:r>
          </a:p>
        </p:txBody>
      </p:sp>
      <p:sp>
        <p:nvSpPr>
          <p:cNvPr id="3" name="内容占位符 2">
            <a:extLst>
              <a:ext uri="{FF2B5EF4-FFF2-40B4-BE49-F238E27FC236}">
                <a16:creationId xmlns:a16="http://schemas.microsoft.com/office/drawing/2014/main" id="{B4F3E0AC-0030-496C-986D-602C95511F9C}"/>
              </a:ext>
            </a:extLst>
          </p:cNvPr>
          <p:cNvSpPr>
            <a:spLocks noGrp="1"/>
          </p:cNvSpPr>
          <p:nvPr>
            <p:ph idx="1"/>
          </p:nvPr>
        </p:nvSpPr>
        <p:spPr/>
        <p:txBody>
          <a:bodyPr/>
          <a:lstStyle/>
          <a:p>
            <a:r>
              <a:rPr lang="zh-CN" altLang="en-US" dirty="0"/>
              <a:t>问题形式化描述</a:t>
            </a:r>
            <a:endParaRPr lang="en-US" altLang="zh-CN" dirty="0"/>
          </a:p>
          <a:p>
            <a:r>
              <a:rPr lang="zh-CN" altLang="en-US" dirty="0"/>
              <a:t>贪心选择性质</a:t>
            </a:r>
            <a:endParaRPr lang="en-US" altLang="zh-CN" dirty="0"/>
          </a:p>
          <a:p>
            <a:r>
              <a:rPr lang="zh-CN" altLang="en-US" dirty="0"/>
              <a:t>最优子结构性质</a:t>
            </a:r>
          </a:p>
        </p:txBody>
      </p:sp>
      <p:sp>
        <p:nvSpPr>
          <p:cNvPr id="4" name="日期占位符 3">
            <a:extLst>
              <a:ext uri="{FF2B5EF4-FFF2-40B4-BE49-F238E27FC236}">
                <a16:creationId xmlns:a16="http://schemas.microsoft.com/office/drawing/2014/main" id="{A44D7F4E-26DA-4BD8-9969-A0349C8A166B}"/>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A8A5ED50-6C5D-4B4A-BD77-801E908161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1CABBF-28E4-4C0D-ACC7-F784BF41B760}"/>
              </a:ext>
            </a:extLst>
          </p:cNvPr>
          <p:cNvSpPr>
            <a:spLocks noGrp="1"/>
          </p:cNvSpPr>
          <p:nvPr>
            <p:ph type="sldNum" sz="quarter" idx="12"/>
          </p:nvPr>
        </p:nvSpPr>
        <p:spPr/>
        <p:txBody>
          <a:bodyPr/>
          <a:lstStyle/>
          <a:p>
            <a:fld id="{EEA58A3B-43CE-4AA0-90B5-EB47AFAFEB34}" type="slidenum">
              <a:rPr lang="zh-CN" altLang="en-US" smtClean="0"/>
              <a:pPr/>
              <a:t>78</a:t>
            </a:fld>
            <a:endParaRPr lang="zh-CN" altLang="en-US" dirty="0"/>
          </a:p>
        </p:txBody>
      </p:sp>
    </p:spTree>
    <p:extLst>
      <p:ext uri="{BB962C8B-B14F-4D97-AF65-F5344CB8AC3E}">
        <p14:creationId xmlns:p14="http://schemas.microsoft.com/office/powerpoint/2010/main" val="3293733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79DB8-B0DD-40A5-8D07-7417561CF1CC}"/>
              </a:ext>
            </a:extLst>
          </p:cNvPr>
          <p:cNvSpPr>
            <a:spLocks noGrp="1"/>
          </p:cNvSpPr>
          <p:nvPr>
            <p:ph type="title"/>
          </p:nvPr>
        </p:nvSpPr>
        <p:spPr/>
        <p:txBody>
          <a:bodyPr/>
          <a:lstStyle/>
          <a:p>
            <a:r>
              <a:rPr lang="zh-CN" altLang="en-US" dirty="0"/>
              <a:t>算法正确性证明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D8771A-A881-44D1-82D2-0CC56AE7E196}"/>
                  </a:ext>
                </a:extLst>
              </p:cNvPr>
              <p:cNvSpPr>
                <a:spLocks noGrp="1"/>
              </p:cNvSpPr>
              <p:nvPr>
                <p:ph idx="1"/>
              </p:nvPr>
            </p:nvSpPr>
            <p:spPr/>
            <p:txBody>
              <a:bodyPr/>
              <a:lstStyle/>
              <a:p>
                <a:r>
                  <a:rPr lang="zh-CN" altLang="en-US" sz="2400" dirty="0">
                    <a:sym typeface="Wingdings" pitchFamily="2" charset="2"/>
                  </a:rPr>
                  <a:t>对图</a:t>
                </a:r>
                <a:r>
                  <a:rPr lang="en-US" altLang="zh-CN" sz="2400" dirty="0">
                    <a:sym typeface="Wingdings" pitchFamily="2" charset="2"/>
                  </a:rPr>
                  <a:t>G(V, E), </a:t>
                </a:r>
                <a:r>
                  <a:rPr lang="zh-CN" altLang="en-US" sz="2400" dirty="0">
                    <a:sym typeface="Wingdings" pitchFamily="2" charset="2"/>
                  </a:rPr>
                  <a:t>源点</a:t>
                </a:r>
                <a:r>
                  <a:rPr lang="en-US" altLang="zh-CN" sz="2400" dirty="0">
                    <a:sym typeface="Wingdings" pitchFamily="2" charset="2"/>
                  </a:rPr>
                  <a:t>v</a:t>
                </a:r>
                <a:r>
                  <a:rPr lang="zh-CN" altLang="en-US" sz="2400" dirty="0">
                    <a:sym typeface="Wingdings" pitchFamily="2" charset="2"/>
                  </a:rPr>
                  <a:t>，从三方面描述问题</a:t>
                </a:r>
                <a:endParaRPr lang="en-US" altLang="zh-CN" sz="2400" dirty="0">
                  <a:sym typeface="Wingdings" pitchFamily="2" charset="2"/>
                </a:endParaRPr>
              </a:p>
              <a:p>
                <a:pPr lvl="1"/>
                <a:r>
                  <a:rPr lang="zh-CN" altLang="en-US" dirty="0">
                    <a:sym typeface="Wingdings" pitchFamily="2" charset="2"/>
                  </a:rPr>
                  <a:t>源点</a:t>
                </a:r>
                <a:r>
                  <a:rPr lang="en-US" altLang="zh-CN" dirty="0">
                    <a:sym typeface="Wingdings" pitchFamily="2" charset="2"/>
                  </a:rPr>
                  <a:t>v</a:t>
                </a:r>
                <a:r>
                  <a:rPr lang="zh-CN" altLang="en-US" dirty="0">
                    <a:sym typeface="Wingdings" pitchFamily="2" charset="2"/>
                  </a:rPr>
                  <a:t>，图中顶点集合</a:t>
                </a:r>
                <a:r>
                  <a:rPr lang="en-US" altLang="zh-CN" dirty="0">
                    <a:sym typeface="Wingdings" pitchFamily="2" charset="2"/>
                  </a:rPr>
                  <a:t>V,</a:t>
                </a:r>
                <a:r>
                  <a:rPr lang="zh-CN" altLang="en-US" dirty="0">
                    <a:sym typeface="Wingdings" pitchFamily="2" charset="2"/>
                  </a:rPr>
                  <a:t> 各顶点</a:t>
                </a:r>
                <a:r>
                  <a:rPr lang="en-US" altLang="zh-CN" dirty="0" err="1">
                    <a:sym typeface="Wingdings" pitchFamily="2" charset="2"/>
                  </a:rPr>
                  <a:t>u</a:t>
                </a:r>
                <a:r>
                  <a:rPr lang="en-US" altLang="zh-CN" sz="2400" dirty="0" err="1"/>
                  <a:t>∈</a:t>
                </a:r>
                <a:r>
                  <a:rPr lang="en-US" altLang="zh-CN" dirty="0" err="1">
                    <a:sym typeface="Wingdings" pitchFamily="2" charset="2"/>
                  </a:rPr>
                  <a:t>V</a:t>
                </a:r>
                <a:r>
                  <a:rPr lang="zh-CN" altLang="en-US" dirty="0">
                    <a:sym typeface="Wingdings" pitchFamily="2" charset="2"/>
                  </a:rPr>
                  <a:t>的全局最短路径及其长度</a:t>
                </a:r>
                <a:r>
                  <a:rPr lang="en-US" altLang="zh-CN" sz="2400" dirty="0"/>
                  <a:t>d(v, u)</a:t>
                </a:r>
                <a:endParaRPr lang="en-US" altLang="zh-CN" dirty="0">
                  <a:sym typeface="Wingdings" pitchFamily="2" charset="2"/>
                </a:endParaRPr>
              </a:p>
              <a:p>
                <a:pPr lvl="2"/>
                <a:r>
                  <a:rPr lang="en-US" altLang="zh-CN" dirty="0">
                    <a:sym typeface="Wingdings" pitchFamily="2" charset="2"/>
                  </a:rPr>
                  <a:t> </a:t>
                </a:r>
                <a:r>
                  <a:rPr lang="zh-CN" altLang="en-US" dirty="0">
                    <a:sym typeface="Wingdings" pitchFamily="2" charset="2"/>
                  </a:rPr>
                  <a:t>算法迭代过程中保持不变</a:t>
                </a:r>
                <a:endParaRPr lang="en-US" altLang="zh-CN" dirty="0">
                  <a:sym typeface="Wingdings" pitchFamily="2" charset="2"/>
                </a:endParaRPr>
              </a:p>
              <a:p>
                <a:pPr lvl="1"/>
                <a:r>
                  <a:rPr lang="zh-CN" altLang="en-US" sz="2400" dirty="0">
                    <a:sym typeface="Wingdings" pitchFamily="2" charset="2"/>
                  </a:rPr>
                  <a:t>用于构造最短路径的当前顶点集合</a:t>
                </a:r>
                <a:r>
                  <a:rPr lang="en-US" altLang="zh-CN" dirty="0"/>
                  <a:t>S</a:t>
                </a:r>
                <a:r>
                  <a:rPr lang="en-US" altLang="zh-CN" baseline="-25000" dirty="0"/>
                  <a:t>i </a:t>
                </a:r>
                <a:r>
                  <a:rPr lang="zh-CN" altLang="en-US" sz="2400" dirty="0">
                    <a:sym typeface="Wingdings" pitchFamily="2" charset="2"/>
                  </a:rPr>
                  <a:t>，</a:t>
                </a:r>
                <a:endParaRPr lang="en-US" altLang="zh-CN" sz="2400" dirty="0">
                  <a:sym typeface="Wingdings" pitchFamily="2" charset="2"/>
                </a:endParaRPr>
              </a:p>
              <a:p>
                <a:pPr lvl="2"/>
                <a:r>
                  <a:rPr lang="zh-CN" altLang="en-US" dirty="0">
                    <a:sym typeface="Wingdings" pitchFamily="2" charset="2"/>
                  </a:rPr>
                  <a:t>不断增加，定义了不同规模的子问题</a:t>
                </a:r>
                <a:endParaRPr lang="en-US" altLang="zh-CN" dirty="0">
                  <a:sym typeface="Wingdings" pitchFamily="2" charset="2"/>
                </a:endParaRPr>
              </a:p>
              <a:p>
                <a:pPr lvl="1"/>
                <a:r>
                  <a:rPr lang="zh-CN" altLang="en-US" sz="2400" dirty="0">
                    <a:sym typeface="Wingdings" pitchFamily="2" charset="2"/>
                  </a:rPr>
                  <a:t>指标：</a:t>
                </a:r>
                <a:r>
                  <a:rPr lang="zh-CN" altLang="en-US" dirty="0"/>
                  <a:t>相对于现有</a:t>
                </a:r>
                <a:r>
                  <a:rPr lang="en-US" altLang="zh-CN" dirty="0"/>
                  <a:t>S</a:t>
                </a:r>
                <a:r>
                  <a:rPr lang="en-US" altLang="zh-CN" baseline="-25000" dirty="0"/>
                  <a:t>i </a:t>
                </a:r>
                <a:r>
                  <a:rPr lang="zh-CN" altLang="en-US" dirty="0"/>
                  <a:t>，</a:t>
                </a:r>
                <a:r>
                  <a:rPr lang="zh-CN" altLang="en-US" dirty="0">
                    <a:sym typeface="Wingdings" pitchFamily="2" charset="2"/>
                  </a:rPr>
                  <a:t>对各顶点</a:t>
                </a:r>
                <a:r>
                  <a:rPr lang="en-US" altLang="zh-CN" dirty="0" err="1">
                    <a:sym typeface="Wingdings" pitchFamily="2" charset="2"/>
                  </a:rPr>
                  <a:t>u</a:t>
                </a:r>
                <a:r>
                  <a:rPr lang="en-US" altLang="zh-CN" dirty="0" err="1"/>
                  <a:t>∈</a:t>
                </a:r>
                <a:r>
                  <a:rPr lang="en-US" altLang="zh-CN" dirty="0" err="1">
                    <a:sym typeface="Wingdings" pitchFamily="2" charset="2"/>
                  </a:rPr>
                  <a:t>V</a:t>
                </a:r>
                <a:r>
                  <a:rPr lang="zh-CN" altLang="en-US" dirty="0">
                    <a:sym typeface="Wingdings" pitchFamily="2" charset="2"/>
                  </a:rPr>
                  <a:t>，</a:t>
                </a:r>
                <a:r>
                  <a:rPr lang="en-US" altLang="zh-CN" dirty="0" err="1"/>
                  <a:t>dist</a:t>
                </a:r>
                <a:r>
                  <a:rPr lang="en-US" altLang="zh-CN" dirty="0"/>
                  <a:t>[u]</a:t>
                </a:r>
              </a:p>
              <a:p>
                <a:pPr lvl="2"/>
                <a:r>
                  <a:rPr lang="zh-CN" altLang="en-US" dirty="0"/>
                  <a:t>随着</a:t>
                </a:r>
                <a:r>
                  <a:rPr lang="en-US" altLang="zh-CN" dirty="0"/>
                  <a:t>S</a:t>
                </a:r>
                <a:r>
                  <a:rPr lang="en-US" altLang="zh-CN" baseline="-25000" dirty="0"/>
                  <a:t>i</a:t>
                </a:r>
                <a:r>
                  <a:rPr lang="zh-CN" altLang="en-US" dirty="0"/>
                  <a:t>的变化，</a:t>
                </a:r>
                <a:r>
                  <a:rPr lang="en-US" altLang="zh-CN" dirty="0"/>
                  <a:t> </a:t>
                </a:r>
                <a:r>
                  <a:rPr lang="en-US" altLang="zh-CN" dirty="0" err="1"/>
                  <a:t>dist</a:t>
                </a:r>
                <a:r>
                  <a:rPr lang="en-US" altLang="zh-CN" dirty="0"/>
                  <a:t>[u]</a:t>
                </a:r>
                <a:r>
                  <a:rPr lang="zh-CN" altLang="en-US" dirty="0"/>
                  <a:t>可能需要不断更新</a:t>
                </a:r>
                <a:endParaRPr lang="en-US" altLang="zh-CN" dirty="0"/>
              </a:p>
              <a:p>
                <a:endParaRPr lang="en-US" altLang="zh-CN" dirty="0"/>
              </a:p>
              <a:p>
                <a:r>
                  <a:rPr lang="zh-CN" altLang="en-US" dirty="0"/>
                  <a:t>问题</a:t>
                </a:r>
                <a:r>
                  <a:rPr lang="en-US" altLang="zh-CN" dirty="0"/>
                  <a:t>/</a:t>
                </a:r>
                <a:r>
                  <a:rPr lang="zh-CN" altLang="en-US" dirty="0"/>
                  <a:t>子问题描述：</a:t>
                </a:r>
                <a:r>
                  <a:rPr lang="en-US" altLang="zh-CN" dirty="0"/>
                  <a:t>[S</a:t>
                </a:r>
                <a:r>
                  <a:rPr lang="en-US" altLang="zh-CN" baseline="-25000" dirty="0"/>
                  <a:t>i</a:t>
                </a:r>
                <a:r>
                  <a:rPr lang="en-US" altLang="zh-CN" dirty="0"/>
                  <a:t>, {&lt;</a:t>
                </a:r>
                <a:r>
                  <a:rPr lang="en-US" altLang="zh-CN" dirty="0" err="1"/>
                  <a:t>u,dist</a:t>
                </a:r>
                <a:r>
                  <a:rPr lang="en-US" altLang="zh-CN" dirty="0"/>
                  <a:t>[u]&gt;}]</a:t>
                </a:r>
                <a:r>
                  <a:rPr lang="zh-CN" altLang="en-US" dirty="0"/>
                  <a:t>，</a:t>
                </a:r>
                <a:r>
                  <a:rPr lang="en-US" altLang="zh-CN" dirty="0"/>
                  <a:t>S</a:t>
                </a:r>
                <a:r>
                  <a:rPr lang="en-US" altLang="zh-CN" baseline="-25000" dirty="0"/>
                  <a:t>i </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V</a:t>
                </a:r>
                <a:r>
                  <a:rPr lang="zh-CN" altLang="en-US" sz="2400" dirty="0">
                    <a:solidFill>
                      <a:srgbClr val="000000"/>
                    </a:solidFill>
                  </a:rPr>
                  <a:t>，</a:t>
                </a:r>
                <a:r>
                  <a:rPr lang="en-US" altLang="zh-CN" dirty="0" err="1"/>
                  <a:t>u∈V</a:t>
                </a:r>
                <a:endParaRPr lang="en-US" altLang="zh-CN" dirty="0"/>
              </a:p>
              <a:p>
                <a:pPr lvl="1"/>
                <a:r>
                  <a:rPr lang="zh-CN" altLang="en-US" dirty="0"/>
                  <a:t>最简子问题：</a:t>
                </a:r>
                <a:r>
                  <a:rPr lang="en-US" altLang="zh-CN" dirty="0"/>
                  <a:t>[{u}, {&lt;u, 0&gt;}]</a:t>
                </a:r>
                <a:r>
                  <a:rPr lang="zh-CN" altLang="en-US" dirty="0"/>
                  <a:t>，</a:t>
                </a:r>
                <a:r>
                  <a:rPr lang="en-US" altLang="zh-CN" dirty="0"/>
                  <a:t> S</a:t>
                </a:r>
                <a:r>
                  <a:rPr lang="en-US" altLang="zh-CN" baseline="-25000" dirty="0"/>
                  <a:t>i</a:t>
                </a:r>
                <a:r>
                  <a:rPr lang="zh-CN" altLang="en-US" dirty="0"/>
                  <a:t>只包含源点</a:t>
                </a:r>
                <a:r>
                  <a:rPr lang="en-US" altLang="zh-CN" dirty="0"/>
                  <a:t>u</a:t>
                </a:r>
              </a:p>
              <a:p>
                <a:pPr lvl="1"/>
                <a:r>
                  <a:rPr lang="zh-CN" altLang="en-US" dirty="0"/>
                  <a:t>原问题：</a:t>
                </a:r>
                <a:r>
                  <a:rPr lang="en-US" altLang="zh-CN" dirty="0"/>
                  <a:t>[V, {&lt;</a:t>
                </a:r>
                <a:r>
                  <a:rPr lang="en-US" altLang="zh-CN" dirty="0" err="1"/>
                  <a:t>u,dist</a:t>
                </a:r>
                <a:r>
                  <a:rPr lang="en-US" altLang="zh-CN" dirty="0"/>
                  <a:t>[u]&gt;}] = [V, {&lt;</a:t>
                </a:r>
                <a:r>
                  <a:rPr lang="en-US" altLang="zh-CN" dirty="0" err="1"/>
                  <a:t>u,d</a:t>
                </a:r>
                <a:r>
                  <a:rPr lang="en-US" altLang="zh-CN" dirty="0"/>
                  <a:t>(</a:t>
                </a:r>
                <a:r>
                  <a:rPr lang="en-US" altLang="zh-CN" dirty="0" err="1"/>
                  <a:t>u,v</a:t>
                </a:r>
                <a:r>
                  <a:rPr lang="en-US" altLang="zh-CN" dirty="0"/>
                  <a:t>)&gt;}]</a:t>
                </a:r>
                <a:r>
                  <a:rPr lang="zh-CN" altLang="en-US" dirty="0"/>
                  <a:t>，</a:t>
                </a:r>
                <a:r>
                  <a:rPr lang="en-US" altLang="zh-CN" dirty="0"/>
                  <a:t>S</a:t>
                </a:r>
                <a:r>
                  <a:rPr lang="en-US" altLang="zh-CN" baseline="-25000" dirty="0"/>
                  <a:t>i </a:t>
                </a:r>
                <a:r>
                  <a:rPr lang="en-US" altLang="zh-CN" dirty="0"/>
                  <a:t>=V</a:t>
                </a:r>
              </a:p>
              <a:p>
                <a:pPr lvl="1"/>
                <a:endParaRPr lang="zh-CN" altLang="en-US" dirty="0"/>
              </a:p>
            </p:txBody>
          </p:sp>
        </mc:Choice>
        <mc:Fallback xmlns="">
          <p:sp>
            <p:nvSpPr>
              <p:cNvPr id="3" name="内容占位符 2">
                <a:extLst>
                  <a:ext uri="{FF2B5EF4-FFF2-40B4-BE49-F238E27FC236}">
                    <a16:creationId xmlns:a16="http://schemas.microsoft.com/office/drawing/2014/main" id="{FED8771A-A881-44D1-82D2-0CC56AE7E196}"/>
                  </a:ext>
                </a:extLst>
              </p:cNvPr>
              <p:cNvSpPr>
                <a:spLocks noGrp="1" noRot="1" noChangeAspect="1" noMove="1" noResize="1" noEditPoints="1" noAdjustHandles="1" noChangeArrowheads="1" noChangeShapeType="1" noTextEdit="1"/>
              </p:cNvSpPr>
              <p:nvPr>
                <p:ph idx="1"/>
              </p:nvPr>
            </p:nvSpPr>
            <p:spPr>
              <a:blipFill>
                <a:blip r:embed="rId2"/>
                <a:stretch>
                  <a:fillRect l="-137" t="-211" b="-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495BF6E-CF66-4258-94AB-DACB402FE979}"/>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C4F3215A-535B-4789-BB3A-069CFE1C96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35AEBDE-A59E-4441-B594-ED34604148F7}"/>
              </a:ext>
            </a:extLst>
          </p:cNvPr>
          <p:cNvSpPr>
            <a:spLocks noGrp="1"/>
          </p:cNvSpPr>
          <p:nvPr>
            <p:ph type="sldNum" sz="quarter" idx="12"/>
          </p:nvPr>
        </p:nvSpPr>
        <p:spPr/>
        <p:txBody>
          <a:bodyPr/>
          <a:lstStyle/>
          <a:p>
            <a:fld id="{EEA58A3B-43CE-4AA0-90B5-EB47AFAFEB34}" type="slidenum">
              <a:rPr lang="zh-CN" altLang="en-US" smtClean="0"/>
              <a:pPr/>
              <a:t>79</a:t>
            </a:fld>
            <a:endParaRPr lang="zh-CN" altLang="en-US" dirty="0"/>
          </a:p>
        </p:txBody>
      </p:sp>
    </p:spTree>
    <p:extLst>
      <p:ext uri="{BB962C8B-B14F-4D97-AF65-F5344CB8AC3E}">
        <p14:creationId xmlns:p14="http://schemas.microsoft.com/office/powerpoint/2010/main" val="385001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8E2CF-1487-4ABC-B5FE-9FCC979FB222}"/>
              </a:ext>
            </a:extLst>
          </p:cNvPr>
          <p:cNvSpPr>
            <a:spLocks noGrp="1"/>
          </p:cNvSpPr>
          <p:nvPr>
            <p:ph type="title"/>
          </p:nvPr>
        </p:nvSpPr>
        <p:spPr/>
        <p:txBody>
          <a:bodyPr/>
          <a:lstStyle/>
          <a:p>
            <a:r>
              <a:rPr lang="zh-CN" altLang="en-US" dirty="0"/>
              <a:t>分治法求解</a:t>
            </a:r>
          </a:p>
        </p:txBody>
      </p:sp>
      <p:sp>
        <p:nvSpPr>
          <p:cNvPr id="3" name="内容占位符 2">
            <a:extLst>
              <a:ext uri="{FF2B5EF4-FFF2-40B4-BE49-F238E27FC236}">
                <a16:creationId xmlns:a16="http://schemas.microsoft.com/office/drawing/2014/main" id="{8D01A794-FFDE-4621-8B49-ED79A3540F6E}"/>
              </a:ext>
            </a:extLst>
          </p:cNvPr>
          <p:cNvSpPr>
            <a:spLocks noGrp="1"/>
          </p:cNvSpPr>
          <p:nvPr>
            <p:ph idx="1"/>
          </p:nvPr>
        </p:nvSpPr>
        <p:spPr/>
        <p:txBody>
          <a:bodyPr>
            <a:normAutofit/>
          </a:bodyPr>
          <a:lstStyle/>
          <a:p>
            <a:pPr eaLnBrk="1" hangingPunct="1"/>
            <a:r>
              <a:rPr lang="zh-CN" altLang="en-US" dirty="0"/>
              <a:t>分治法求解本问题时的难点</a:t>
            </a:r>
            <a:endParaRPr lang="en-US" altLang="zh-CN" dirty="0"/>
          </a:p>
          <a:p>
            <a:pPr lvl="1"/>
            <a:r>
              <a:rPr lang="zh-CN" altLang="en-US" dirty="0"/>
              <a:t>如果只采用</a:t>
            </a:r>
            <a:r>
              <a:rPr lang="en-US" altLang="zh-CN" dirty="0"/>
              <a:t>1</a:t>
            </a:r>
            <a:r>
              <a:rPr lang="zh-CN" altLang="en-US" dirty="0"/>
              <a:t>种固定的划分方法，有可能得不到解</a:t>
            </a:r>
            <a:endParaRPr lang="en-US" altLang="zh-CN" dirty="0"/>
          </a:p>
          <a:p>
            <a:pPr lvl="2"/>
            <a:r>
              <a:rPr lang="en-US" altLang="zh-CN" dirty="0" err="1"/>
              <a:t>e.g</a:t>
            </a:r>
            <a:r>
              <a:rPr lang="en-US" altLang="zh-CN" dirty="0"/>
              <a:t>  </a:t>
            </a:r>
            <a:r>
              <a:rPr lang="zh-CN" altLang="en-US" dirty="0"/>
              <a:t>始终采取</a:t>
            </a:r>
            <a:r>
              <a:rPr lang="en-US" altLang="zh-CN" dirty="0"/>
              <a:t>2</a:t>
            </a:r>
            <a:r>
              <a:rPr lang="zh-CN" altLang="en-US" dirty="0"/>
              <a:t>等分方式</a:t>
            </a:r>
          </a:p>
          <a:p>
            <a:pPr eaLnBrk="1" hangingPunct="1">
              <a:buFontTx/>
              <a:buNone/>
            </a:pPr>
            <a:r>
              <a:rPr lang="zh-CN" altLang="en-US" sz="2400" dirty="0"/>
              <a:t>             </a:t>
            </a:r>
            <a:r>
              <a:rPr lang="en-US" altLang="zh-CN" sz="2400" dirty="0"/>
              <a:t>4</a:t>
            </a:r>
            <a:r>
              <a:rPr lang="zh-CN" altLang="en-US" sz="2400" dirty="0"/>
              <a:t>元</a:t>
            </a:r>
            <a:r>
              <a:rPr lang="en-US" altLang="zh-CN" sz="2400" dirty="0"/>
              <a:t>6</a:t>
            </a:r>
            <a:r>
              <a:rPr lang="zh-CN" altLang="en-US" sz="2400" dirty="0"/>
              <a:t>角 </a:t>
            </a:r>
            <a:r>
              <a:rPr lang="en-US" altLang="zh-CN" sz="2400" dirty="0">
                <a:sym typeface="Wingdings" pitchFamily="2" charset="2"/>
              </a:rPr>
              <a:t> 2</a:t>
            </a:r>
            <a:r>
              <a:rPr lang="zh-CN" altLang="en-US" sz="2400" dirty="0">
                <a:sym typeface="Wingdings" pitchFamily="2" charset="2"/>
              </a:rPr>
              <a:t>元</a:t>
            </a:r>
            <a:r>
              <a:rPr lang="en-US" altLang="zh-CN" sz="2400" dirty="0">
                <a:sym typeface="Wingdings" pitchFamily="2" charset="2"/>
              </a:rPr>
              <a:t>3</a:t>
            </a:r>
            <a:r>
              <a:rPr lang="zh-CN" altLang="en-US" sz="2400" dirty="0">
                <a:sym typeface="Wingdings" pitchFamily="2" charset="2"/>
              </a:rPr>
              <a:t>角 </a:t>
            </a:r>
            <a:r>
              <a:rPr lang="en-US" altLang="zh-CN" sz="2400" dirty="0">
                <a:sym typeface="Wingdings" pitchFamily="2" charset="2"/>
              </a:rPr>
              <a:t> </a:t>
            </a:r>
            <a:r>
              <a:rPr lang="en-US" altLang="zh-CN" sz="2400" dirty="0">
                <a:solidFill>
                  <a:srgbClr val="FF0000"/>
                </a:solidFill>
                <a:sym typeface="Wingdings" pitchFamily="2" charset="2"/>
              </a:rPr>
              <a:t>1</a:t>
            </a:r>
            <a:r>
              <a:rPr lang="zh-CN" altLang="en-US" sz="2400" dirty="0">
                <a:solidFill>
                  <a:srgbClr val="FF0000"/>
                </a:solidFill>
                <a:sym typeface="Wingdings" pitchFamily="2" charset="2"/>
              </a:rPr>
              <a:t>元</a:t>
            </a:r>
            <a:r>
              <a:rPr lang="en-US" altLang="zh-CN" sz="2400" dirty="0">
                <a:solidFill>
                  <a:srgbClr val="FF0000"/>
                </a:solidFill>
                <a:sym typeface="Wingdings" pitchFamily="2" charset="2"/>
              </a:rPr>
              <a:t>1</a:t>
            </a:r>
            <a:r>
              <a:rPr lang="zh-CN" altLang="en-US" sz="2400" dirty="0">
                <a:solidFill>
                  <a:srgbClr val="FF0000"/>
                </a:solidFill>
                <a:sym typeface="Wingdings" pitchFamily="2" charset="2"/>
              </a:rPr>
              <a:t>角</a:t>
            </a:r>
            <a:r>
              <a:rPr lang="en-US" altLang="zh-CN" sz="2400" dirty="0">
                <a:solidFill>
                  <a:srgbClr val="FF0000"/>
                </a:solidFill>
                <a:sym typeface="Wingdings" pitchFamily="2" charset="2"/>
              </a:rPr>
              <a:t>5</a:t>
            </a:r>
            <a:r>
              <a:rPr lang="zh-CN" altLang="en-US" sz="2400" dirty="0">
                <a:solidFill>
                  <a:srgbClr val="FF0000"/>
                </a:solidFill>
                <a:sym typeface="Wingdings" pitchFamily="2" charset="2"/>
              </a:rPr>
              <a:t>分</a:t>
            </a:r>
            <a:r>
              <a:rPr lang="zh-CN" altLang="en-US" sz="2400" dirty="0">
                <a:sym typeface="Wingdings" pitchFamily="2" charset="2"/>
              </a:rPr>
              <a:t>？？！！</a:t>
            </a:r>
            <a:endParaRPr lang="zh-CN" altLang="en-US" sz="2400" dirty="0"/>
          </a:p>
          <a:p>
            <a:pPr lvl="1">
              <a:lnSpc>
                <a:spcPct val="130000"/>
              </a:lnSpc>
            </a:pPr>
            <a:r>
              <a:rPr lang="zh-CN" altLang="en-US" dirty="0"/>
              <a:t>采用多种问题划分方法，不同划分导致不同可行</a:t>
            </a:r>
            <a:r>
              <a:rPr lang="en-US" altLang="zh-CN" dirty="0"/>
              <a:t>/</a:t>
            </a:r>
            <a:r>
              <a:rPr lang="zh-CN" altLang="en-US" dirty="0"/>
              <a:t>部分解</a:t>
            </a:r>
            <a:endParaRPr lang="en-US" altLang="zh-CN" dirty="0"/>
          </a:p>
          <a:p>
            <a:pPr lvl="2">
              <a:lnSpc>
                <a:spcPct val="130000"/>
              </a:lnSpc>
            </a:pPr>
            <a:r>
              <a:rPr lang="en-US" altLang="zh-CN" dirty="0"/>
              <a:t>E.g.1</a:t>
            </a:r>
            <a:r>
              <a:rPr lang="zh-CN" altLang="en-US" dirty="0"/>
              <a:t>  划分</a:t>
            </a:r>
            <a:r>
              <a:rPr lang="en-US" altLang="zh-CN" dirty="0"/>
              <a:t>1</a:t>
            </a:r>
            <a:r>
              <a:rPr lang="zh-CN" altLang="en-US" dirty="0"/>
              <a:t>：一分为二</a:t>
            </a:r>
            <a:r>
              <a:rPr lang="en-US" altLang="zh-CN" dirty="0"/>
              <a:t>/2</a:t>
            </a:r>
            <a:r>
              <a:rPr lang="zh-CN" altLang="en-US" dirty="0"/>
              <a:t>等分</a:t>
            </a:r>
            <a:endParaRPr lang="en-US" altLang="zh-CN" dirty="0"/>
          </a:p>
          <a:p>
            <a:pPr marL="268287" lvl="1" indent="0">
              <a:lnSpc>
                <a:spcPct val="130000"/>
              </a:lnSpc>
              <a:buNone/>
            </a:pPr>
            <a:r>
              <a:rPr lang="zh-CN" altLang="en-US" sz="2400" dirty="0"/>
              <a:t>                   划分</a:t>
            </a:r>
            <a:r>
              <a:rPr lang="en-US" altLang="zh-CN" sz="2400" dirty="0"/>
              <a:t>2</a:t>
            </a:r>
            <a:r>
              <a:rPr lang="zh-CN" altLang="en-US" sz="2400" dirty="0"/>
              <a:t>：</a:t>
            </a:r>
            <a:r>
              <a:rPr lang="en-US" altLang="zh-CN" sz="2400" dirty="0"/>
              <a:t>m</a:t>
            </a:r>
            <a:r>
              <a:rPr lang="zh-CN" altLang="en-US" sz="2400" dirty="0"/>
              <a:t>元</a:t>
            </a:r>
            <a:r>
              <a:rPr lang="en-US" altLang="zh-CN" sz="2400" dirty="0"/>
              <a:t>n</a:t>
            </a:r>
            <a:r>
              <a:rPr lang="zh-CN" altLang="en-US" sz="2400" dirty="0"/>
              <a:t>角 </a:t>
            </a:r>
            <a:r>
              <a:rPr lang="en-US" altLang="zh-CN" sz="2400" dirty="0">
                <a:sym typeface="Wingdings" pitchFamily="2" charset="2"/>
              </a:rPr>
              <a:t> m</a:t>
            </a:r>
            <a:r>
              <a:rPr lang="zh-CN" altLang="en-US" sz="2400" dirty="0">
                <a:sym typeface="Wingdings" pitchFamily="2" charset="2"/>
              </a:rPr>
              <a:t>元 </a:t>
            </a:r>
            <a:r>
              <a:rPr lang="en-US" altLang="zh-CN" sz="2400" dirty="0">
                <a:sym typeface="Wingdings" pitchFamily="2" charset="2"/>
              </a:rPr>
              <a:t>+ n</a:t>
            </a:r>
            <a:r>
              <a:rPr lang="zh-CN" altLang="en-US" sz="2400" dirty="0">
                <a:sym typeface="Wingdings" pitchFamily="2" charset="2"/>
              </a:rPr>
              <a:t>角</a:t>
            </a:r>
            <a:endParaRPr lang="en-US" altLang="zh-CN" sz="2400" dirty="0"/>
          </a:p>
          <a:p>
            <a:r>
              <a:rPr lang="zh-CN" altLang="en-US" dirty="0"/>
              <a:t>分治法比较难处理最优化问题</a:t>
            </a:r>
            <a:endParaRPr lang="en-US" altLang="zh-CN" dirty="0"/>
          </a:p>
          <a:p>
            <a:pPr lvl="1"/>
            <a:r>
              <a:rPr lang="zh-CN" altLang="en-US" dirty="0"/>
              <a:t>付款问题本身带有最优化要求，需要考虑多种划分方法、可行解 </a:t>
            </a:r>
          </a:p>
          <a:p>
            <a:pPr eaLnBrk="1" hangingPunct="1">
              <a:buFontTx/>
              <a:buNone/>
            </a:pPr>
            <a:r>
              <a:rPr lang="en-US" altLang="zh-CN" sz="2400" dirty="0"/>
              <a:t>      </a:t>
            </a:r>
            <a:r>
              <a:rPr lang="en-US" altLang="zh-CN" sz="2400" dirty="0">
                <a:sym typeface="Wingdings" pitchFamily="2" charset="2"/>
              </a:rPr>
              <a:t> </a:t>
            </a:r>
            <a:r>
              <a:rPr lang="zh-CN" altLang="en-US" sz="2400" dirty="0">
                <a:sym typeface="Wingdings" pitchFamily="2" charset="2"/>
              </a:rPr>
              <a:t>算法效率</a:t>
            </a:r>
          </a:p>
          <a:p>
            <a:endParaRPr lang="zh-CN" altLang="en-US" dirty="0"/>
          </a:p>
        </p:txBody>
      </p:sp>
      <p:sp>
        <p:nvSpPr>
          <p:cNvPr id="4" name="日期占位符 3">
            <a:extLst>
              <a:ext uri="{FF2B5EF4-FFF2-40B4-BE49-F238E27FC236}">
                <a16:creationId xmlns:a16="http://schemas.microsoft.com/office/drawing/2014/main" id="{DAAADBDC-0223-4C8A-8F9A-10C2BE4CAC1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52460B31-C8BE-4B20-8282-5D362C92C0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A6E74A-AB19-4EA4-AF80-143B792999DB}"/>
              </a:ext>
            </a:extLst>
          </p:cNvPr>
          <p:cNvSpPr>
            <a:spLocks noGrp="1"/>
          </p:cNvSpPr>
          <p:nvPr>
            <p:ph type="sldNum" sz="quarter" idx="12"/>
          </p:nvPr>
        </p:nvSpPr>
        <p:spPr/>
        <p:txBody>
          <a:bodyPr/>
          <a:lstStyle/>
          <a:p>
            <a:fld id="{EEA58A3B-43CE-4AA0-90B5-EB47AFAFEB34}" type="slidenum">
              <a:rPr lang="zh-CN" altLang="en-US" smtClean="0"/>
              <a:pPr/>
              <a:t>8</a:t>
            </a:fld>
            <a:endParaRPr lang="zh-CN" altLang="en-US" dirty="0"/>
          </a:p>
        </p:txBody>
      </p:sp>
    </p:spTree>
    <p:extLst>
      <p:ext uri="{BB962C8B-B14F-4D97-AF65-F5344CB8AC3E}">
        <p14:creationId xmlns:p14="http://schemas.microsoft.com/office/powerpoint/2010/main" val="3667691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EAD77-0079-4273-AD6D-0C5DF609EC6D}"/>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96E22B50-6017-4EDB-99E9-AA9BF1C16BE8}"/>
              </a:ext>
            </a:extLst>
          </p:cNvPr>
          <p:cNvSpPr>
            <a:spLocks noGrp="1"/>
          </p:cNvSpPr>
          <p:nvPr>
            <p:ph idx="1"/>
          </p:nvPr>
        </p:nvSpPr>
        <p:spPr>
          <a:extLst>
            <a:ext uri="{909E8E84-426E-40DD-AFC4-6F175D3DCCD1}">
              <a14:hiddenFill xmlns:a14="http://schemas.microsoft.com/office/drawing/2010/main">
                <a:solidFill>
                  <a:srgbClr val="FFFFFF"/>
                </a:solidFill>
              </a14:hiddenFill>
            </a:ext>
          </a:extLst>
        </p:spPr>
        <p:txBody>
          <a:bodyPr/>
          <a:lstStyle/>
          <a:p>
            <a:r>
              <a:rPr lang="zh-CN" altLang="en-US" sz="2400" dirty="0">
                <a:solidFill>
                  <a:srgbClr val="000000"/>
                </a:solidFill>
              </a:rPr>
              <a:t>贪心选择策略</a:t>
            </a:r>
            <a:endParaRPr lang="en-US" altLang="zh-CN" dirty="0">
              <a:solidFill>
                <a:srgbClr val="000000"/>
              </a:solidFill>
            </a:endParaRPr>
          </a:p>
          <a:p>
            <a:pPr lvl="1"/>
            <a:r>
              <a:rPr lang="zh-CN" altLang="en-US" dirty="0">
                <a:solidFill>
                  <a:srgbClr val="000000"/>
                </a:solidFill>
              </a:rPr>
              <a:t>循环</a:t>
            </a:r>
            <a:r>
              <a:rPr lang="en-US" altLang="zh-CN" dirty="0">
                <a:solidFill>
                  <a:srgbClr val="000000"/>
                </a:solidFill>
              </a:rPr>
              <a:t>/</a:t>
            </a:r>
            <a:r>
              <a:rPr lang="zh-CN" altLang="en-US" dirty="0">
                <a:solidFill>
                  <a:srgbClr val="000000"/>
                </a:solidFill>
              </a:rPr>
              <a:t>迭代计算中每一步，从</a:t>
            </a:r>
            <a:r>
              <a:rPr lang="en-US" altLang="zh-CN" dirty="0">
                <a:solidFill>
                  <a:srgbClr val="000000"/>
                </a:solidFill>
              </a:rPr>
              <a:t>V-S</a:t>
            </a:r>
            <a:r>
              <a:rPr lang="en-US" altLang="zh-CN" baseline="-25000" dirty="0">
                <a:solidFill>
                  <a:srgbClr val="000000"/>
                </a:solidFill>
              </a:rPr>
              <a:t>i</a:t>
            </a:r>
            <a:r>
              <a:rPr lang="zh-CN" altLang="en-US" dirty="0">
                <a:solidFill>
                  <a:srgbClr val="000000"/>
                </a:solidFill>
              </a:rPr>
              <a:t>中选择具有最短特殊路径</a:t>
            </a:r>
            <a:r>
              <a:rPr lang="en-US" altLang="zh-CN" dirty="0" err="1">
                <a:solidFill>
                  <a:srgbClr val="000000"/>
                </a:solidFill>
              </a:rPr>
              <a:t>dist</a:t>
            </a:r>
            <a:r>
              <a:rPr lang="en-US" altLang="zh-CN" dirty="0">
                <a:solidFill>
                  <a:srgbClr val="000000"/>
                </a:solidFill>
              </a:rPr>
              <a:t>[u]</a:t>
            </a:r>
            <a:r>
              <a:rPr lang="zh-CN" altLang="en-US" dirty="0">
                <a:solidFill>
                  <a:srgbClr val="000000"/>
                </a:solidFill>
              </a:rPr>
              <a:t>的顶点</a:t>
            </a:r>
            <a:r>
              <a:rPr lang="en-US" altLang="zh-CN" dirty="0">
                <a:solidFill>
                  <a:srgbClr val="000000"/>
                </a:solidFill>
              </a:rPr>
              <a:t>u</a:t>
            </a:r>
            <a:r>
              <a:rPr lang="zh-CN" altLang="en-US" dirty="0">
                <a:solidFill>
                  <a:srgbClr val="000000"/>
                </a:solidFill>
              </a:rPr>
              <a:t>，加入</a:t>
            </a:r>
            <a:r>
              <a:rPr lang="en-US" altLang="zh-CN" dirty="0">
                <a:solidFill>
                  <a:srgbClr val="000000"/>
                </a:solidFill>
              </a:rPr>
              <a:t>S</a:t>
            </a:r>
            <a:r>
              <a:rPr lang="en-US" altLang="zh-CN" baseline="-25000" dirty="0">
                <a:solidFill>
                  <a:srgbClr val="000000"/>
                </a:solidFill>
              </a:rPr>
              <a:t>i</a:t>
            </a:r>
            <a:r>
              <a:rPr lang="zh-CN" altLang="en-US" dirty="0">
                <a:solidFill>
                  <a:srgbClr val="000000"/>
                </a:solidFill>
              </a:rPr>
              <a:t>得到</a:t>
            </a:r>
            <a:r>
              <a:rPr lang="en-US" altLang="zh-CN" dirty="0">
                <a:solidFill>
                  <a:srgbClr val="000000"/>
                </a:solidFill>
              </a:rPr>
              <a:t>S</a:t>
            </a:r>
            <a:r>
              <a:rPr lang="en-US" altLang="zh-CN" baseline="-25000" dirty="0">
                <a:solidFill>
                  <a:srgbClr val="000000"/>
                </a:solidFill>
              </a:rPr>
              <a:t>i+1</a:t>
            </a:r>
            <a:endParaRPr lang="en-US" altLang="zh-CN" dirty="0"/>
          </a:p>
          <a:p>
            <a:r>
              <a:rPr lang="zh-CN" altLang="en-US" dirty="0"/>
              <a:t>为证明贪心选择策略，需要证明</a:t>
            </a:r>
            <a:endParaRPr lang="en-US" altLang="zh-CN" dirty="0"/>
          </a:p>
          <a:p>
            <a:pPr lvl="1"/>
            <a:r>
              <a:rPr lang="zh-CN" altLang="en-US" dirty="0">
                <a:solidFill>
                  <a:srgbClr val="000000"/>
                </a:solidFill>
              </a:rPr>
              <a:t>对任意已经在</a:t>
            </a:r>
            <a:r>
              <a:rPr lang="en-US" altLang="zh-CN" dirty="0">
                <a:solidFill>
                  <a:srgbClr val="000000"/>
                </a:solidFill>
              </a:rPr>
              <a:t>S</a:t>
            </a:r>
            <a:r>
              <a:rPr lang="en-US" altLang="zh-CN" baseline="-25000" dirty="0">
                <a:solidFill>
                  <a:srgbClr val="000000"/>
                </a:solidFill>
              </a:rPr>
              <a:t>i</a:t>
            </a:r>
            <a:r>
              <a:rPr lang="zh-CN" altLang="en-US" dirty="0">
                <a:solidFill>
                  <a:srgbClr val="000000"/>
                </a:solidFill>
              </a:rPr>
              <a:t>中的顶点</a:t>
            </a:r>
            <a:r>
              <a:rPr lang="en-US" altLang="zh-CN" dirty="0">
                <a:solidFill>
                  <a:srgbClr val="000000"/>
                </a:solidFill>
              </a:rPr>
              <a:t>u</a:t>
            </a:r>
            <a:r>
              <a:rPr lang="zh-CN" altLang="en-US" dirty="0">
                <a:solidFill>
                  <a:srgbClr val="000000"/>
                </a:solidFill>
              </a:rPr>
              <a:t>，从</a:t>
            </a:r>
            <a:r>
              <a:rPr lang="en-US" altLang="zh-CN" dirty="0">
                <a:solidFill>
                  <a:srgbClr val="000000"/>
                </a:solidFill>
              </a:rPr>
              <a:t>v</a:t>
            </a:r>
            <a:r>
              <a:rPr lang="zh-CN" altLang="en-US" dirty="0">
                <a:solidFill>
                  <a:srgbClr val="000000"/>
                </a:solidFill>
              </a:rPr>
              <a:t>开始、经过</a:t>
            </a:r>
            <a:r>
              <a:rPr lang="en-US" altLang="zh-CN" dirty="0">
                <a:solidFill>
                  <a:srgbClr val="000000"/>
                </a:solidFill>
              </a:rPr>
              <a:t>G</a:t>
            </a:r>
            <a:r>
              <a:rPr lang="zh-CN" altLang="en-US" dirty="0">
                <a:solidFill>
                  <a:srgbClr val="000000"/>
                </a:solidFill>
              </a:rPr>
              <a:t>中任意顶点到达</a:t>
            </a:r>
            <a:r>
              <a:rPr lang="en-US" altLang="zh-CN" dirty="0">
                <a:solidFill>
                  <a:srgbClr val="000000"/>
                </a:solidFill>
              </a:rPr>
              <a:t>u</a:t>
            </a:r>
            <a:r>
              <a:rPr lang="zh-CN" altLang="en-US" dirty="0">
                <a:solidFill>
                  <a:srgbClr val="000000"/>
                </a:solidFill>
              </a:rPr>
              <a:t>的全局最短路径的长度</a:t>
            </a:r>
            <a:r>
              <a:rPr lang="en-US" altLang="zh-CN" dirty="0">
                <a:solidFill>
                  <a:srgbClr val="000000"/>
                </a:solidFill>
              </a:rPr>
              <a:t>d(v, u) = </a:t>
            </a:r>
            <a:r>
              <a:rPr lang="zh-CN" altLang="en-US" dirty="0">
                <a:solidFill>
                  <a:srgbClr val="000000"/>
                </a:solidFill>
              </a:rPr>
              <a:t>从</a:t>
            </a:r>
            <a:r>
              <a:rPr lang="en-US" altLang="zh-CN" dirty="0">
                <a:solidFill>
                  <a:srgbClr val="000000"/>
                </a:solidFill>
              </a:rPr>
              <a:t>v</a:t>
            </a:r>
            <a:r>
              <a:rPr lang="zh-CN" altLang="en-US" dirty="0">
                <a:solidFill>
                  <a:srgbClr val="000000"/>
                </a:solidFill>
              </a:rPr>
              <a:t>开始、只经过</a:t>
            </a:r>
            <a:r>
              <a:rPr lang="en-US" altLang="zh-CN" dirty="0">
                <a:solidFill>
                  <a:srgbClr val="000000"/>
                </a:solidFill>
              </a:rPr>
              <a:t>S</a:t>
            </a:r>
            <a:r>
              <a:rPr lang="en-US" altLang="zh-CN" baseline="-25000" dirty="0">
                <a:solidFill>
                  <a:srgbClr val="000000"/>
                </a:solidFill>
              </a:rPr>
              <a:t>i</a:t>
            </a:r>
            <a:r>
              <a:rPr lang="zh-CN" altLang="en-US" dirty="0">
                <a:solidFill>
                  <a:srgbClr val="000000"/>
                </a:solidFill>
              </a:rPr>
              <a:t>中顶点到达</a:t>
            </a:r>
            <a:r>
              <a:rPr lang="en-US" altLang="zh-CN" dirty="0">
                <a:solidFill>
                  <a:srgbClr val="000000"/>
                </a:solidFill>
              </a:rPr>
              <a:t>u</a:t>
            </a:r>
            <a:r>
              <a:rPr lang="zh-CN" altLang="en-US" dirty="0">
                <a:solidFill>
                  <a:srgbClr val="000000"/>
                </a:solidFill>
              </a:rPr>
              <a:t>的最短路径的长度</a:t>
            </a:r>
            <a:r>
              <a:rPr lang="en-US" altLang="zh-CN" dirty="0" err="1">
                <a:solidFill>
                  <a:srgbClr val="000000"/>
                </a:solidFill>
              </a:rPr>
              <a:t>dist</a:t>
            </a:r>
            <a:r>
              <a:rPr lang="en-US" altLang="zh-CN" dirty="0">
                <a:solidFill>
                  <a:srgbClr val="000000"/>
                </a:solidFill>
              </a:rPr>
              <a:t>(u)</a:t>
            </a:r>
          </a:p>
          <a:p>
            <a:pPr lvl="1"/>
            <a:r>
              <a:rPr lang="zh-CN" altLang="en-US" sz="2400" dirty="0">
                <a:solidFill>
                  <a:srgbClr val="000000"/>
                </a:solidFill>
              </a:rPr>
              <a:t>即：不存在</a:t>
            </a:r>
            <a:r>
              <a:rPr lang="zh-CN" altLang="en-US" sz="2400" dirty="0">
                <a:solidFill>
                  <a:srgbClr val="0000FF"/>
                </a:solidFill>
              </a:rPr>
              <a:t>另一条</a:t>
            </a:r>
            <a:r>
              <a:rPr lang="en-US" altLang="zh-CN" sz="2400" dirty="0">
                <a:solidFill>
                  <a:srgbClr val="0000FF"/>
                </a:solidFill>
              </a:rPr>
              <a:t>v</a:t>
            </a:r>
            <a:r>
              <a:rPr lang="zh-CN" altLang="en-US" sz="2400" dirty="0">
                <a:solidFill>
                  <a:srgbClr val="0000FF"/>
                </a:solidFill>
              </a:rPr>
              <a:t>到</a:t>
            </a:r>
            <a:r>
              <a:rPr lang="en-US" altLang="zh-CN" sz="2400" dirty="0">
                <a:solidFill>
                  <a:srgbClr val="0000FF"/>
                </a:solidFill>
              </a:rPr>
              <a:t>u</a:t>
            </a:r>
            <a:r>
              <a:rPr lang="zh-CN" altLang="en-US" sz="2400" dirty="0">
                <a:solidFill>
                  <a:srgbClr val="0000FF"/>
                </a:solidFill>
              </a:rPr>
              <a:t>的最短路径</a:t>
            </a:r>
            <a:r>
              <a:rPr lang="zh-CN" altLang="en-US" sz="2400" dirty="0">
                <a:solidFill>
                  <a:srgbClr val="000000"/>
                </a:solidFill>
              </a:rPr>
              <a:t>，该路径上某些节点</a:t>
            </a:r>
            <a:r>
              <a:rPr lang="en-US" altLang="zh-CN" sz="2400" dirty="0">
                <a:solidFill>
                  <a:srgbClr val="FF0000"/>
                </a:solidFill>
              </a:rPr>
              <a:t>x</a:t>
            </a:r>
            <a:r>
              <a:rPr lang="zh-CN" altLang="en-US" sz="2400" dirty="0">
                <a:solidFill>
                  <a:srgbClr val="000000"/>
                </a:solidFill>
              </a:rPr>
              <a:t>不在</a:t>
            </a:r>
            <a:r>
              <a:rPr lang="en-US" altLang="zh-CN" sz="2400" dirty="0">
                <a:solidFill>
                  <a:srgbClr val="000000"/>
                </a:solidFill>
              </a:rPr>
              <a:t>V-S </a:t>
            </a:r>
            <a:r>
              <a:rPr lang="zh-CN" altLang="en-US" sz="2400" dirty="0">
                <a:solidFill>
                  <a:srgbClr val="000000"/>
                </a:solidFill>
              </a:rPr>
              <a:t>中，且该路径长度</a:t>
            </a:r>
            <a:endParaRPr lang="en-US" altLang="zh-CN" sz="2400" dirty="0">
              <a:solidFill>
                <a:srgbClr val="000000"/>
              </a:solidFill>
            </a:endParaRPr>
          </a:p>
          <a:p>
            <a:pPr marL="268287" lvl="1" indent="0">
              <a:buNone/>
            </a:pPr>
            <a:r>
              <a:rPr lang="zh-CN" altLang="en-US" dirty="0">
                <a:solidFill>
                  <a:srgbClr val="000000"/>
                </a:solidFill>
              </a:rPr>
              <a:t>   </a:t>
            </a:r>
            <a:r>
              <a:rPr lang="en-US" altLang="zh-CN" sz="2400" dirty="0">
                <a:solidFill>
                  <a:srgbClr val="000000"/>
                </a:solidFill>
              </a:rPr>
              <a:t>d(</a:t>
            </a:r>
            <a:r>
              <a:rPr lang="en-US" altLang="zh-CN" sz="2400" dirty="0" err="1">
                <a:solidFill>
                  <a:srgbClr val="000000"/>
                </a:solidFill>
              </a:rPr>
              <a:t>v,u</a:t>
            </a:r>
            <a:r>
              <a:rPr lang="en-US" altLang="zh-CN" sz="2400" dirty="0">
                <a:solidFill>
                  <a:srgbClr val="000000"/>
                </a:solidFill>
              </a:rPr>
              <a:t>)&lt;</a:t>
            </a:r>
            <a:r>
              <a:rPr lang="en-US" altLang="zh-CN" sz="2400" dirty="0" err="1">
                <a:solidFill>
                  <a:srgbClr val="000000"/>
                </a:solidFill>
              </a:rPr>
              <a:t>dist</a:t>
            </a:r>
            <a:r>
              <a:rPr lang="en-US" altLang="zh-CN" sz="2400" dirty="0">
                <a:solidFill>
                  <a:srgbClr val="000000"/>
                </a:solidFill>
              </a:rPr>
              <a:t>[u]</a:t>
            </a:r>
          </a:p>
          <a:p>
            <a:endParaRPr lang="en-US" altLang="zh-CN" dirty="0"/>
          </a:p>
          <a:p>
            <a:endParaRPr lang="zh-CN" altLang="en-US" dirty="0"/>
          </a:p>
        </p:txBody>
      </p:sp>
      <p:sp>
        <p:nvSpPr>
          <p:cNvPr id="4" name="日期占位符 3">
            <a:extLst>
              <a:ext uri="{FF2B5EF4-FFF2-40B4-BE49-F238E27FC236}">
                <a16:creationId xmlns:a16="http://schemas.microsoft.com/office/drawing/2014/main" id="{94F474D1-15F7-4B4B-BC93-76632EBA6EED}"/>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27646BF9-DCFA-4F9C-9FB7-E78B92257C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A3F446-D051-470D-96BD-E2CA085AC44E}"/>
              </a:ext>
            </a:extLst>
          </p:cNvPr>
          <p:cNvSpPr>
            <a:spLocks noGrp="1"/>
          </p:cNvSpPr>
          <p:nvPr>
            <p:ph type="sldNum" sz="quarter" idx="12"/>
          </p:nvPr>
        </p:nvSpPr>
        <p:spPr/>
        <p:txBody>
          <a:bodyPr/>
          <a:lstStyle/>
          <a:p>
            <a:fld id="{EEA58A3B-43CE-4AA0-90B5-EB47AFAFEB34}" type="slidenum">
              <a:rPr lang="zh-CN" altLang="en-US" smtClean="0"/>
              <a:pPr/>
              <a:t>80</a:t>
            </a:fld>
            <a:endParaRPr lang="zh-CN" altLang="en-US" dirty="0"/>
          </a:p>
        </p:txBody>
      </p:sp>
      <p:sp>
        <p:nvSpPr>
          <p:cNvPr id="7" name="AutoShape 8">
            <a:hlinkClick r:id="rId2" action="ppaction://hlinksldjump" highlightClick="1"/>
            <a:extLst>
              <a:ext uri="{FF2B5EF4-FFF2-40B4-BE49-F238E27FC236}">
                <a16:creationId xmlns:a16="http://schemas.microsoft.com/office/drawing/2014/main" id="{AA436603-A288-4BBE-B07E-67D0295DBFF4}"/>
              </a:ext>
            </a:extLst>
          </p:cNvPr>
          <p:cNvSpPr>
            <a:spLocks noChangeArrowheads="1"/>
          </p:cNvSpPr>
          <p:nvPr/>
        </p:nvSpPr>
        <p:spPr bwMode="auto">
          <a:xfrm>
            <a:off x="4806942" y="1808042"/>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
        <p:nvSpPr>
          <p:cNvPr id="8" name="Oval 12">
            <a:extLst>
              <a:ext uri="{FF2B5EF4-FFF2-40B4-BE49-F238E27FC236}">
                <a16:creationId xmlns:a16="http://schemas.microsoft.com/office/drawing/2014/main" id="{7D74A551-A670-421B-928F-76400AEFC77C}"/>
              </a:ext>
            </a:extLst>
          </p:cNvPr>
          <p:cNvSpPr>
            <a:spLocks noChangeArrowheads="1"/>
          </p:cNvSpPr>
          <p:nvPr/>
        </p:nvSpPr>
        <p:spPr bwMode="auto">
          <a:xfrm>
            <a:off x="2920999" y="4514229"/>
            <a:ext cx="5064969" cy="2073590"/>
          </a:xfrm>
          <a:prstGeom prst="ellipse">
            <a:avLst/>
          </a:prstGeom>
          <a:solidFill>
            <a:schemeClr val="bg1">
              <a:lumMod val="95000"/>
            </a:schemeClr>
          </a:solidFill>
          <a:ln w="6350">
            <a:solidFill>
              <a:schemeClr val="tx1"/>
            </a:solidFill>
            <a:round/>
            <a:headEnd/>
            <a:tailEnd/>
          </a:ln>
        </p:spPr>
        <p:txBody>
          <a:bodyPr wrap="square" anchor="ctr">
            <a:spAutoFit/>
          </a:bodyPr>
          <a:lstStyle/>
          <a:p>
            <a:endParaRPr lang="zh-CN" altLang="en-US"/>
          </a:p>
        </p:txBody>
      </p:sp>
      <p:sp>
        <p:nvSpPr>
          <p:cNvPr id="9" name="Oval 9">
            <a:extLst>
              <a:ext uri="{FF2B5EF4-FFF2-40B4-BE49-F238E27FC236}">
                <a16:creationId xmlns:a16="http://schemas.microsoft.com/office/drawing/2014/main" id="{CE8ABB8F-BD56-4AA4-87F6-B04ECFF56871}"/>
              </a:ext>
            </a:extLst>
          </p:cNvPr>
          <p:cNvSpPr>
            <a:spLocks noChangeArrowheads="1"/>
          </p:cNvSpPr>
          <p:nvPr/>
        </p:nvSpPr>
        <p:spPr bwMode="auto">
          <a:xfrm>
            <a:off x="3253005" y="5341294"/>
            <a:ext cx="639762"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0" name="Oval 11">
            <a:extLst>
              <a:ext uri="{FF2B5EF4-FFF2-40B4-BE49-F238E27FC236}">
                <a16:creationId xmlns:a16="http://schemas.microsoft.com/office/drawing/2014/main" id="{B64CE003-1C21-4F8B-831E-7E72F4EE97CF}"/>
              </a:ext>
            </a:extLst>
          </p:cNvPr>
          <p:cNvSpPr>
            <a:spLocks noChangeArrowheads="1"/>
          </p:cNvSpPr>
          <p:nvPr/>
        </p:nvSpPr>
        <p:spPr bwMode="auto">
          <a:xfrm>
            <a:off x="6688982" y="4930204"/>
            <a:ext cx="639762" cy="649188"/>
          </a:xfrm>
          <a:prstGeom prst="ellipse">
            <a:avLst/>
          </a:prstGeom>
          <a:solidFill>
            <a:srgbClr val="FFFF00"/>
          </a:solidFill>
          <a:ln w="6350">
            <a:solidFill>
              <a:schemeClr val="tx1"/>
            </a:solidFill>
            <a:round/>
            <a:headEnd/>
            <a:tailEnd/>
          </a:ln>
        </p:spPr>
        <p:txBody>
          <a:bodyPr anchor="ctr">
            <a:spAutoFit/>
          </a:bodyPr>
          <a:lstStyle/>
          <a:p>
            <a:pPr algn="ctr"/>
            <a:r>
              <a:rPr lang="en-US" altLang="zh-CN" sz="2400" dirty="0"/>
              <a:t>u</a:t>
            </a:r>
          </a:p>
        </p:txBody>
      </p:sp>
      <p:sp>
        <p:nvSpPr>
          <p:cNvPr id="11" name="Text Box 13">
            <a:extLst>
              <a:ext uri="{FF2B5EF4-FFF2-40B4-BE49-F238E27FC236}">
                <a16:creationId xmlns:a16="http://schemas.microsoft.com/office/drawing/2014/main" id="{D8CB3DB1-8969-4E6C-AA56-3F6FFCBBF42E}"/>
              </a:ext>
            </a:extLst>
          </p:cNvPr>
          <p:cNvSpPr txBox="1">
            <a:spLocks noChangeArrowheads="1"/>
          </p:cNvSpPr>
          <p:nvPr/>
        </p:nvSpPr>
        <p:spPr bwMode="auto">
          <a:xfrm>
            <a:off x="4888757" y="4536454"/>
            <a:ext cx="404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dirty="0">
                <a:latin typeface="+mn-lt"/>
              </a:rPr>
              <a:t>S</a:t>
            </a:r>
            <a:r>
              <a:rPr lang="en-US" altLang="zh-CN" sz="2800" baseline="-25000" dirty="0">
                <a:solidFill>
                  <a:srgbClr val="000000"/>
                </a:solidFill>
                <a:latin typeface="+mn-lt"/>
              </a:rPr>
              <a:t>i</a:t>
            </a:r>
            <a:endParaRPr lang="en-US" altLang="zh-CN" sz="2800" dirty="0">
              <a:latin typeface="+mn-lt"/>
            </a:endParaRPr>
          </a:p>
        </p:txBody>
      </p:sp>
      <p:sp>
        <p:nvSpPr>
          <p:cNvPr id="12" name="Text Box 14">
            <a:extLst>
              <a:ext uri="{FF2B5EF4-FFF2-40B4-BE49-F238E27FC236}">
                <a16:creationId xmlns:a16="http://schemas.microsoft.com/office/drawing/2014/main" id="{95DA2DEA-169F-4526-8195-2BC53ED04F8D}"/>
              </a:ext>
            </a:extLst>
          </p:cNvPr>
          <p:cNvSpPr txBox="1">
            <a:spLocks noChangeArrowheads="1"/>
          </p:cNvSpPr>
          <p:nvPr/>
        </p:nvSpPr>
        <p:spPr bwMode="auto">
          <a:xfrm>
            <a:off x="8128844" y="5184154"/>
            <a:ext cx="7184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dirty="0">
                <a:latin typeface="+mn-lt"/>
              </a:rPr>
              <a:t>V-S</a:t>
            </a:r>
            <a:r>
              <a:rPr lang="en-US" altLang="zh-CN" sz="2800" baseline="-25000" dirty="0">
                <a:solidFill>
                  <a:srgbClr val="000000"/>
                </a:solidFill>
                <a:latin typeface="+mn-lt"/>
              </a:rPr>
              <a:t>i</a:t>
            </a:r>
            <a:endParaRPr lang="en-US" altLang="zh-CN" sz="2800" dirty="0">
              <a:latin typeface="+mn-lt"/>
            </a:endParaRPr>
          </a:p>
        </p:txBody>
      </p:sp>
      <p:sp>
        <p:nvSpPr>
          <p:cNvPr id="13" name="Oval 15">
            <a:extLst>
              <a:ext uri="{FF2B5EF4-FFF2-40B4-BE49-F238E27FC236}">
                <a16:creationId xmlns:a16="http://schemas.microsoft.com/office/drawing/2014/main" id="{C9F9778E-63A5-454A-824E-8DA2DB1227BD}"/>
              </a:ext>
            </a:extLst>
          </p:cNvPr>
          <p:cNvSpPr>
            <a:spLocks noChangeArrowheads="1"/>
          </p:cNvSpPr>
          <p:nvPr/>
        </p:nvSpPr>
        <p:spPr bwMode="auto">
          <a:xfrm>
            <a:off x="7985970" y="6231954"/>
            <a:ext cx="585084"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dirty="0">
                <a:solidFill>
                  <a:srgbClr val="FF0000"/>
                </a:solidFill>
              </a:rPr>
              <a:t>x</a:t>
            </a:r>
          </a:p>
        </p:txBody>
      </p:sp>
      <p:sp>
        <p:nvSpPr>
          <p:cNvPr id="14" name="Freeform 16">
            <a:extLst>
              <a:ext uri="{FF2B5EF4-FFF2-40B4-BE49-F238E27FC236}">
                <a16:creationId xmlns:a16="http://schemas.microsoft.com/office/drawing/2014/main" id="{B94D2948-969B-4A86-977B-D423D8354794}"/>
              </a:ext>
            </a:extLst>
          </p:cNvPr>
          <p:cNvSpPr>
            <a:spLocks/>
          </p:cNvSpPr>
          <p:nvPr/>
        </p:nvSpPr>
        <p:spPr bwMode="auto">
          <a:xfrm>
            <a:off x="3892767" y="5198442"/>
            <a:ext cx="2869240" cy="601662"/>
          </a:xfrm>
          <a:custGeom>
            <a:avLst/>
            <a:gdLst>
              <a:gd name="T0" fmla="*/ 0 w 1588"/>
              <a:gd name="T1" fmla="*/ 2147483647 h 379"/>
              <a:gd name="T2" fmla="*/ 2147483647 w 1588"/>
              <a:gd name="T3" fmla="*/ 2147483647 h 379"/>
              <a:gd name="T4" fmla="*/ 2147483647 w 1588"/>
              <a:gd name="T5" fmla="*/ 2147483647 h 379"/>
              <a:gd name="T6" fmla="*/ 2147483647 w 1588"/>
              <a:gd name="T7" fmla="*/ 2147483647 h 379"/>
              <a:gd name="T8" fmla="*/ 2147483647 w 1588"/>
              <a:gd name="T9" fmla="*/ 2147483647 h 379"/>
              <a:gd name="T10" fmla="*/ 0 60000 65536"/>
              <a:gd name="T11" fmla="*/ 0 60000 65536"/>
              <a:gd name="T12" fmla="*/ 0 60000 65536"/>
              <a:gd name="T13" fmla="*/ 0 60000 65536"/>
              <a:gd name="T14" fmla="*/ 0 60000 65536"/>
              <a:gd name="T15" fmla="*/ 0 w 1588"/>
              <a:gd name="T16" fmla="*/ 0 h 379"/>
              <a:gd name="T17" fmla="*/ 1588 w 1588"/>
              <a:gd name="T18" fmla="*/ 379 h 379"/>
            </a:gdLst>
            <a:ahLst/>
            <a:cxnLst>
              <a:cxn ang="T10">
                <a:pos x="T0" y="T1"/>
              </a:cxn>
              <a:cxn ang="T11">
                <a:pos x="T2" y="T3"/>
              </a:cxn>
              <a:cxn ang="T12">
                <a:pos x="T4" y="T5"/>
              </a:cxn>
              <a:cxn ang="T13">
                <a:pos x="T6" y="T7"/>
              </a:cxn>
              <a:cxn ang="T14">
                <a:pos x="T8" y="T9"/>
              </a:cxn>
            </a:cxnLst>
            <a:rect l="T15" t="T16" r="T17" b="T18"/>
            <a:pathLst>
              <a:path w="1588" h="379">
                <a:moveTo>
                  <a:pt x="0" y="250"/>
                </a:moveTo>
                <a:cubicBezTo>
                  <a:pt x="147" y="314"/>
                  <a:pt x="295" y="379"/>
                  <a:pt x="454" y="341"/>
                </a:cubicBezTo>
                <a:cubicBezTo>
                  <a:pt x="613" y="303"/>
                  <a:pt x="825" y="46"/>
                  <a:pt x="953" y="23"/>
                </a:cubicBezTo>
                <a:cubicBezTo>
                  <a:pt x="1081" y="0"/>
                  <a:pt x="1119" y="181"/>
                  <a:pt x="1225" y="204"/>
                </a:cubicBezTo>
                <a:cubicBezTo>
                  <a:pt x="1331" y="227"/>
                  <a:pt x="1528" y="167"/>
                  <a:pt x="1588" y="159"/>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15" name="Freeform 18">
            <a:extLst>
              <a:ext uri="{FF2B5EF4-FFF2-40B4-BE49-F238E27FC236}">
                <a16:creationId xmlns:a16="http://schemas.microsoft.com/office/drawing/2014/main" id="{ED564AAD-87FF-40B2-B988-B4176F36E702}"/>
              </a:ext>
            </a:extLst>
          </p:cNvPr>
          <p:cNvSpPr>
            <a:spLocks/>
          </p:cNvSpPr>
          <p:nvPr/>
        </p:nvSpPr>
        <p:spPr bwMode="auto">
          <a:xfrm>
            <a:off x="3761773" y="5882655"/>
            <a:ext cx="4224196" cy="60166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1905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solidFill>
                <a:srgbClr val="0000FF"/>
              </a:solidFill>
            </a:endParaRPr>
          </a:p>
        </p:txBody>
      </p:sp>
      <p:sp>
        <p:nvSpPr>
          <p:cNvPr id="16" name="Freeform 22">
            <a:extLst>
              <a:ext uri="{FF2B5EF4-FFF2-40B4-BE49-F238E27FC236}">
                <a16:creationId xmlns:a16="http://schemas.microsoft.com/office/drawing/2014/main" id="{B8792196-3A26-4C07-8162-130AEDFCB5DC}"/>
              </a:ext>
            </a:extLst>
          </p:cNvPr>
          <p:cNvSpPr>
            <a:spLocks/>
          </p:cNvSpPr>
          <p:nvPr/>
        </p:nvSpPr>
        <p:spPr bwMode="auto">
          <a:xfrm>
            <a:off x="7265244" y="5306392"/>
            <a:ext cx="1223963" cy="936625"/>
          </a:xfrm>
          <a:custGeom>
            <a:avLst/>
            <a:gdLst>
              <a:gd name="T0" fmla="*/ 2147483647 w 817"/>
              <a:gd name="T1" fmla="*/ 2147483647 h 590"/>
              <a:gd name="T2" fmla="*/ 2147483647 w 817"/>
              <a:gd name="T3" fmla="*/ 2147483647 h 590"/>
              <a:gd name="T4" fmla="*/ 2147483647 w 817"/>
              <a:gd name="T5" fmla="*/ 2147483647 h 590"/>
              <a:gd name="T6" fmla="*/ 2147483647 w 817"/>
              <a:gd name="T7" fmla="*/ 2147483647 h 590"/>
              <a:gd name="T8" fmla="*/ 2147483647 w 817"/>
              <a:gd name="T9" fmla="*/ 2147483647 h 590"/>
              <a:gd name="T10" fmla="*/ 2147483647 w 817"/>
              <a:gd name="T11" fmla="*/ 0 h 590"/>
              <a:gd name="T12" fmla="*/ 0 60000 65536"/>
              <a:gd name="T13" fmla="*/ 0 60000 65536"/>
              <a:gd name="T14" fmla="*/ 0 60000 65536"/>
              <a:gd name="T15" fmla="*/ 0 60000 65536"/>
              <a:gd name="T16" fmla="*/ 0 60000 65536"/>
              <a:gd name="T17" fmla="*/ 0 60000 65536"/>
              <a:gd name="T18" fmla="*/ 0 w 817"/>
              <a:gd name="T19" fmla="*/ 0 h 590"/>
              <a:gd name="T20" fmla="*/ 817 w 817"/>
              <a:gd name="T21" fmla="*/ 590 h 590"/>
            </a:gdLst>
            <a:ahLst/>
            <a:cxnLst>
              <a:cxn ang="T12">
                <a:pos x="T0" y="T1"/>
              </a:cxn>
              <a:cxn ang="T13">
                <a:pos x="T2" y="T3"/>
              </a:cxn>
              <a:cxn ang="T14">
                <a:pos x="T4" y="T5"/>
              </a:cxn>
              <a:cxn ang="T15">
                <a:pos x="T6" y="T7"/>
              </a:cxn>
              <a:cxn ang="T16">
                <a:pos x="T8" y="T9"/>
              </a:cxn>
              <a:cxn ang="T17">
                <a:pos x="T10" y="T11"/>
              </a:cxn>
            </a:cxnLst>
            <a:rect l="T18" t="T19" r="T20" b="T21"/>
            <a:pathLst>
              <a:path w="817" h="590">
                <a:moveTo>
                  <a:pt x="726" y="590"/>
                </a:moveTo>
                <a:cubicBezTo>
                  <a:pt x="771" y="499"/>
                  <a:pt x="817" y="408"/>
                  <a:pt x="817" y="363"/>
                </a:cubicBezTo>
                <a:cubicBezTo>
                  <a:pt x="817" y="318"/>
                  <a:pt x="764" y="356"/>
                  <a:pt x="726" y="318"/>
                </a:cubicBezTo>
                <a:cubicBezTo>
                  <a:pt x="688" y="280"/>
                  <a:pt x="696" y="181"/>
                  <a:pt x="590" y="136"/>
                </a:cubicBezTo>
                <a:cubicBezTo>
                  <a:pt x="484" y="91"/>
                  <a:pt x="182" y="69"/>
                  <a:pt x="91" y="46"/>
                </a:cubicBezTo>
                <a:cubicBezTo>
                  <a:pt x="0" y="23"/>
                  <a:pt x="23" y="11"/>
                  <a:pt x="46" y="0"/>
                </a:cubicBezTo>
              </a:path>
            </a:pathLst>
          </a:custGeom>
          <a:noFill/>
          <a:ln w="1905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7" name="TextBox 1">
            <a:extLst>
              <a:ext uri="{FF2B5EF4-FFF2-40B4-BE49-F238E27FC236}">
                <a16:creationId xmlns:a16="http://schemas.microsoft.com/office/drawing/2014/main" id="{B378B111-16A7-42B2-98BD-BC13CA892D2D}"/>
              </a:ext>
            </a:extLst>
          </p:cNvPr>
          <p:cNvSpPr txBox="1"/>
          <p:nvPr/>
        </p:nvSpPr>
        <p:spPr>
          <a:xfrm>
            <a:off x="7350494" y="4464263"/>
            <a:ext cx="1430584" cy="369332"/>
          </a:xfrm>
          <a:prstGeom prst="rect">
            <a:avLst/>
          </a:prstGeom>
          <a:solidFill>
            <a:srgbClr val="FFFF00"/>
          </a:solidFill>
          <a:ln>
            <a:solidFill>
              <a:srgbClr val="FF0000"/>
            </a:solidFill>
          </a:ln>
        </p:spPr>
        <p:txBody>
          <a:bodyPr wrap="none" rtlCol="0">
            <a:spAutoFit/>
          </a:bodyPr>
          <a:lstStyle/>
          <a:p>
            <a:r>
              <a:rPr lang="en-US" altLang="zh-CN" dirty="0" err="1"/>
              <a:t>dist</a:t>
            </a:r>
            <a:r>
              <a:rPr lang="en-US" altLang="zh-CN" dirty="0"/>
              <a:t>[u]=d(</a:t>
            </a:r>
            <a:r>
              <a:rPr lang="en-US" altLang="zh-CN" dirty="0" err="1"/>
              <a:t>v,u</a:t>
            </a:r>
            <a:r>
              <a:rPr lang="en-US" altLang="zh-CN" dirty="0"/>
              <a:t>)</a:t>
            </a:r>
            <a:endParaRPr lang="zh-CN" altLang="en-US" dirty="0"/>
          </a:p>
        </p:txBody>
      </p:sp>
      <p:cxnSp>
        <p:nvCxnSpPr>
          <p:cNvPr id="18" name="直接箭头连接符 17">
            <a:extLst>
              <a:ext uri="{FF2B5EF4-FFF2-40B4-BE49-F238E27FC236}">
                <a16:creationId xmlns:a16="http://schemas.microsoft.com/office/drawing/2014/main" id="{BCEBF22E-6E4C-4913-A46D-30B0E4F37E4C}"/>
              </a:ext>
            </a:extLst>
          </p:cNvPr>
          <p:cNvCxnSpPr>
            <a:stCxn id="17" idx="2"/>
            <a:endCxn id="10" idx="7"/>
          </p:cNvCxnSpPr>
          <p:nvPr/>
        </p:nvCxnSpPr>
        <p:spPr bwMode="auto">
          <a:xfrm flipH="1">
            <a:off x="7235053" y="4833595"/>
            <a:ext cx="830733" cy="191680"/>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446725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E44AB-55E5-453F-9A26-B4422AFEDF43}"/>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B78A3F88-E8A3-4D8B-969B-4A1A2F4B7670}"/>
              </a:ext>
            </a:extLst>
          </p:cNvPr>
          <p:cNvSpPr>
            <a:spLocks noGrp="1"/>
          </p:cNvSpPr>
          <p:nvPr>
            <p:ph idx="1"/>
          </p:nvPr>
        </p:nvSpPr>
        <p:spPr/>
        <p:txBody>
          <a:bodyPr>
            <a:normAutofit/>
          </a:bodyPr>
          <a:lstStyle/>
          <a:p>
            <a:r>
              <a:rPr lang="zh-CN" altLang="en-US" dirty="0"/>
              <a:t>反证法。假设</a:t>
            </a:r>
            <a:endParaRPr lang="en-US" altLang="zh-CN" dirty="0"/>
          </a:p>
          <a:p>
            <a:pPr lvl="1"/>
            <a:r>
              <a:rPr lang="zh-CN" altLang="en-US" dirty="0"/>
              <a:t>在迭代求解过程中，顶点</a:t>
            </a:r>
            <a:r>
              <a:rPr lang="en-US" altLang="zh-CN" dirty="0"/>
              <a:t>u</a:t>
            </a:r>
            <a:r>
              <a:rPr lang="zh-CN" altLang="en-US" dirty="0"/>
              <a:t>是遇到的</a:t>
            </a:r>
            <a:r>
              <a:rPr lang="zh-CN" altLang="en-US" dirty="0">
                <a:solidFill>
                  <a:srgbClr val="FF0000"/>
                </a:solidFill>
              </a:rPr>
              <a:t>第</a:t>
            </a:r>
            <a:r>
              <a:rPr lang="en-US" altLang="zh-CN" dirty="0">
                <a:solidFill>
                  <a:srgbClr val="FF0000"/>
                </a:solidFill>
              </a:rPr>
              <a:t>1</a:t>
            </a:r>
            <a:r>
              <a:rPr lang="zh-CN" altLang="en-US" dirty="0">
                <a:solidFill>
                  <a:srgbClr val="FF0000"/>
                </a:solidFill>
              </a:rPr>
              <a:t>个</a:t>
            </a:r>
            <a:r>
              <a:rPr lang="zh-CN" altLang="en-US" dirty="0"/>
              <a:t>满足</a:t>
            </a:r>
            <a:endParaRPr lang="en-US" altLang="zh-CN" dirty="0"/>
          </a:p>
          <a:p>
            <a:pPr marL="536575" lvl="2" indent="0">
              <a:buNone/>
            </a:pPr>
            <a:r>
              <a:rPr lang="en-US" altLang="zh-CN" dirty="0"/>
              <a:t>      </a:t>
            </a:r>
            <a:r>
              <a:rPr lang="en-US" altLang="zh-CN" dirty="0">
                <a:solidFill>
                  <a:srgbClr val="FF0000"/>
                </a:solidFill>
              </a:rPr>
              <a:t>d(</a:t>
            </a:r>
            <a:r>
              <a:rPr lang="en-US" altLang="zh-CN" dirty="0" err="1">
                <a:solidFill>
                  <a:srgbClr val="FF0000"/>
                </a:solidFill>
              </a:rPr>
              <a:t>v,u</a:t>
            </a:r>
            <a:r>
              <a:rPr lang="en-US" altLang="zh-CN" dirty="0">
                <a:solidFill>
                  <a:srgbClr val="FF0000"/>
                </a:solidFill>
              </a:rPr>
              <a:t>) </a:t>
            </a:r>
            <a:r>
              <a:rPr lang="en-US" altLang="zh-CN" dirty="0"/>
              <a:t>&lt; </a:t>
            </a:r>
            <a:r>
              <a:rPr lang="en-US" altLang="zh-CN" dirty="0" err="1"/>
              <a:t>dist</a:t>
            </a:r>
            <a:r>
              <a:rPr lang="en-US" altLang="zh-CN" dirty="0"/>
              <a:t>[u], </a:t>
            </a:r>
          </a:p>
          <a:p>
            <a:pPr marL="536575" lvl="2" indent="0">
              <a:buNone/>
            </a:pPr>
            <a:r>
              <a:rPr lang="zh-CN" altLang="en-US" dirty="0"/>
              <a:t>的顶点，即：</a:t>
            </a:r>
            <a:r>
              <a:rPr lang="en-US" altLang="zh-CN" dirty="0"/>
              <a:t>d(</a:t>
            </a:r>
            <a:r>
              <a:rPr lang="en-US" altLang="zh-CN" dirty="0" err="1"/>
              <a:t>v,u</a:t>
            </a:r>
            <a:r>
              <a:rPr lang="en-US" altLang="zh-CN" dirty="0"/>
              <a:t>) ≠</a:t>
            </a:r>
            <a:r>
              <a:rPr lang="en-US" altLang="zh-CN" dirty="0" err="1"/>
              <a:t>dist</a:t>
            </a:r>
            <a:r>
              <a:rPr lang="en-US" altLang="zh-CN" dirty="0"/>
              <a:t>[u]</a:t>
            </a:r>
            <a:r>
              <a:rPr lang="zh-CN" altLang="en-US" dirty="0"/>
              <a:t>，全局最优路径经过</a:t>
            </a:r>
            <a:r>
              <a:rPr lang="en-US" altLang="zh-CN" dirty="0"/>
              <a:t>S</a:t>
            </a:r>
            <a:r>
              <a:rPr lang="zh-CN" altLang="en-US" dirty="0"/>
              <a:t>之外的顶点</a:t>
            </a:r>
            <a:endParaRPr lang="en-US" altLang="zh-CN" dirty="0"/>
          </a:p>
          <a:p>
            <a:pPr lvl="1"/>
            <a:r>
              <a:rPr lang="zh-CN" altLang="en-US" sz="2400" dirty="0"/>
              <a:t>从</a:t>
            </a:r>
            <a:r>
              <a:rPr lang="en-US" altLang="zh-CN" sz="2400" dirty="0"/>
              <a:t>v</a:t>
            </a:r>
            <a:r>
              <a:rPr lang="zh-CN" altLang="en-US" sz="2400" dirty="0"/>
              <a:t>到</a:t>
            </a:r>
            <a:r>
              <a:rPr lang="en-US" altLang="zh-CN" sz="2400" dirty="0"/>
              <a:t>u</a:t>
            </a:r>
            <a:r>
              <a:rPr lang="zh-CN" altLang="en-US" sz="2400" dirty="0"/>
              <a:t>的全局最短路径上，第</a:t>
            </a:r>
            <a:r>
              <a:rPr lang="en-US" altLang="zh-CN" sz="2400" dirty="0"/>
              <a:t>1</a:t>
            </a:r>
            <a:r>
              <a:rPr lang="zh-CN" altLang="en-US" sz="2400" dirty="0"/>
              <a:t>个属于</a:t>
            </a:r>
            <a:r>
              <a:rPr lang="en-US" altLang="zh-CN" sz="2400" dirty="0"/>
              <a:t>V-S</a:t>
            </a:r>
            <a:r>
              <a:rPr lang="en-US" altLang="zh-CN" sz="2400" baseline="-25000" dirty="0">
                <a:solidFill>
                  <a:srgbClr val="000000"/>
                </a:solidFill>
              </a:rPr>
              <a:t>i</a:t>
            </a:r>
            <a:r>
              <a:rPr lang="zh-CN" altLang="en-US" sz="2400" dirty="0"/>
              <a:t>的顶点为</a:t>
            </a:r>
            <a:r>
              <a:rPr lang="en-US" altLang="zh-CN" sz="2400" dirty="0">
                <a:solidFill>
                  <a:srgbClr val="FF0000"/>
                </a:solidFill>
              </a:rPr>
              <a:t>x</a:t>
            </a:r>
            <a:endParaRPr lang="zh-CN" altLang="en-US" sz="2400" dirty="0">
              <a:solidFill>
                <a:srgbClr val="FF0000"/>
              </a:solidFill>
            </a:endParaRPr>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5CCB1AB-3B7F-4975-BD2A-BB54354F2B10}"/>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41876C9E-D4AF-40D0-A3F7-5B47C1FC45E2}"/>
              </a:ext>
            </a:extLst>
          </p:cNvPr>
          <p:cNvSpPr>
            <a:spLocks noGrp="1"/>
          </p:cNvSpPr>
          <p:nvPr>
            <p:ph type="ftr" sz="quarter" idx="11"/>
          </p:nvPr>
        </p:nvSpPr>
        <p:spPr>
          <a:xfrm>
            <a:off x="3119929" y="6025979"/>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FE86A84B-E36E-4A7E-80A2-A242BBE2C22A}"/>
              </a:ext>
            </a:extLst>
          </p:cNvPr>
          <p:cNvSpPr>
            <a:spLocks noGrp="1"/>
          </p:cNvSpPr>
          <p:nvPr>
            <p:ph type="sldNum" sz="quarter" idx="12"/>
          </p:nvPr>
        </p:nvSpPr>
        <p:spPr/>
        <p:txBody>
          <a:bodyPr/>
          <a:lstStyle/>
          <a:p>
            <a:fld id="{EEA58A3B-43CE-4AA0-90B5-EB47AFAFEB34}" type="slidenum">
              <a:rPr lang="zh-CN" altLang="en-US" smtClean="0"/>
              <a:pPr/>
              <a:t>81</a:t>
            </a:fld>
            <a:endParaRPr lang="zh-CN" altLang="en-US" dirty="0"/>
          </a:p>
        </p:txBody>
      </p:sp>
      <p:sp>
        <p:nvSpPr>
          <p:cNvPr id="8" name="Freeform 20">
            <a:extLst>
              <a:ext uri="{FF2B5EF4-FFF2-40B4-BE49-F238E27FC236}">
                <a16:creationId xmlns:a16="http://schemas.microsoft.com/office/drawing/2014/main" id="{FB262091-043C-4449-B1DC-C992E1F57A76}"/>
              </a:ext>
            </a:extLst>
          </p:cNvPr>
          <p:cNvSpPr>
            <a:spLocks/>
          </p:cNvSpPr>
          <p:nvPr/>
        </p:nvSpPr>
        <p:spPr bwMode="auto">
          <a:xfrm>
            <a:off x="581516" y="3476454"/>
            <a:ext cx="4384676" cy="3306763"/>
          </a:xfrm>
          <a:custGeom>
            <a:avLst/>
            <a:gdLst>
              <a:gd name="T0" fmla="*/ 205 w 2762"/>
              <a:gd name="T1" fmla="*/ 346 h 2083"/>
              <a:gd name="T2" fmla="*/ 351 w 2762"/>
              <a:gd name="T3" fmla="*/ 249 h 2083"/>
              <a:gd name="T4" fmla="*/ 517 w 2762"/>
              <a:gd name="T5" fmla="*/ 200 h 2083"/>
              <a:gd name="T6" fmla="*/ 663 w 2762"/>
              <a:gd name="T7" fmla="*/ 122 h 2083"/>
              <a:gd name="T8" fmla="*/ 722 w 2762"/>
              <a:gd name="T9" fmla="*/ 83 h 2083"/>
              <a:gd name="T10" fmla="*/ 1083 w 2762"/>
              <a:gd name="T11" fmla="*/ 73 h 2083"/>
              <a:gd name="T12" fmla="*/ 1279 w 2762"/>
              <a:gd name="T13" fmla="*/ 83 h 2083"/>
              <a:gd name="T14" fmla="*/ 1562 w 2762"/>
              <a:gd name="T15" fmla="*/ 92 h 2083"/>
              <a:gd name="T16" fmla="*/ 1728 w 2762"/>
              <a:gd name="T17" fmla="*/ 151 h 2083"/>
              <a:gd name="T18" fmla="*/ 1855 w 2762"/>
              <a:gd name="T19" fmla="*/ 190 h 2083"/>
              <a:gd name="T20" fmla="*/ 1972 w 2762"/>
              <a:gd name="T21" fmla="*/ 239 h 2083"/>
              <a:gd name="T22" fmla="*/ 2108 w 2762"/>
              <a:gd name="T23" fmla="*/ 278 h 2083"/>
              <a:gd name="T24" fmla="*/ 2186 w 2762"/>
              <a:gd name="T25" fmla="*/ 346 h 2083"/>
              <a:gd name="T26" fmla="*/ 2294 w 2762"/>
              <a:gd name="T27" fmla="*/ 454 h 2083"/>
              <a:gd name="T28" fmla="*/ 2333 w 2762"/>
              <a:gd name="T29" fmla="*/ 473 h 2083"/>
              <a:gd name="T30" fmla="*/ 2401 w 2762"/>
              <a:gd name="T31" fmla="*/ 522 h 2083"/>
              <a:gd name="T32" fmla="*/ 2470 w 2762"/>
              <a:gd name="T33" fmla="*/ 649 h 2083"/>
              <a:gd name="T34" fmla="*/ 2567 w 2762"/>
              <a:gd name="T35" fmla="*/ 1059 h 2083"/>
              <a:gd name="T36" fmla="*/ 2762 w 2762"/>
              <a:gd name="T37" fmla="*/ 1293 h 2083"/>
              <a:gd name="T38" fmla="*/ 2684 w 2762"/>
              <a:gd name="T39" fmla="*/ 1449 h 2083"/>
              <a:gd name="T40" fmla="*/ 2616 w 2762"/>
              <a:gd name="T41" fmla="*/ 1547 h 2083"/>
              <a:gd name="T42" fmla="*/ 2518 w 2762"/>
              <a:gd name="T43" fmla="*/ 1664 h 2083"/>
              <a:gd name="T44" fmla="*/ 2479 w 2762"/>
              <a:gd name="T45" fmla="*/ 1742 h 2083"/>
              <a:gd name="T46" fmla="*/ 2284 w 2762"/>
              <a:gd name="T47" fmla="*/ 1859 h 2083"/>
              <a:gd name="T48" fmla="*/ 1903 w 2762"/>
              <a:gd name="T49" fmla="*/ 2006 h 2083"/>
              <a:gd name="T50" fmla="*/ 1737 w 2762"/>
              <a:gd name="T51" fmla="*/ 2064 h 2083"/>
              <a:gd name="T52" fmla="*/ 829 w 2762"/>
              <a:gd name="T53" fmla="*/ 2074 h 2083"/>
              <a:gd name="T54" fmla="*/ 439 w 2762"/>
              <a:gd name="T55" fmla="*/ 2055 h 2083"/>
              <a:gd name="T56" fmla="*/ 390 w 2762"/>
              <a:gd name="T57" fmla="*/ 2035 h 2083"/>
              <a:gd name="T58" fmla="*/ 332 w 2762"/>
              <a:gd name="T59" fmla="*/ 1996 h 2083"/>
              <a:gd name="T60" fmla="*/ 244 w 2762"/>
              <a:gd name="T61" fmla="*/ 1928 h 2083"/>
              <a:gd name="T62" fmla="*/ 185 w 2762"/>
              <a:gd name="T63" fmla="*/ 1801 h 2083"/>
              <a:gd name="T64" fmla="*/ 166 w 2762"/>
              <a:gd name="T65" fmla="*/ 1752 h 2083"/>
              <a:gd name="T66" fmla="*/ 146 w 2762"/>
              <a:gd name="T67" fmla="*/ 1723 h 2083"/>
              <a:gd name="T68" fmla="*/ 185 w 2762"/>
              <a:gd name="T69" fmla="*/ 1586 h 2083"/>
              <a:gd name="T70" fmla="*/ 107 w 2762"/>
              <a:gd name="T71" fmla="*/ 1391 h 2083"/>
              <a:gd name="T72" fmla="*/ 19 w 2762"/>
              <a:gd name="T73" fmla="*/ 1215 h 2083"/>
              <a:gd name="T74" fmla="*/ 0 w 2762"/>
              <a:gd name="T75" fmla="*/ 1098 h 2083"/>
              <a:gd name="T76" fmla="*/ 48 w 2762"/>
              <a:gd name="T77" fmla="*/ 883 h 2083"/>
              <a:gd name="T78" fmla="*/ 68 w 2762"/>
              <a:gd name="T79" fmla="*/ 786 h 2083"/>
              <a:gd name="T80" fmla="*/ 87 w 2762"/>
              <a:gd name="T81" fmla="*/ 727 h 2083"/>
              <a:gd name="T82" fmla="*/ 156 w 2762"/>
              <a:gd name="T83" fmla="*/ 600 h 2083"/>
              <a:gd name="T84" fmla="*/ 185 w 2762"/>
              <a:gd name="T85" fmla="*/ 561 h 2083"/>
              <a:gd name="T86" fmla="*/ 205 w 2762"/>
              <a:gd name="T87" fmla="*/ 346 h 20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62"/>
              <a:gd name="T133" fmla="*/ 0 h 2083"/>
              <a:gd name="T134" fmla="*/ 2762 w 2762"/>
              <a:gd name="T135" fmla="*/ 2083 h 20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62" h="2083">
                <a:moveTo>
                  <a:pt x="205" y="346"/>
                </a:moveTo>
                <a:cubicBezTo>
                  <a:pt x="266" y="325"/>
                  <a:pt x="291" y="268"/>
                  <a:pt x="351" y="249"/>
                </a:cubicBezTo>
                <a:cubicBezTo>
                  <a:pt x="401" y="198"/>
                  <a:pt x="442" y="208"/>
                  <a:pt x="517" y="200"/>
                </a:cubicBezTo>
                <a:cubicBezTo>
                  <a:pt x="575" y="180"/>
                  <a:pt x="612" y="156"/>
                  <a:pt x="663" y="122"/>
                </a:cubicBezTo>
                <a:cubicBezTo>
                  <a:pt x="737" y="73"/>
                  <a:pt x="653" y="104"/>
                  <a:pt x="722" y="83"/>
                </a:cubicBezTo>
                <a:cubicBezTo>
                  <a:pt x="842" y="0"/>
                  <a:pt x="743" y="60"/>
                  <a:pt x="1083" y="73"/>
                </a:cubicBezTo>
                <a:cubicBezTo>
                  <a:pt x="1148" y="75"/>
                  <a:pt x="1214" y="80"/>
                  <a:pt x="1279" y="83"/>
                </a:cubicBezTo>
                <a:cubicBezTo>
                  <a:pt x="1373" y="87"/>
                  <a:pt x="1468" y="89"/>
                  <a:pt x="1562" y="92"/>
                </a:cubicBezTo>
                <a:cubicBezTo>
                  <a:pt x="1617" y="111"/>
                  <a:pt x="1672" y="132"/>
                  <a:pt x="1728" y="151"/>
                </a:cubicBezTo>
                <a:cubicBezTo>
                  <a:pt x="1768" y="179"/>
                  <a:pt x="1809" y="177"/>
                  <a:pt x="1855" y="190"/>
                </a:cubicBezTo>
                <a:cubicBezTo>
                  <a:pt x="1896" y="202"/>
                  <a:pt x="1932" y="225"/>
                  <a:pt x="1972" y="239"/>
                </a:cubicBezTo>
                <a:cubicBezTo>
                  <a:pt x="2017" y="254"/>
                  <a:pt x="2063" y="263"/>
                  <a:pt x="2108" y="278"/>
                </a:cubicBezTo>
                <a:cubicBezTo>
                  <a:pt x="2137" y="306"/>
                  <a:pt x="2148" y="333"/>
                  <a:pt x="2186" y="346"/>
                </a:cubicBezTo>
                <a:cubicBezTo>
                  <a:pt x="2222" y="382"/>
                  <a:pt x="2248" y="432"/>
                  <a:pt x="2294" y="454"/>
                </a:cubicBezTo>
                <a:cubicBezTo>
                  <a:pt x="2307" y="460"/>
                  <a:pt x="2321" y="465"/>
                  <a:pt x="2333" y="473"/>
                </a:cubicBezTo>
                <a:cubicBezTo>
                  <a:pt x="2357" y="488"/>
                  <a:pt x="2401" y="522"/>
                  <a:pt x="2401" y="522"/>
                </a:cubicBezTo>
                <a:cubicBezTo>
                  <a:pt x="2417" y="567"/>
                  <a:pt x="2441" y="611"/>
                  <a:pt x="2470" y="649"/>
                </a:cubicBezTo>
                <a:cubicBezTo>
                  <a:pt x="2476" y="814"/>
                  <a:pt x="2453" y="945"/>
                  <a:pt x="2567" y="1059"/>
                </a:cubicBezTo>
                <a:cubicBezTo>
                  <a:pt x="2612" y="1170"/>
                  <a:pt x="2709" y="1184"/>
                  <a:pt x="2762" y="1293"/>
                </a:cubicBezTo>
                <a:cubicBezTo>
                  <a:pt x="2745" y="1356"/>
                  <a:pt x="2732" y="1403"/>
                  <a:pt x="2684" y="1449"/>
                </a:cubicBezTo>
                <a:cubicBezTo>
                  <a:pt x="2666" y="1496"/>
                  <a:pt x="2658" y="1519"/>
                  <a:pt x="2616" y="1547"/>
                </a:cubicBezTo>
                <a:cubicBezTo>
                  <a:pt x="2587" y="1588"/>
                  <a:pt x="2554" y="1629"/>
                  <a:pt x="2518" y="1664"/>
                </a:cubicBezTo>
                <a:cubicBezTo>
                  <a:pt x="2505" y="1690"/>
                  <a:pt x="2503" y="1725"/>
                  <a:pt x="2479" y="1742"/>
                </a:cubicBezTo>
                <a:cubicBezTo>
                  <a:pt x="2413" y="1790"/>
                  <a:pt x="2361" y="1834"/>
                  <a:pt x="2284" y="1859"/>
                </a:cubicBezTo>
                <a:cubicBezTo>
                  <a:pt x="2179" y="1945"/>
                  <a:pt x="2036" y="1984"/>
                  <a:pt x="1903" y="2006"/>
                </a:cubicBezTo>
                <a:cubicBezTo>
                  <a:pt x="1864" y="2032"/>
                  <a:pt x="1787" y="2063"/>
                  <a:pt x="1737" y="2064"/>
                </a:cubicBezTo>
                <a:cubicBezTo>
                  <a:pt x="1434" y="2070"/>
                  <a:pt x="1132" y="2071"/>
                  <a:pt x="829" y="2074"/>
                </a:cubicBezTo>
                <a:cubicBezTo>
                  <a:pt x="694" y="2083"/>
                  <a:pt x="573" y="2080"/>
                  <a:pt x="439" y="2055"/>
                </a:cubicBezTo>
                <a:cubicBezTo>
                  <a:pt x="423" y="2048"/>
                  <a:pt x="404" y="2045"/>
                  <a:pt x="390" y="2035"/>
                </a:cubicBezTo>
                <a:cubicBezTo>
                  <a:pt x="318" y="1983"/>
                  <a:pt x="435" y="2022"/>
                  <a:pt x="332" y="1996"/>
                </a:cubicBezTo>
                <a:cubicBezTo>
                  <a:pt x="303" y="1973"/>
                  <a:pt x="256" y="1963"/>
                  <a:pt x="244" y="1928"/>
                </a:cubicBezTo>
                <a:cubicBezTo>
                  <a:pt x="227" y="1878"/>
                  <a:pt x="222" y="1838"/>
                  <a:pt x="185" y="1801"/>
                </a:cubicBezTo>
                <a:cubicBezTo>
                  <a:pt x="179" y="1785"/>
                  <a:pt x="174" y="1768"/>
                  <a:pt x="166" y="1752"/>
                </a:cubicBezTo>
                <a:cubicBezTo>
                  <a:pt x="161" y="1741"/>
                  <a:pt x="147" y="1735"/>
                  <a:pt x="146" y="1723"/>
                </a:cubicBezTo>
                <a:cubicBezTo>
                  <a:pt x="140" y="1658"/>
                  <a:pt x="167" y="1638"/>
                  <a:pt x="185" y="1586"/>
                </a:cubicBezTo>
                <a:cubicBezTo>
                  <a:pt x="200" y="1485"/>
                  <a:pt x="193" y="1448"/>
                  <a:pt x="107" y="1391"/>
                </a:cubicBezTo>
                <a:cubicBezTo>
                  <a:pt x="68" y="1332"/>
                  <a:pt x="46" y="1280"/>
                  <a:pt x="19" y="1215"/>
                </a:cubicBezTo>
                <a:cubicBezTo>
                  <a:pt x="13" y="1176"/>
                  <a:pt x="0" y="1138"/>
                  <a:pt x="0" y="1098"/>
                </a:cubicBezTo>
                <a:cubicBezTo>
                  <a:pt x="0" y="1018"/>
                  <a:pt x="25" y="956"/>
                  <a:pt x="48" y="883"/>
                </a:cubicBezTo>
                <a:cubicBezTo>
                  <a:pt x="58" y="851"/>
                  <a:pt x="58" y="817"/>
                  <a:pt x="68" y="786"/>
                </a:cubicBezTo>
                <a:cubicBezTo>
                  <a:pt x="74" y="766"/>
                  <a:pt x="81" y="747"/>
                  <a:pt x="87" y="727"/>
                </a:cubicBezTo>
                <a:cubicBezTo>
                  <a:pt x="103" y="680"/>
                  <a:pt x="127" y="641"/>
                  <a:pt x="156" y="600"/>
                </a:cubicBezTo>
                <a:cubicBezTo>
                  <a:pt x="165" y="587"/>
                  <a:pt x="185" y="561"/>
                  <a:pt x="185" y="561"/>
                </a:cubicBezTo>
                <a:cubicBezTo>
                  <a:pt x="195" y="351"/>
                  <a:pt x="147" y="404"/>
                  <a:pt x="205" y="346"/>
                </a:cubicBezTo>
                <a:close/>
              </a:path>
            </a:pathLst>
          </a:custGeom>
          <a:solidFill>
            <a:srgbClr val="DDDDDD"/>
          </a:solidFill>
          <a:ln w="6350">
            <a:solidFill>
              <a:schemeClr val="tx1"/>
            </a:solidFill>
            <a:round/>
            <a:headEnd/>
            <a:tailEnd/>
          </a:ln>
        </p:spPr>
        <p:txBody>
          <a:bodyPr wrap="none" anchor="ctr">
            <a:spAutoFit/>
          </a:bodyPr>
          <a:lstStyle/>
          <a:p>
            <a:endParaRPr lang="zh-CN" altLang="en-US"/>
          </a:p>
        </p:txBody>
      </p:sp>
      <p:sp>
        <p:nvSpPr>
          <p:cNvPr id="9" name="Text Box 21">
            <a:extLst>
              <a:ext uri="{FF2B5EF4-FFF2-40B4-BE49-F238E27FC236}">
                <a16:creationId xmlns:a16="http://schemas.microsoft.com/office/drawing/2014/main" id="{DA4A232E-1CA9-4314-B815-4C0F01033C0F}"/>
              </a:ext>
            </a:extLst>
          </p:cNvPr>
          <p:cNvSpPr txBox="1">
            <a:spLocks noChangeArrowheads="1"/>
          </p:cNvSpPr>
          <p:nvPr/>
        </p:nvSpPr>
        <p:spPr bwMode="auto">
          <a:xfrm>
            <a:off x="1681649" y="3625716"/>
            <a:ext cx="404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dirty="0">
                <a:latin typeface="+mn-lt"/>
              </a:rPr>
              <a:t>S</a:t>
            </a:r>
            <a:r>
              <a:rPr lang="en-US" altLang="zh-CN" sz="2800" baseline="-25000" dirty="0">
                <a:solidFill>
                  <a:srgbClr val="000000"/>
                </a:solidFill>
                <a:latin typeface="+mn-lt"/>
              </a:rPr>
              <a:t>i</a:t>
            </a:r>
            <a:endParaRPr lang="en-US" altLang="zh-CN" sz="2800" dirty="0">
              <a:latin typeface="+mn-lt"/>
            </a:endParaRPr>
          </a:p>
        </p:txBody>
      </p:sp>
      <p:sp>
        <p:nvSpPr>
          <p:cNvPr id="10" name="Oval 22">
            <a:extLst>
              <a:ext uri="{FF2B5EF4-FFF2-40B4-BE49-F238E27FC236}">
                <a16:creationId xmlns:a16="http://schemas.microsoft.com/office/drawing/2014/main" id="{AC06F74C-9960-455D-A072-D5BC63C7323D}"/>
              </a:ext>
            </a:extLst>
          </p:cNvPr>
          <p:cNvSpPr>
            <a:spLocks noChangeArrowheads="1"/>
          </p:cNvSpPr>
          <p:nvPr/>
        </p:nvSpPr>
        <p:spPr bwMode="auto">
          <a:xfrm>
            <a:off x="1062529" y="4803654"/>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Freeform 26">
            <a:extLst>
              <a:ext uri="{FF2B5EF4-FFF2-40B4-BE49-F238E27FC236}">
                <a16:creationId xmlns:a16="http://schemas.microsoft.com/office/drawing/2014/main" id="{7D954B36-5565-4638-9538-30D0FE46C57C}"/>
              </a:ext>
            </a:extLst>
          </p:cNvPr>
          <p:cNvSpPr>
            <a:spLocks/>
          </p:cNvSpPr>
          <p:nvPr/>
        </p:nvSpPr>
        <p:spPr bwMode="auto">
          <a:xfrm>
            <a:off x="1638791" y="5252867"/>
            <a:ext cx="1871663" cy="623888"/>
          </a:xfrm>
          <a:custGeom>
            <a:avLst/>
            <a:gdLst>
              <a:gd name="T0" fmla="*/ 0 w 1179"/>
              <a:gd name="T1" fmla="*/ 0 h 393"/>
              <a:gd name="T2" fmla="*/ 181 w 1179"/>
              <a:gd name="T3" fmla="*/ 182 h 393"/>
              <a:gd name="T4" fmla="*/ 544 w 1179"/>
              <a:gd name="T5" fmla="*/ 182 h 393"/>
              <a:gd name="T6" fmla="*/ 771 w 1179"/>
              <a:gd name="T7" fmla="*/ 363 h 393"/>
              <a:gd name="T8" fmla="*/ 1179 w 1179"/>
              <a:gd name="T9" fmla="*/ 363 h 393"/>
              <a:gd name="T10" fmla="*/ 0 60000 65536"/>
              <a:gd name="T11" fmla="*/ 0 60000 65536"/>
              <a:gd name="T12" fmla="*/ 0 60000 65536"/>
              <a:gd name="T13" fmla="*/ 0 60000 65536"/>
              <a:gd name="T14" fmla="*/ 0 60000 65536"/>
              <a:gd name="T15" fmla="*/ 0 w 1179"/>
              <a:gd name="T16" fmla="*/ 0 h 393"/>
              <a:gd name="T17" fmla="*/ 1179 w 1179"/>
              <a:gd name="T18" fmla="*/ 393 h 393"/>
            </a:gdLst>
            <a:ahLst/>
            <a:cxnLst>
              <a:cxn ang="T10">
                <a:pos x="T0" y="T1"/>
              </a:cxn>
              <a:cxn ang="T11">
                <a:pos x="T2" y="T3"/>
              </a:cxn>
              <a:cxn ang="T12">
                <a:pos x="T4" y="T5"/>
              </a:cxn>
              <a:cxn ang="T13">
                <a:pos x="T6" y="T7"/>
              </a:cxn>
              <a:cxn ang="T14">
                <a:pos x="T8" y="T9"/>
              </a:cxn>
            </a:cxnLst>
            <a:rect l="T15" t="T16" r="T17" b="T18"/>
            <a:pathLst>
              <a:path w="1179" h="393">
                <a:moveTo>
                  <a:pt x="0" y="0"/>
                </a:moveTo>
                <a:cubicBezTo>
                  <a:pt x="45" y="76"/>
                  <a:pt x="90" y="152"/>
                  <a:pt x="181" y="182"/>
                </a:cubicBezTo>
                <a:cubicBezTo>
                  <a:pt x="272" y="212"/>
                  <a:pt x="446" y="152"/>
                  <a:pt x="544" y="182"/>
                </a:cubicBezTo>
                <a:cubicBezTo>
                  <a:pt x="642" y="212"/>
                  <a:pt x="665" y="333"/>
                  <a:pt x="771" y="363"/>
                </a:cubicBezTo>
                <a:cubicBezTo>
                  <a:pt x="877" y="393"/>
                  <a:pt x="1111" y="363"/>
                  <a:pt x="1179" y="363"/>
                </a:cubicBezTo>
              </a:path>
            </a:pathLst>
          </a:custGeom>
          <a:noFill/>
          <a:ln w="190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2" name="Text Box 27">
            <a:extLst>
              <a:ext uri="{FF2B5EF4-FFF2-40B4-BE49-F238E27FC236}">
                <a16:creationId xmlns:a16="http://schemas.microsoft.com/office/drawing/2014/main" id="{AD1CB861-9742-4DED-A724-5C9DA5B43763}"/>
              </a:ext>
            </a:extLst>
          </p:cNvPr>
          <p:cNvSpPr txBox="1">
            <a:spLocks noChangeArrowheads="1"/>
          </p:cNvSpPr>
          <p:nvPr/>
        </p:nvSpPr>
        <p:spPr bwMode="auto">
          <a:xfrm>
            <a:off x="3294554" y="5900567"/>
            <a:ext cx="40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3300"/>
                </a:solidFill>
                <a:latin typeface="+mn-lt"/>
              </a:rPr>
              <a:t>p</a:t>
            </a:r>
            <a:r>
              <a:rPr lang="en-US" altLang="zh-CN" sz="2000" baseline="-25000" dirty="0">
                <a:solidFill>
                  <a:srgbClr val="FF3300"/>
                </a:solidFill>
                <a:latin typeface="+mn-lt"/>
              </a:rPr>
              <a:t>1</a:t>
            </a:r>
          </a:p>
        </p:txBody>
      </p:sp>
      <p:sp>
        <p:nvSpPr>
          <p:cNvPr id="13" name="Oval 28">
            <a:extLst>
              <a:ext uri="{FF2B5EF4-FFF2-40B4-BE49-F238E27FC236}">
                <a16:creationId xmlns:a16="http://schemas.microsoft.com/office/drawing/2014/main" id="{AF1DFE2C-1525-4FF0-B257-3AB3998826D4}"/>
              </a:ext>
            </a:extLst>
          </p:cNvPr>
          <p:cNvSpPr>
            <a:spLocks noChangeArrowheads="1"/>
          </p:cNvSpPr>
          <p:nvPr/>
        </p:nvSpPr>
        <p:spPr bwMode="auto">
          <a:xfrm>
            <a:off x="5598017" y="5595817"/>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x</a:t>
            </a:r>
          </a:p>
        </p:txBody>
      </p:sp>
      <p:sp>
        <p:nvSpPr>
          <p:cNvPr id="14" name="Line 29">
            <a:extLst>
              <a:ext uri="{FF2B5EF4-FFF2-40B4-BE49-F238E27FC236}">
                <a16:creationId xmlns:a16="http://schemas.microsoft.com/office/drawing/2014/main" id="{70CC8DD2-BDA5-4165-8FFE-DC5B671470B4}"/>
              </a:ext>
            </a:extLst>
          </p:cNvPr>
          <p:cNvSpPr>
            <a:spLocks noChangeShapeType="1"/>
          </p:cNvSpPr>
          <p:nvPr/>
        </p:nvSpPr>
        <p:spPr bwMode="auto">
          <a:xfrm>
            <a:off x="3439016" y="5829129"/>
            <a:ext cx="2159000" cy="7143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Oval 30">
            <a:extLst>
              <a:ext uri="{FF2B5EF4-FFF2-40B4-BE49-F238E27FC236}">
                <a16:creationId xmlns:a16="http://schemas.microsoft.com/office/drawing/2014/main" id="{516CF8A7-2357-4C6E-A7C9-C1D0EF18C864}"/>
              </a:ext>
            </a:extLst>
          </p:cNvPr>
          <p:cNvSpPr>
            <a:spLocks noChangeArrowheads="1"/>
          </p:cNvSpPr>
          <p:nvPr/>
        </p:nvSpPr>
        <p:spPr bwMode="auto">
          <a:xfrm>
            <a:off x="5958379" y="3940054"/>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u</a:t>
            </a:r>
          </a:p>
        </p:txBody>
      </p:sp>
      <p:sp>
        <p:nvSpPr>
          <p:cNvPr id="16" name="Freeform 31">
            <a:extLst>
              <a:ext uri="{FF2B5EF4-FFF2-40B4-BE49-F238E27FC236}">
                <a16:creationId xmlns:a16="http://schemas.microsoft.com/office/drawing/2014/main" id="{A6332569-ABDA-4B72-841E-907BBFAC4199}"/>
              </a:ext>
            </a:extLst>
          </p:cNvPr>
          <p:cNvSpPr>
            <a:spLocks/>
          </p:cNvSpPr>
          <p:nvPr/>
        </p:nvSpPr>
        <p:spPr bwMode="auto">
          <a:xfrm>
            <a:off x="3294554" y="4244804"/>
            <a:ext cx="2903538" cy="1368425"/>
          </a:xfrm>
          <a:custGeom>
            <a:avLst/>
            <a:gdLst>
              <a:gd name="T0" fmla="*/ 1678 w 1829"/>
              <a:gd name="T1" fmla="*/ 862 h 862"/>
              <a:gd name="T2" fmla="*/ 1587 w 1829"/>
              <a:gd name="T3" fmla="*/ 635 h 862"/>
              <a:gd name="T4" fmla="*/ 227 w 1829"/>
              <a:gd name="T5" fmla="*/ 590 h 862"/>
              <a:gd name="T6" fmla="*/ 227 w 1829"/>
              <a:gd name="T7" fmla="*/ 272 h 862"/>
              <a:gd name="T8" fmla="*/ 907 w 1829"/>
              <a:gd name="T9" fmla="*/ 136 h 862"/>
              <a:gd name="T10" fmla="*/ 1678 w 1829"/>
              <a:gd name="T11" fmla="*/ 0 h 862"/>
              <a:gd name="T12" fmla="*/ 0 60000 65536"/>
              <a:gd name="T13" fmla="*/ 0 60000 65536"/>
              <a:gd name="T14" fmla="*/ 0 60000 65536"/>
              <a:gd name="T15" fmla="*/ 0 60000 65536"/>
              <a:gd name="T16" fmla="*/ 0 60000 65536"/>
              <a:gd name="T17" fmla="*/ 0 60000 65536"/>
              <a:gd name="T18" fmla="*/ 0 w 1829"/>
              <a:gd name="T19" fmla="*/ 0 h 862"/>
              <a:gd name="T20" fmla="*/ 1829 w 1829"/>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1829" h="862">
                <a:moveTo>
                  <a:pt x="1678" y="862"/>
                </a:moveTo>
                <a:cubicBezTo>
                  <a:pt x="1753" y="771"/>
                  <a:pt x="1829" y="680"/>
                  <a:pt x="1587" y="635"/>
                </a:cubicBezTo>
                <a:cubicBezTo>
                  <a:pt x="1345" y="590"/>
                  <a:pt x="454" y="651"/>
                  <a:pt x="227" y="590"/>
                </a:cubicBezTo>
                <a:cubicBezTo>
                  <a:pt x="0" y="529"/>
                  <a:pt x="114" y="348"/>
                  <a:pt x="227" y="272"/>
                </a:cubicBezTo>
                <a:cubicBezTo>
                  <a:pt x="340" y="196"/>
                  <a:pt x="665" y="181"/>
                  <a:pt x="907" y="136"/>
                </a:cubicBezTo>
                <a:cubicBezTo>
                  <a:pt x="1149" y="91"/>
                  <a:pt x="1550" y="23"/>
                  <a:pt x="1678" y="0"/>
                </a:cubicBezTo>
              </a:path>
            </a:pathLst>
          </a:custGeom>
          <a:noFill/>
          <a:ln w="190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32">
            <a:extLst>
              <a:ext uri="{FF2B5EF4-FFF2-40B4-BE49-F238E27FC236}">
                <a16:creationId xmlns:a16="http://schemas.microsoft.com/office/drawing/2014/main" id="{5241215D-D1BF-470C-A269-7462E7F038CC}"/>
              </a:ext>
            </a:extLst>
          </p:cNvPr>
          <p:cNvSpPr txBox="1">
            <a:spLocks noChangeArrowheads="1"/>
          </p:cNvSpPr>
          <p:nvPr/>
        </p:nvSpPr>
        <p:spPr bwMode="auto">
          <a:xfrm>
            <a:off x="4950316" y="4389266"/>
            <a:ext cx="40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rPr>
              <a:t>p</a:t>
            </a:r>
            <a:r>
              <a:rPr lang="en-US" altLang="zh-CN" sz="2000" baseline="-25000" dirty="0">
                <a:latin typeface="+mn-lt"/>
              </a:rPr>
              <a:t>2</a:t>
            </a:r>
          </a:p>
        </p:txBody>
      </p:sp>
      <p:sp>
        <p:nvSpPr>
          <p:cNvPr id="18" name="Freeform 33">
            <a:extLst>
              <a:ext uri="{FF2B5EF4-FFF2-40B4-BE49-F238E27FC236}">
                <a16:creationId xmlns:a16="http://schemas.microsoft.com/office/drawing/2014/main" id="{CBED3827-EB32-4BA0-B1C9-CBA162BE9B5E}"/>
              </a:ext>
            </a:extLst>
          </p:cNvPr>
          <p:cNvSpPr>
            <a:spLocks/>
          </p:cNvSpPr>
          <p:nvPr/>
        </p:nvSpPr>
        <p:spPr bwMode="auto">
          <a:xfrm>
            <a:off x="1565766" y="3957466"/>
            <a:ext cx="2376488" cy="911225"/>
          </a:xfrm>
          <a:custGeom>
            <a:avLst/>
            <a:gdLst>
              <a:gd name="T0" fmla="*/ 0 w 1497"/>
              <a:gd name="T1" fmla="*/ 1802 h 529"/>
              <a:gd name="T2" fmla="*/ 408 w 1497"/>
              <a:gd name="T3" fmla="*/ 1183 h 529"/>
              <a:gd name="T4" fmla="*/ 771 w 1497"/>
              <a:gd name="T5" fmla="*/ 716 h 529"/>
              <a:gd name="T6" fmla="*/ 1270 w 1497"/>
              <a:gd name="T7" fmla="*/ 876 h 529"/>
              <a:gd name="T8" fmla="*/ 1270 w 1497"/>
              <a:gd name="T9" fmla="*/ 103 h 529"/>
              <a:gd name="T10" fmla="*/ 1497 w 1497"/>
              <a:gd name="T11" fmla="*/ 252 h 529"/>
              <a:gd name="T12" fmla="*/ 0 60000 65536"/>
              <a:gd name="T13" fmla="*/ 0 60000 65536"/>
              <a:gd name="T14" fmla="*/ 0 60000 65536"/>
              <a:gd name="T15" fmla="*/ 0 60000 65536"/>
              <a:gd name="T16" fmla="*/ 0 60000 65536"/>
              <a:gd name="T17" fmla="*/ 0 60000 65536"/>
              <a:gd name="T18" fmla="*/ 0 w 1497"/>
              <a:gd name="T19" fmla="*/ 0 h 529"/>
              <a:gd name="T20" fmla="*/ 1497 w 1497"/>
              <a:gd name="T21" fmla="*/ 529 h 529"/>
            </a:gdLst>
            <a:ahLst/>
            <a:cxnLst>
              <a:cxn ang="T12">
                <a:pos x="T0" y="T1"/>
              </a:cxn>
              <a:cxn ang="T13">
                <a:pos x="T2" y="T3"/>
              </a:cxn>
              <a:cxn ang="T14">
                <a:pos x="T4" y="T5"/>
              </a:cxn>
              <a:cxn ang="T15">
                <a:pos x="T6" y="T7"/>
              </a:cxn>
              <a:cxn ang="T16">
                <a:pos x="T8" y="T9"/>
              </a:cxn>
              <a:cxn ang="T17">
                <a:pos x="T10" y="T11"/>
              </a:cxn>
            </a:cxnLst>
            <a:rect l="T18" t="T19" r="T20" b="T21"/>
            <a:pathLst>
              <a:path w="1497" h="529">
                <a:moveTo>
                  <a:pt x="0" y="529"/>
                </a:moveTo>
                <a:cubicBezTo>
                  <a:pt x="140" y="464"/>
                  <a:pt x="280" y="400"/>
                  <a:pt x="408" y="347"/>
                </a:cubicBezTo>
                <a:cubicBezTo>
                  <a:pt x="536" y="294"/>
                  <a:pt x="627" y="226"/>
                  <a:pt x="771" y="211"/>
                </a:cubicBezTo>
                <a:cubicBezTo>
                  <a:pt x="915" y="196"/>
                  <a:pt x="1187" y="286"/>
                  <a:pt x="1270" y="256"/>
                </a:cubicBezTo>
                <a:cubicBezTo>
                  <a:pt x="1353" y="226"/>
                  <a:pt x="1232" y="60"/>
                  <a:pt x="1270" y="30"/>
                </a:cubicBezTo>
                <a:cubicBezTo>
                  <a:pt x="1308" y="0"/>
                  <a:pt x="1459" y="68"/>
                  <a:pt x="1497" y="75"/>
                </a:cubicBezTo>
              </a:path>
            </a:pathLst>
          </a:custGeom>
          <a:noFill/>
          <a:ln w="19050">
            <a:solidFill>
              <a:schemeClr val="tx1"/>
            </a:solidFill>
            <a:round/>
            <a:headEnd type="diamond" w="med" len="med"/>
            <a:tailEnd type="diamond"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9" name="Line 34">
            <a:extLst>
              <a:ext uri="{FF2B5EF4-FFF2-40B4-BE49-F238E27FC236}">
                <a16:creationId xmlns:a16="http://schemas.microsoft.com/office/drawing/2014/main" id="{EF8F55A8-8824-4053-BF1E-4852427E1CFA}"/>
              </a:ext>
            </a:extLst>
          </p:cNvPr>
          <p:cNvSpPr>
            <a:spLocks noChangeShapeType="1"/>
          </p:cNvSpPr>
          <p:nvPr/>
        </p:nvSpPr>
        <p:spPr bwMode="auto">
          <a:xfrm flipV="1">
            <a:off x="3942254" y="4028904"/>
            <a:ext cx="2160588" cy="71438"/>
          </a:xfrm>
          <a:prstGeom prst="line">
            <a:avLst/>
          </a:prstGeom>
          <a:noFill/>
          <a:ln w="19050">
            <a:solidFill>
              <a:schemeClr val="tx1"/>
            </a:solidFill>
            <a:round/>
            <a:headEnd type="diamond" w="med" len="med"/>
            <a:tailEnd type="diamond"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35">
            <a:extLst>
              <a:ext uri="{FF2B5EF4-FFF2-40B4-BE49-F238E27FC236}">
                <a16:creationId xmlns:a16="http://schemas.microsoft.com/office/drawing/2014/main" id="{488C1772-3701-46D5-A2CA-1EEC8BE51BD2}"/>
              </a:ext>
            </a:extLst>
          </p:cNvPr>
          <p:cNvSpPr txBox="1">
            <a:spLocks noChangeArrowheads="1"/>
          </p:cNvSpPr>
          <p:nvPr/>
        </p:nvSpPr>
        <p:spPr bwMode="auto">
          <a:xfrm>
            <a:off x="4302616" y="3668541"/>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latin typeface="+mn-lt"/>
              </a:rPr>
              <a:t>dist</a:t>
            </a:r>
            <a:r>
              <a:rPr lang="en-US" altLang="zh-CN" sz="2400" dirty="0">
                <a:latin typeface="+mn-lt"/>
              </a:rPr>
              <a:t>[u]</a:t>
            </a:r>
          </a:p>
        </p:txBody>
      </p:sp>
      <p:sp>
        <p:nvSpPr>
          <p:cNvPr id="21" name="Text Box 36">
            <a:extLst>
              <a:ext uri="{FF2B5EF4-FFF2-40B4-BE49-F238E27FC236}">
                <a16:creationId xmlns:a16="http://schemas.microsoft.com/office/drawing/2014/main" id="{76A48376-E5F2-454F-80ED-5CE9BF8FEE82}"/>
              </a:ext>
            </a:extLst>
          </p:cNvPr>
          <p:cNvSpPr txBox="1">
            <a:spLocks noChangeArrowheads="1"/>
          </p:cNvSpPr>
          <p:nvPr/>
        </p:nvSpPr>
        <p:spPr bwMode="auto">
          <a:xfrm>
            <a:off x="6742113" y="3805238"/>
            <a:ext cx="2401887" cy="2678113"/>
          </a:xfrm>
          <a:prstGeom prst="rect">
            <a:avLst/>
          </a:prstGeom>
          <a:solidFill>
            <a:schemeClr val="accent4">
              <a:lumMod val="20000"/>
              <a:lumOff val="80000"/>
            </a:schemeClr>
          </a:solidFill>
          <a:ln>
            <a:noFill/>
          </a:ln>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eaLnBrk="1" hangingPunct="1"/>
            <a:r>
              <a:rPr lang="en-US" altLang="zh-CN" sz="2400" dirty="0">
                <a:latin typeface="+mn-lt"/>
                <a:ea typeface="微软雅黑 Light" panose="020B0502040204020203" pitchFamily="34" charset="-122"/>
              </a:rPr>
              <a:t>u</a:t>
            </a:r>
            <a:r>
              <a:rPr lang="zh-CN" altLang="en-US" sz="2400" dirty="0">
                <a:latin typeface="+mn-lt"/>
                <a:ea typeface="微软雅黑 Light" panose="020B0502040204020203" pitchFamily="34" charset="-122"/>
              </a:rPr>
              <a:t>到</a:t>
            </a:r>
            <a:r>
              <a:rPr lang="en-US" altLang="zh-CN" sz="2400" dirty="0">
                <a:latin typeface="+mn-lt"/>
                <a:ea typeface="微软雅黑 Light" panose="020B0502040204020203" pitchFamily="34" charset="-122"/>
              </a:rPr>
              <a:t>v</a:t>
            </a:r>
            <a:r>
              <a:rPr lang="zh-CN" altLang="en-US" sz="2400" dirty="0">
                <a:latin typeface="+mn-lt"/>
                <a:ea typeface="微软雅黑 Light" panose="020B0502040204020203" pitchFamily="34" charset="-122"/>
              </a:rPr>
              <a:t>的全局最短路径</a:t>
            </a:r>
            <a:r>
              <a:rPr lang="en-US" altLang="zh-CN" sz="2400" dirty="0">
                <a:solidFill>
                  <a:srgbClr val="FF3300"/>
                </a:solidFill>
                <a:latin typeface="+mn-lt"/>
                <a:ea typeface="微软雅黑 Light" panose="020B0502040204020203" pitchFamily="34" charset="-122"/>
              </a:rPr>
              <a:t>d(</a:t>
            </a:r>
            <a:r>
              <a:rPr lang="en-US" altLang="zh-CN" sz="2400" dirty="0" err="1">
                <a:solidFill>
                  <a:srgbClr val="FF3300"/>
                </a:solidFill>
                <a:latin typeface="+mn-lt"/>
                <a:ea typeface="微软雅黑 Light" panose="020B0502040204020203" pitchFamily="34" charset="-122"/>
              </a:rPr>
              <a:t>v,u</a:t>
            </a:r>
            <a:r>
              <a:rPr lang="en-US" altLang="zh-CN" sz="2400" dirty="0">
                <a:solidFill>
                  <a:srgbClr val="FF3300"/>
                </a:solidFill>
                <a:latin typeface="+mn-lt"/>
                <a:ea typeface="微软雅黑 Light" panose="020B0502040204020203" pitchFamily="34" charset="-122"/>
              </a:rPr>
              <a:t>)</a:t>
            </a:r>
            <a:r>
              <a:rPr lang="zh-CN" altLang="en-US" sz="2400" dirty="0">
                <a:latin typeface="+mn-lt"/>
                <a:ea typeface="微软雅黑 Light" panose="020B0502040204020203" pitchFamily="34" charset="-122"/>
              </a:rPr>
              <a:t>由</a:t>
            </a:r>
            <a:r>
              <a:rPr lang="en-US" altLang="zh-CN" sz="2400" dirty="0">
                <a:latin typeface="+mn-lt"/>
                <a:ea typeface="微软雅黑 Light" panose="020B0502040204020203" pitchFamily="34" charset="-122"/>
              </a:rPr>
              <a:t>2</a:t>
            </a:r>
            <a:r>
              <a:rPr lang="zh-CN" altLang="en-US" sz="2400" dirty="0">
                <a:latin typeface="+mn-lt"/>
                <a:ea typeface="微软雅黑 Light" panose="020B0502040204020203" pitchFamily="34" charset="-122"/>
              </a:rPr>
              <a:t>段组成：</a:t>
            </a:r>
          </a:p>
          <a:p>
            <a:pPr marL="0" indent="0" eaLnBrk="1" hangingPunct="1"/>
            <a:r>
              <a:rPr lang="en-US" altLang="zh-CN" sz="2400" dirty="0">
                <a:latin typeface="+mn-lt"/>
                <a:ea typeface="微软雅黑 Light" panose="020B0502040204020203" pitchFamily="34" charset="-122"/>
              </a:rPr>
              <a:t>(1) v</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 →</a:t>
            </a:r>
            <a:r>
              <a:rPr lang="en-US" altLang="zh-CN" sz="2400" dirty="0">
                <a:latin typeface="+mn-lt"/>
                <a:ea typeface="微软雅黑 Light" panose="020B0502040204020203" pitchFamily="34" charset="-122"/>
              </a:rPr>
              <a:t>x, </a:t>
            </a:r>
          </a:p>
          <a:p>
            <a:pPr marL="0" indent="0" eaLnBrk="1" hangingPunct="1"/>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长度</a:t>
            </a:r>
            <a:r>
              <a:rPr lang="en-US" altLang="zh-CN" sz="2400" baseline="-25000" dirty="0">
                <a:latin typeface="+mn-lt"/>
                <a:ea typeface="微软雅黑 Light" panose="020B0502040204020203" pitchFamily="34" charset="-122"/>
              </a:rPr>
              <a:t> </a:t>
            </a:r>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dist</a:t>
            </a:r>
            <a:r>
              <a:rPr lang="en-US" altLang="zh-CN" sz="2400" dirty="0">
                <a:latin typeface="+mn-lt"/>
                <a:ea typeface="微软雅黑 Light" panose="020B0502040204020203" pitchFamily="34" charset="-122"/>
              </a:rPr>
              <a:t>[x]=d[</a:t>
            </a:r>
            <a:r>
              <a:rPr lang="en-US" altLang="zh-CN" sz="2400" dirty="0" err="1">
                <a:latin typeface="+mn-lt"/>
                <a:ea typeface="微软雅黑 Light" panose="020B0502040204020203" pitchFamily="34" charset="-122"/>
              </a:rPr>
              <a:t>v,x</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 </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(2)p</a:t>
            </a:r>
            <a:r>
              <a:rPr lang="en-US" altLang="zh-CN" sz="2400" baseline="-25000" dirty="0">
                <a:latin typeface="+mn-lt"/>
                <a:ea typeface="微软雅黑 Light" panose="020B0502040204020203" pitchFamily="34" charset="-122"/>
              </a:rPr>
              <a:t>2</a:t>
            </a:r>
          </a:p>
        </p:txBody>
      </p:sp>
      <p:sp>
        <p:nvSpPr>
          <p:cNvPr id="22" name="Oval 30">
            <a:extLst>
              <a:ext uri="{FF2B5EF4-FFF2-40B4-BE49-F238E27FC236}">
                <a16:creationId xmlns:a16="http://schemas.microsoft.com/office/drawing/2014/main" id="{4DDB5CA5-E13B-43DA-9628-15A3AA4A922B}"/>
              </a:ext>
            </a:extLst>
          </p:cNvPr>
          <p:cNvSpPr>
            <a:spLocks noChangeArrowheads="1"/>
          </p:cNvSpPr>
          <p:nvPr/>
        </p:nvSpPr>
        <p:spPr bwMode="auto">
          <a:xfrm>
            <a:off x="3556312" y="3179594"/>
            <a:ext cx="558979" cy="6492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pPr algn="ctr"/>
            <a:r>
              <a:rPr lang="en-US" altLang="zh-CN" sz="2400" dirty="0"/>
              <a:t>u’</a:t>
            </a:r>
          </a:p>
        </p:txBody>
      </p:sp>
      <p:sp>
        <p:nvSpPr>
          <p:cNvPr id="23" name="任意多边形 19">
            <a:extLst>
              <a:ext uri="{FF2B5EF4-FFF2-40B4-BE49-F238E27FC236}">
                <a16:creationId xmlns:a16="http://schemas.microsoft.com/office/drawing/2014/main" id="{3E8416B4-29B6-4E58-9093-6DFB69E3B03F}"/>
              </a:ext>
            </a:extLst>
          </p:cNvPr>
          <p:cNvSpPr>
            <a:spLocks noChangeArrowheads="1"/>
          </p:cNvSpPr>
          <p:nvPr/>
        </p:nvSpPr>
        <p:spPr bwMode="auto">
          <a:xfrm>
            <a:off x="1364154" y="3928891"/>
            <a:ext cx="1724025" cy="890587"/>
          </a:xfrm>
          <a:custGeom>
            <a:avLst/>
            <a:gdLst>
              <a:gd name="T0" fmla="*/ 21927 w 1724129"/>
              <a:gd name="T1" fmla="*/ 880233 h 891140"/>
              <a:gd name="T2" fmla="*/ 148448 w 1724129"/>
              <a:gd name="T3" fmla="*/ 852289 h 891140"/>
              <a:gd name="T4" fmla="*/ 190622 w 1724129"/>
              <a:gd name="T5" fmla="*/ 838318 h 891140"/>
              <a:gd name="T6" fmla="*/ 232800 w 1724129"/>
              <a:gd name="T7" fmla="*/ 796402 h 891140"/>
              <a:gd name="T8" fmla="*/ 289037 w 1724129"/>
              <a:gd name="T9" fmla="*/ 726542 h 891140"/>
              <a:gd name="T10" fmla="*/ 429615 w 1724129"/>
              <a:gd name="T11" fmla="*/ 698599 h 891140"/>
              <a:gd name="T12" fmla="*/ 513966 w 1724129"/>
              <a:gd name="T13" fmla="*/ 656682 h 891140"/>
              <a:gd name="T14" fmla="*/ 612374 w 1724129"/>
              <a:gd name="T15" fmla="*/ 628739 h 891140"/>
              <a:gd name="T16" fmla="*/ 654552 w 1724129"/>
              <a:gd name="T17" fmla="*/ 614767 h 891140"/>
              <a:gd name="T18" fmla="*/ 710782 w 1724129"/>
              <a:gd name="T19" fmla="*/ 558879 h 891140"/>
              <a:gd name="T20" fmla="*/ 752963 w 1724129"/>
              <a:gd name="T21" fmla="*/ 475047 h 891140"/>
              <a:gd name="T22" fmla="*/ 781077 w 1724129"/>
              <a:gd name="T23" fmla="*/ 447104 h 891140"/>
              <a:gd name="T24" fmla="*/ 837303 w 1724129"/>
              <a:gd name="T25" fmla="*/ 377243 h 891140"/>
              <a:gd name="T26" fmla="*/ 963836 w 1724129"/>
              <a:gd name="T27" fmla="*/ 349300 h 891140"/>
              <a:gd name="T28" fmla="*/ 1048187 w 1724129"/>
              <a:gd name="T29" fmla="*/ 321354 h 891140"/>
              <a:gd name="T30" fmla="*/ 1090357 w 1724129"/>
              <a:gd name="T31" fmla="*/ 293412 h 891140"/>
              <a:gd name="T32" fmla="*/ 1132538 w 1724129"/>
              <a:gd name="T33" fmla="*/ 279439 h 891140"/>
              <a:gd name="T34" fmla="*/ 1174708 w 1724129"/>
              <a:gd name="T35" fmla="*/ 251496 h 891140"/>
              <a:gd name="T36" fmla="*/ 1216889 w 1724129"/>
              <a:gd name="T37" fmla="*/ 237524 h 891140"/>
              <a:gd name="T38" fmla="*/ 1259059 w 1724129"/>
              <a:gd name="T39" fmla="*/ 209580 h 891140"/>
              <a:gd name="T40" fmla="*/ 1287173 w 1724129"/>
              <a:gd name="T41" fmla="*/ 181637 h 891140"/>
              <a:gd name="T42" fmla="*/ 1371524 w 1724129"/>
              <a:gd name="T43" fmla="*/ 153691 h 891140"/>
              <a:gd name="T44" fmla="*/ 1413705 w 1724129"/>
              <a:gd name="T45" fmla="*/ 139720 h 891140"/>
              <a:gd name="T46" fmla="*/ 1455875 w 1724129"/>
              <a:gd name="T47" fmla="*/ 111775 h 891140"/>
              <a:gd name="T48" fmla="*/ 1498056 w 1724129"/>
              <a:gd name="T49" fmla="*/ 97803 h 891140"/>
              <a:gd name="T50" fmla="*/ 1582405 w 1724129"/>
              <a:gd name="T51" fmla="*/ 41918 h 891140"/>
              <a:gd name="T52" fmla="*/ 1624577 w 1724129"/>
              <a:gd name="T53" fmla="*/ 27949 h 891140"/>
              <a:gd name="T54" fmla="*/ 1722985 w 1724129"/>
              <a:gd name="T55" fmla="*/ 0 h 8911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24129"/>
              <a:gd name="T85" fmla="*/ 0 h 891140"/>
              <a:gd name="T86" fmla="*/ 1724129 w 1724129"/>
              <a:gd name="T87" fmla="*/ 891140 h 89114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24129" h="891140">
                <a:moveTo>
                  <a:pt x="21938" y="886265"/>
                </a:moveTo>
                <a:cubicBezTo>
                  <a:pt x="116942" y="854596"/>
                  <a:pt x="0" y="891140"/>
                  <a:pt x="148547" y="858130"/>
                </a:cubicBezTo>
                <a:cubicBezTo>
                  <a:pt x="163023" y="854913"/>
                  <a:pt x="176683" y="848751"/>
                  <a:pt x="190751" y="844062"/>
                </a:cubicBezTo>
                <a:cubicBezTo>
                  <a:pt x="204819" y="829994"/>
                  <a:pt x="220218" y="817143"/>
                  <a:pt x="232954" y="801859"/>
                </a:cubicBezTo>
                <a:cubicBezTo>
                  <a:pt x="252120" y="778859"/>
                  <a:pt x="261941" y="747890"/>
                  <a:pt x="289224" y="731520"/>
                </a:cubicBezTo>
                <a:cubicBezTo>
                  <a:pt x="319912" y="713107"/>
                  <a:pt x="412835" y="705823"/>
                  <a:pt x="429901" y="703385"/>
                </a:cubicBezTo>
                <a:cubicBezTo>
                  <a:pt x="535983" y="668023"/>
                  <a:pt x="405221" y="715725"/>
                  <a:pt x="514307" y="661182"/>
                </a:cubicBezTo>
                <a:cubicBezTo>
                  <a:pt x="536797" y="649937"/>
                  <a:pt x="591742" y="639058"/>
                  <a:pt x="612781" y="633047"/>
                </a:cubicBezTo>
                <a:cubicBezTo>
                  <a:pt x="627039" y="628973"/>
                  <a:pt x="640916" y="623668"/>
                  <a:pt x="654984" y="618979"/>
                </a:cubicBezTo>
                <a:cubicBezTo>
                  <a:pt x="673741" y="600222"/>
                  <a:pt x="702866" y="587873"/>
                  <a:pt x="711255" y="562708"/>
                </a:cubicBezTo>
                <a:cubicBezTo>
                  <a:pt x="726113" y="518135"/>
                  <a:pt x="722293" y="517258"/>
                  <a:pt x="753458" y="478302"/>
                </a:cubicBezTo>
                <a:cubicBezTo>
                  <a:pt x="761744" y="467945"/>
                  <a:pt x="773308" y="460524"/>
                  <a:pt x="781594" y="450167"/>
                </a:cubicBezTo>
                <a:cubicBezTo>
                  <a:pt x="799287" y="428051"/>
                  <a:pt x="811737" y="395505"/>
                  <a:pt x="837864" y="379828"/>
                </a:cubicBezTo>
                <a:cubicBezTo>
                  <a:pt x="864505" y="363843"/>
                  <a:pt x="947426" y="354534"/>
                  <a:pt x="964474" y="351693"/>
                </a:cubicBezTo>
                <a:cubicBezTo>
                  <a:pt x="992609" y="342314"/>
                  <a:pt x="1024204" y="340008"/>
                  <a:pt x="1048880" y="323557"/>
                </a:cubicBezTo>
                <a:cubicBezTo>
                  <a:pt x="1062948" y="314179"/>
                  <a:pt x="1075961" y="302983"/>
                  <a:pt x="1091083" y="295422"/>
                </a:cubicBezTo>
                <a:cubicBezTo>
                  <a:pt x="1104346" y="288790"/>
                  <a:pt x="1120023" y="287986"/>
                  <a:pt x="1133286" y="281354"/>
                </a:cubicBezTo>
                <a:cubicBezTo>
                  <a:pt x="1148408" y="273793"/>
                  <a:pt x="1160367" y="260780"/>
                  <a:pt x="1175489" y="253219"/>
                </a:cubicBezTo>
                <a:cubicBezTo>
                  <a:pt x="1188752" y="246587"/>
                  <a:pt x="1204429" y="245783"/>
                  <a:pt x="1217692" y="239151"/>
                </a:cubicBezTo>
                <a:cubicBezTo>
                  <a:pt x="1232814" y="231590"/>
                  <a:pt x="1246693" y="221578"/>
                  <a:pt x="1259895" y="211016"/>
                </a:cubicBezTo>
                <a:cubicBezTo>
                  <a:pt x="1270252" y="202730"/>
                  <a:pt x="1276168" y="188812"/>
                  <a:pt x="1288031" y="182880"/>
                </a:cubicBezTo>
                <a:cubicBezTo>
                  <a:pt x="1314557" y="169617"/>
                  <a:pt x="1344302" y="164123"/>
                  <a:pt x="1372437" y="154745"/>
                </a:cubicBezTo>
                <a:cubicBezTo>
                  <a:pt x="1386505" y="150056"/>
                  <a:pt x="1402302" y="148902"/>
                  <a:pt x="1414640" y="140677"/>
                </a:cubicBezTo>
                <a:cubicBezTo>
                  <a:pt x="1428708" y="131299"/>
                  <a:pt x="1441721" y="120103"/>
                  <a:pt x="1456843" y="112542"/>
                </a:cubicBezTo>
                <a:cubicBezTo>
                  <a:pt x="1470106" y="105910"/>
                  <a:pt x="1486083" y="105675"/>
                  <a:pt x="1499046" y="98474"/>
                </a:cubicBezTo>
                <a:cubicBezTo>
                  <a:pt x="1528605" y="82052"/>
                  <a:pt x="1551373" y="52897"/>
                  <a:pt x="1583452" y="42204"/>
                </a:cubicBezTo>
                <a:cubicBezTo>
                  <a:pt x="1597520" y="37515"/>
                  <a:pt x="1611179" y="31353"/>
                  <a:pt x="1625655" y="28136"/>
                </a:cubicBezTo>
                <a:cubicBezTo>
                  <a:pt x="1723099" y="6481"/>
                  <a:pt x="1688381" y="35748"/>
                  <a:pt x="1724129" y="0"/>
                </a:cubicBezTo>
              </a:path>
            </a:pathLst>
          </a:custGeom>
          <a:noFill/>
          <a:ln w="19050" algn="ctr">
            <a:solidFill>
              <a:srgbClr val="00B050"/>
            </a:solidFill>
            <a:round/>
            <a:headEnd type="oval" w="med" len="med"/>
            <a:tailEnd type="oval" w="med" len="med"/>
          </a:ln>
        </p:spPr>
        <p:txBody>
          <a:bodyPr wrap="none" anchor="ctr">
            <a:spAutoFit/>
          </a:bodyPr>
          <a:lstStyle/>
          <a:p>
            <a:endParaRPr lang="zh-CN" altLang="en-US"/>
          </a:p>
        </p:txBody>
      </p:sp>
      <p:sp>
        <p:nvSpPr>
          <p:cNvPr id="24" name="任意多边形 20">
            <a:extLst>
              <a:ext uri="{FF2B5EF4-FFF2-40B4-BE49-F238E27FC236}">
                <a16:creationId xmlns:a16="http://schemas.microsoft.com/office/drawing/2014/main" id="{D298ED9F-77AC-45FE-B4BD-B38BC0B69351}"/>
              </a:ext>
            </a:extLst>
          </p:cNvPr>
          <p:cNvSpPr>
            <a:spLocks noChangeArrowheads="1"/>
          </p:cNvSpPr>
          <p:nvPr/>
        </p:nvSpPr>
        <p:spPr bwMode="auto">
          <a:xfrm>
            <a:off x="3091354" y="3527253"/>
            <a:ext cx="428625" cy="369888"/>
          </a:xfrm>
          <a:custGeom>
            <a:avLst/>
            <a:gdLst>
              <a:gd name="T0" fmla="*/ 0 w 548640"/>
              <a:gd name="T1" fmla="*/ 28375 h 466838"/>
              <a:gd name="T2" fmla="*/ 3637 w 548640"/>
              <a:gd name="T3" fmla="*/ 24076 h 466838"/>
              <a:gd name="T4" fmla="*/ 6545 w 548640"/>
              <a:gd name="T5" fmla="*/ 20636 h 466838"/>
              <a:gd name="T6" fmla="*/ 9455 w 548640"/>
              <a:gd name="T7" fmla="*/ 16337 h 466838"/>
              <a:gd name="T8" fmla="*/ 16727 w 548640"/>
              <a:gd name="T9" fmla="*/ 13758 h 466838"/>
              <a:gd name="T10" fmla="*/ 18182 w 548640"/>
              <a:gd name="T11" fmla="*/ 12038 h 466838"/>
              <a:gd name="T12" fmla="*/ 18909 w 548640"/>
              <a:gd name="T13" fmla="*/ 9458 h 466838"/>
              <a:gd name="T14" fmla="*/ 21091 w 548640"/>
              <a:gd name="T15" fmla="*/ 8598 h 466838"/>
              <a:gd name="T16" fmla="*/ 24001 w 548640"/>
              <a:gd name="T17" fmla="*/ 5159 h 466838"/>
              <a:gd name="T18" fmla="*/ 25455 w 548640"/>
              <a:gd name="T19" fmla="*/ 3439 h 466838"/>
              <a:gd name="T20" fmla="*/ 28364 w 548640"/>
              <a:gd name="T21" fmla="*/ 0 h 4668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8640"/>
              <a:gd name="T34" fmla="*/ 0 h 466838"/>
              <a:gd name="T35" fmla="*/ 548640 w 548640"/>
              <a:gd name="T36" fmla="*/ 466838 h 4668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8640" h="466838">
                <a:moveTo>
                  <a:pt x="0" y="464233"/>
                </a:moveTo>
                <a:cubicBezTo>
                  <a:pt x="81280" y="410047"/>
                  <a:pt x="7815" y="466838"/>
                  <a:pt x="70338" y="393895"/>
                </a:cubicBezTo>
                <a:cubicBezTo>
                  <a:pt x="87601" y="373755"/>
                  <a:pt x="111895" y="359695"/>
                  <a:pt x="126609" y="337624"/>
                </a:cubicBezTo>
                <a:cubicBezTo>
                  <a:pt x="136550" y="322712"/>
                  <a:pt x="162833" y="277310"/>
                  <a:pt x="182880" y="267286"/>
                </a:cubicBezTo>
                <a:cubicBezTo>
                  <a:pt x="217136" y="250158"/>
                  <a:pt x="283165" y="235180"/>
                  <a:pt x="323557" y="225083"/>
                </a:cubicBezTo>
                <a:cubicBezTo>
                  <a:pt x="332935" y="215704"/>
                  <a:pt x="344868" y="208320"/>
                  <a:pt x="351692" y="196947"/>
                </a:cubicBezTo>
                <a:cubicBezTo>
                  <a:pt x="359321" y="184231"/>
                  <a:pt x="355274" y="165229"/>
                  <a:pt x="365760" y="154744"/>
                </a:cubicBezTo>
                <a:cubicBezTo>
                  <a:pt x="376245" y="144259"/>
                  <a:pt x="393895" y="145366"/>
                  <a:pt x="407963" y="140677"/>
                </a:cubicBezTo>
                <a:lnTo>
                  <a:pt x="464234" y="84406"/>
                </a:lnTo>
                <a:cubicBezTo>
                  <a:pt x="473612" y="75027"/>
                  <a:pt x="481333" y="63627"/>
                  <a:pt x="492369" y="56270"/>
                </a:cubicBezTo>
                <a:cubicBezTo>
                  <a:pt x="543296" y="22319"/>
                  <a:pt x="527011" y="43257"/>
                  <a:pt x="548640" y="0"/>
                </a:cubicBezTo>
              </a:path>
            </a:pathLst>
          </a:custGeom>
          <a:noFill/>
          <a:ln w="19050" algn="ctr">
            <a:solidFill>
              <a:srgbClr val="00B050"/>
            </a:solidFill>
            <a:round/>
            <a:headEnd type="oval" w="med" len="med"/>
            <a:tailEnd type="oval" w="med" len="med"/>
          </a:ln>
        </p:spPr>
        <p:txBody>
          <a:bodyPr anchor="ctr">
            <a:spAutoFit/>
          </a:bodyPr>
          <a:lstStyle/>
          <a:p>
            <a:endParaRPr lang="zh-CN" altLang="en-US"/>
          </a:p>
        </p:txBody>
      </p:sp>
      <p:sp>
        <p:nvSpPr>
          <p:cNvPr id="25" name="Text Box 35">
            <a:extLst>
              <a:ext uri="{FF2B5EF4-FFF2-40B4-BE49-F238E27FC236}">
                <a16:creationId xmlns:a16="http://schemas.microsoft.com/office/drawing/2014/main" id="{B89D2D3C-C41E-48E5-BBDC-993FE65FE39B}"/>
              </a:ext>
            </a:extLst>
          </p:cNvPr>
          <p:cNvSpPr txBox="1">
            <a:spLocks noChangeArrowheads="1"/>
          </p:cNvSpPr>
          <p:nvPr/>
        </p:nvSpPr>
        <p:spPr bwMode="auto">
          <a:xfrm>
            <a:off x="4105988" y="3164022"/>
            <a:ext cx="1065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00B050"/>
                </a:solidFill>
                <a:latin typeface="+mn-lt"/>
              </a:rPr>
              <a:t>dist</a:t>
            </a:r>
            <a:r>
              <a:rPr lang="en-US" altLang="zh-CN" sz="2400" dirty="0">
                <a:solidFill>
                  <a:srgbClr val="00B050"/>
                </a:solidFill>
                <a:latin typeface="+mn-lt"/>
              </a:rPr>
              <a:t>[u’]</a:t>
            </a:r>
          </a:p>
        </p:txBody>
      </p:sp>
    </p:spTree>
    <p:extLst>
      <p:ext uri="{BB962C8B-B14F-4D97-AF65-F5344CB8AC3E}">
        <p14:creationId xmlns:p14="http://schemas.microsoft.com/office/powerpoint/2010/main" val="3236521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3750D-1E96-46E2-97D2-026357EC05C6}"/>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2D771E23-4030-49BA-B529-FF67E1411E80}"/>
              </a:ext>
            </a:extLst>
          </p:cNvPr>
          <p:cNvSpPr>
            <a:spLocks noGrp="1"/>
          </p:cNvSpPr>
          <p:nvPr>
            <p:ph idx="1"/>
          </p:nvPr>
        </p:nvSpPr>
        <p:spPr/>
        <p:txBody>
          <a:bodyPr>
            <a:normAutofit/>
          </a:bodyPr>
          <a:lstStyle/>
          <a:p>
            <a:pPr>
              <a:defRPr/>
            </a:pPr>
            <a:r>
              <a:rPr lang="zh-CN" altLang="en-US" sz="2400" dirty="0"/>
              <a:t>对</a:t>
            </a:r>
            <a:r>
              <a:rPr lang="en-US" altLang="zh-CN" sz="2400" dirty="0"/>
              <a:t>v</a:t>
            </a:r>
            <a:r>
              <a:rPr lang="zh-CN" altLang="en-US" sz="2400" dirty="0"/>
              <a:t>到</a:t>
            </a:r>
            <a:r>
              <a:rPr lang="en-US" altLang="zh-CN" sz="2400" dirty="0"/>
              <a:t>u</a:t>
            </a:r>
            <a:r>
              <a:rPr lang="zh-CN" altLang="en-US" sz="2400" dirty="0"/>
              <a:t>的全局最短路径</a:t>
            </a:r>
            <a:r>
              <a:rPr lang="en-US" altLang="zh-CN" sz="2400" dirty="0"/>
              <a:t>d(v ,u) </a:t>
            </a:r>
            <a:r>
              <a:rPr lang="zh-CN" altLang="en-US" sz="2400" dirty="0"/>
              <a:t>，</a:t>
            </a:r>
            <a:r>
              <a:rPr lang="zh-CN" altLang="en-US" dirty="0"/>
              <a:t>根据</a:t>
            </a:r>
            <a:r>
              <a:rPr lang="en-US" altLang="zh-CN" dirty="0"/>
              <a:t>d(v, x) + </a:t>
            </a:r>
            <a:r>
              <a:rPr lang="en-US" altLang="zh-CN" dirty="0">
                <a:solidFill>
                  <a:srgbClr val="FF3300"/>
                </a:solidFill>
              </a:rPr>
              <a:t>distance(x, u)</a:t>
            </a:r>
            <a:r>
              <a:rPr lang="en-US" altLang="zh-CN" dirty="0"/>
              <a:t> = d(v ,u) </a:t>
            </a:r>
            <a:r>
              <a:rPr lang="zh-CN" altLang="en-US" dirty="0"/>
              <a:t>，</a:t>
            </a:r>
            <a:r>
              <a:rPr lang="en-US" altLang="zh-CN" dirty="0">
                <a:solidFill>
                  <a:srgbClr val="FF3300"/>
                </a:solidFill>
              </a:rPr>
              <a:t>distance(x, u)</a:t>
            </a:r>
            <a:r>
              <a:rPr lang="en-US" altLang="zh-CN" dirty="0"/>
              <a:t> &gt;0</a:t>
            </a:r>
            <a:r>
              <a:rPr lang="zh-CN" altLang="en-US" dirty="0"/>
              <a:t>，有</a:t>
            </a:r>
            <a:endParaRPr lang="en-US" altLang="zh-CN" dirty="0"/>
          </a:p>
          <a:p>
            <a:pPr marL="0" indent="0">
              <a:buNone/>
              <a:defRPr/>
            </a:pPr>
            <a:r>
              <a:rPr lang="en-US" altLang="zh-CN" dirty="0"/>
              <a:t>            d(v, x) &lt; d(v ,u)</a:t>
            </a:r>
          </a:p>
          <a:p>
            <a:r>
              <a:rPr lang="zh-CN" altLang="en-US" sz="2400" dirty="0"/>
              <a:t>进一步地，根据假设</a:t>
            </a:r>
            <a:r>
              <a:rPr lang="en-US" altLang="zh-CN" dirty="0">
                <a:solidFill>
                  <a:srgbClr val="FF0000"/>
                </a:solidFill>
              </a:rPr>
              <a:t>d(</a:t>
            </a:r>
            <a:r>
              <a:rPr lang="en-US" altLang="zh-CN" dirty="0" err="1">
                <a:solidFill>
                  <a:srgbClr val="FF0000"/>
                </a:solidFill>
              </a:rPr>
              <a:t>v,u</a:t>
            </a:r>
            <a:r>
              <a:rPr lang="en-US" altLang="zh-CN" dirty="0">
                <a:solidFill>
                  <a:srgbClr val="FF0000"/>
                </a:solidFill>
              </a:rPr>
              <a:t>) </a:t>
            </a:r>
            <a:r>
              <a:rPr lang="en-US" altLang="zh-CN" dirty="0"/>
              <a:t>&lt; </a:t>
            </a:r>
            <a:r>
              <a:rPr lang="en-US" altLang="zh-CN" dirty="0" err="1"/>
              <a:t>dist</a:t>
            </a:r>
            <a:r>
              <a:rPr lang="en-US" altLang="zh-CN" dirty="0"/>
              <a:t>[u], </a:t>
            </a:r>
            <a:r>
              <a:rPr lang="zh-CN" altLang="en-US" sz="2400" dirty="0"/>
              <a:t>有</a:t>
            </a:r>
          </a:p>
          <a:p>
            <a:pPr eaLnBrk="1" hangingPunct="1">
              <a:buFontTx/>
              <a:buNone/>
              <a:defRPr/>
            </a:pPr>
            <a:r>
              <a:rPr lang="en-US" altLang="zh-CN" sz="2400" dirty="0"/>
              <a:t>        </a:t>
            </a:r>
            <a:r>
              <a:rPr lang="en-US" altLang="zh-CN" sz="2400" dirty="0">
                <a:solidFill>
                  <a:srgbClr val="0000FF"/>
                </a:solidFill>
              </a:rPr>
              <a:t>d(v, x)</a:t>
            </a:r>
            <a:r>
              <a:rPr lang="en-US" altLang="zh-CN" sz="2400" dirty="0"/>
              <a:t> + </a:t>
            </a:r>
            <a:r>
              <a:rPr lang="en-US" altLang="zh-CN" sz="2400" dirty="0">
                <a:solidFill>
                  <a:srgbClr val="FF3300"/>
                </a:solidFill>
              </a:rPr>
              <a:t>distance(x, u)</a:t>
            </a:r>
            <a:r>
              <a:rPr lang="en-US" altLang="zh-CN" sz="2400" dirty="0"/>
              <a:t> =  d(v ,u) &lt; </a:t>
            </a:r>
            <a:r>
              <a:rPr lang="en-US" altLang="zh-CN" sz="2400" dirty="0" err="1"/>
              <a:t>dist</a:t>
            </a:r>
            <a:r>
              <a:rPr lang="en-US" altLang="zh-CN" sz="2400" dirty="0"/>
              <a:t>[u]  </a:t>
            </a:r>
            <a:endParaRPr lang="en-US" altLang="zh-CN" dirty="0"/>
          </a:p>
          <a:p>
            <a:pPr>
              <a:defRPr/>
            </a:pPr>
            <a:endParaRPr lang="en-US" altLang="zh-CN" dirty="0"/>
          </a:p>
          <a:p>
            <a:pPr>
              <a:defRPr/>
            </a:pPr>
            <a:r>
              <a:rPr lang="zh-CN" altLang="en-US" dirty="0"/>
              <a:t>由于</a:t>
            </a:r>
            <a:r>
              <a:rPr lang="en-US" altLang="zh-CN" dirty="0"/>
              <a:t>distance(x, u) &gt;0, </a:t>
            </a:r>
            <a:r>
              <a:rPr lang="zh-CN" altLang="en-US" dirty="0"/>
              <a:t>因此</a:t>
            </a:r>
          </a:p>
          <a:p>
            <a:pPr eaLnBrk="1" hangingPunct="1">
              <a:buFontTx/>
              <a:buNone/>
              <a:defRPr/>
            </a:pPr>
            <a:r>
              <a:rPr lang="zh-CN" altLang="en-US" sz="2400" dirty="0"/>
              <a:t>         </a:t>
            </a:r>
            <a:r>
              <a:rPr lang="en-US" altLang="zh-CN" sz="2400" dirty="0" err="1">
                <a:solidFill>
                  <a:srgbClr val="C00000"/>
                </a:solidFill>
              </a:rPr>
              <a:t>dist</a:t>
            </a:r>
            <a:r>
              <a:rPr lang="en-US" altLang="zh-CN" sz="2400" dirty="0">
                <a:solidFill>
                  <a:srgbClr val="C00000"/>
                </a:solidFill>
              </a:rPr>
              <a:t>[x]</a:t>
            </a:r>
            <a:r>
              <a:rPr lang="en-US" altLang="zh-CN" sz="2400" dirty="0"/>
              <a:t>= </a:t>
            </a:r>
            <a:r>
              <a:rPr lang="en-US" altLang="zh-CN" sz="2400" dirty="0">
                <a:solidFill>
                  <a:srgbClr val="0000FF"/>
                </a:solidFill>
              </a:rPr>
              <a:t>d(v, x)</a:t>
            </a:r>
            <a:r>
              <a:rPr lang="en-US" altLang="zh-CN" sz="2400" dirty="0">
                <a:solidFill>
                  <a:schemeClr val="accent2">
                    <a:lumMod val="60000"/>
                    <a:lumOff val="40000"/>
                  </a:schemeClr>
                </a:solidFill>
              </a:rPr>
              <a:t> </a:t>
            </a:r>
            <a:r>
              <a:rPr lang="en-US" altLang="en-US" dirty="0"/>
              <a:t>≤</a:t>
            </a:r>
            <a:r>
              <a:rPr lang="en-US" altLang="zh-CN" dirty="0"/>
              <a:t> </a:t>
            </a:r>
            <a:r>
              <a:rPr lang="en-US" altLang="zh-CN" sz="2400" dirty="0"/>
              <a:t>d(</a:t>
            </a:r>
            <a:r>
              <a:rPr lang="en-US" altLang="zh-CN" sz="2400" dirty="0" err="1"/>
              <a:t>v,u</a:t>
            </a:r>
            <a:r>
              <a:rPr lang="en-US" altLang="zh-CN" sz="2400" dirty="0"/>
              <a:t>)= </a:t>
            </a:r>
            <a:r>
              <a:rPr lang="en-US" altLang="zh-CN" sz="2400" dirty="0">
                <a:solidFill>
                  <a:srgbClr val="0000FF"/>
                </a:solidFill>
              </a:rPr>
              <a:t>d(v, x) </a:t>
            </a:r>
            <a:r>
              <a:rPr lang="en-US" altLang="zh-CN" sz="2400" dirty="0"/>
              <a:t>+</a:t>
            </a:r>
            <a:r>
              <a:rPr lang="en-US" altLang="zh-CN" sz="2400" dirty="0">
                <a:solidFill>
                  <a:srgbClr val="0000FF"/>
                </a:solidFill>
              </a:rPr>
              <a:t> </a:t>
            </a:r>
            <a:r>
              <a:rPr lang="en-US" altLang="zh-CN" sz="2400" dirty="0">
                <a:solidFill>
                  <a:srgbClr val="FF3300"/>
                </a:solidFill>
              </a:rPr>
              <a:t>distance(x, u)</a:t>
            </a:r>
            <a:r>
              <a:rPr lang="en-US" altLang="zh-CN" sz="2400" dirty="0"/>
              <a:t> &lt; </a:t>
            </a:r>
            <a:r>
              <a:rPr lang="en-US" altLang="zh-CN" sz="2400" dirty="0" err="1"/>
              <a:t>dist</a:t>
            </a:r>
            <a:r>
              <a:rPr lang="en-US" altLang="zh-CN" sz="2400" dirty="0"/>
              <a:t>[u],  </a:t>
            </a:r>
            <a:r>
              <a:rPr lang="zh-CN" altLang="en-US" sz="2400" dirty="0"/>
              <a:t>即</a:t>
            </a:r>
            <a:r>
              <a:rPr lang="en-US" altLang="zh-CN" dirty="0"/>
              <a:t> </a:t>
            </a:r>
            <a:r>
              <a:rPr lang="en-US" altLang="zh-CN" sz="2400" dirty="0"/>
              <a:t>                                </a:t>
            </a:r>
          </a:p>
          <a:p>
            <a:pPr eaLnBrk="1" hangingPunct="1">
              <a:spcBef>
                <a:spcPts val="1200"/>
              </a:spcBef>
              <a:spcAft>
                <a:spcPts val="600"/>
              </a:spcAft>
              <a:buFontTx/>
              <a:buNone/>
              <a:defRPr/>
            </a:pPr>
            <a:r>
              <a:rPr lang="en-US" altLang="zh-CN" sz="2800" dirty="0">
                <a:solidFill>
                  <a:srgbClr val="C00000"/>
                </a:solidFill>
              </a:rPr>
              <a:t>                                            </a:t>
            </a:r>
            <a:r>
              <a:rPr lang="en-US" altLang="zh-CN" sz="2800" dirty="0" err="1">
                <a:solidFill>
                  <a:srgbClr val="C00000"/>
                </a:solidFill>
              </a:rPr>
              <a:t>dist</a:t>
            </a:r>
            <a:r>
              <a:rPr lang="en-US" altLang="zh-CN" sz="2800" dirty="0">
                <a:solidFill>
                  <a:srgbClr val="C00000"/>
                </a:solidFill>
              </a:rPr>
              <a:t>[x]&lt; </a:t>
            </a:r>
            <a:r>
              <a:rPr lang="en-US" altLang="zh-CN" sz="2800" dirty="0" err="1">
                <a:solidFill>
                  <a:srgbClr val="C00000"/>
                </a:solidFill>
              </a:rPr>
              <a:t>dist</a:t>
            </a:r>
            <a:r>
              <a:rPr lang="en-US" altLang="zh-CN" sz="2800" dirty="0">
                <a:solidFill>
                  <a:srgbClr val="C00000"/>
                </a:solidFill>
              </a:rPr>
              <a:t>[u]</a:t>
            </a:r>
            <a:endParaRPr lang="zh-CN" altLang="en-US" sz="2800" dirty="0">
              <a:solidFill>
                <a:srgbClr val="C00000"/>
              </a:solidFill>
            </a:endParaRPr>
          </a:p>
          <a:p>
            <a:pPr eaLnBrk="1" hangingPunct="1">
              <a:buFontTx/>
              <a:buNone/>
              <a:defRPr/>
            </a:pPr>
            <a:endParaRPr lang="zh-CN" altLang="en-US" sz="2400" dirty="0"/>
          </a:p>
        </p:txBody>
      </p:sp>
      <p:sp>
        <p:nvSpPr>
          <p:cNvPr id="4" name="日期占位符 3">
            <a:extLst>
              <a:ext uri="{FF2B5EF4-FFF2-40B4-BE49-F238E27FC236}">
                <a16:creationId xmlns:a16="http://schemas.microsoft.com/office/drawing/2014/main" id="{26682CCD-B586-42EB-BF24-4ADD205FA831}"/>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BFAE679A-9867-4F13-A592-E002354F66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B66536-3707-48DC-B4F3-6D52F4D30AB2}"/>
              </a:ext>
            </a:extLst>
          </p:cNvPr>
          <p:cNvSpPr>
            <a:spLocks noGrp="1"/>
          </p:cNvSpPr>
          <p:nvPr>
            <p:ph type="sldNum" sz="quarter" idx="12"/>
          </p:nvPr>
        </p:nvSpPr>
        <p:spPr/>
        <p:txBody>
          <a:bodyPr/>
          <a:lstStyle/>
          <a:p>
            <a:fld id="{EEA58A3B-43CE-4AA0-90B5-EB47AFAFEB34}" type="slidenum">
              <a:rPr lang="zh-CN" altLang="en-US" smtClean="0"/>
              <a:pPr/>
              <a:t>82</a:t>
            </a:fld>
            <a:endParaRPr lang="zh-CN" altLang="en-US" dirty="0"/>
          </a:p>
        </p:txBody>
      </p:sp>
      <p:cxnSp>
        <p:nvCxnSpPr>
          <p:cNvPr id="8" name="直接连接符 7">
            <a:extLst>
              <a:ext uri="{FF2B5EF4-FFF2-40B4-BE49-F238E27FC236}">
                <a16:creationId xmlns:a16="http://schemas.microsoft.com/office/drawing/2014/main" id="{06BA1FEE-D94A-401A-B81B-D0509BF8AA93}"/>
              </a:ext>
            </a:extLst>
          </p:cNvPr>
          <p:cNvCxnSpPr>
            <a:cxnSpLocks/>
          </p:cNvCxnSpPr>
          <p:nvPr/>
        </p:nvCxnSpPr>
        <p:spPr>
          <a:xfrm>
            <a:off x="829399" y="3224997"/>
            <a:ext cx="4849793" cy="4629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450E0EF-6979-47E1-952E-79189037579F}"/>
              </a:ext>
            </a:extLst>
          </p:cNvPr>
          <p:cNvCxnSpPr>
            <a:cxnSpLocks/>
          </p:cNvCxnSpPr>
          <p:nvPr/>
        </p:nvCxnSpPr>
        <p:spPr>
          <a:xfrm>
            <a:off x="2913565" y="4735975"/>
            <a:ext cx="474887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5D12154-B0A4-4C02-88C8-66667FC9E732}"/>
              </a:ext>
            </a:extLst>
          </p:cNvPr>
          <p:cNvCxnSpPr>
            <a:cxnSpLocks/>
          </p:cNvCxnSpPr>
          <p:nvPr/>
        </p:nvCxnSpPr>
        <p:spPr>
          <a:xfrm>
            <a:off x="1028700" y="2200920"/>
            <a:ext cx="18038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AutoShape 23">
            <a:extLst>
              <a:ext uri="{FF2B5EF4-FFF2-40B4-BE49-F238E27FC236}">
                <a16:creationId xmlns:a16="http://schemas.microsoft.com/office/drawing/2014/main" id="{12C392E8-77B9-43F8-BA4E-E2FF98CD3D0B}"/>
              </a:ext>
            </a:extLst>
          </p:cNvPr>
          <p:cNvSpPr>
            <a:spLocks noChangeArrowheads="1"/>
          </p:cNvSpPr>
          <p:nvPr/>
        </p:nvSpPr>
        <p:spPr bwMode="auto">
          <a:xfrm>
            <a:off x="266308" y="5148089"/>
            <a:ext cx="2619766" cy="1429475"/>
          </a:xfrm>
          <a:prstGeom prst="wedgeRoundRectCallout">
            <a:avLst>
              <a:gd name="adj1" fmla="val -3175"/>
              <a:gd name="adj2" fmla="val -77799"/>
              <a:gd name="adj3" fmla="val 16667"/>
            </a:avLst>
          </a:prstGeom>
          <a:solidFill>
            <a:srgbClr val="F8F8F8"/>
          </a:solidFill>
          <a:ln w="19050">
            <a:solidFill>
              <a:srgbClr val="7F18B8"/>
            </a:solidFill>
            <a:miter lim="800000"/>
            <a:headEnd/>
            <a:tailEnd/>
          </a:ln>
        </p:spPr>
        <p:txBody>
          <a:bodyPr anchor="ctr"/>
          <a:lstStyle/>
          <a:p>
            <a:r>
              <a:rPr lang="zh-CN" altLang="en-US" dirty="0">
                <a:ea typeface="微软雅黑 Light" panose="020B0502040204020203" pitchFamily="34" charset="-122"/>
              </a:rPr>
              <a:t>根据假设，</a:t>
            </a:r>
            <a:r>
              <a:rPr lang="en-US" altLang="zh-CN" dirty="0">
                <a:ea typeface="微软雅黑 Light" panose="020B0502040204020203" pitchFamily="34" charset="-122"/>
              </a:rPr>
              <a:t>u</a:t>
            </a:r>
            <a:r>
              <a:rPr lang="zh-CN" altLang="en-US" dirty="0">
                <a:ea typeface="微软雅黑 Light" panose="020B0502040204020203" pitchFamily="34" charset="-122"/>
              </a:rPr>
              <a:t>是第</a:t>
            </a:r>
            <a:r>
              <a:rPr lang="en-US" altLang="zh-CN" dirty="0">
                <a:ea typeface="微软雅黑 Light" panose="020B0502040204020203" pitchFamily="34" charset="-122"/>
              </a:rPr>
              <a:t>1</a:t>
            </a:r>
            <a:r>
              <a:rPr lang="zh-CN" altLang="en-US" dirty="0">
                <a:ea typeface="微软雅黑 Light" panose="020B0502040204020203" pitchFamily="34" charset="-122"/>
              </a:rPr>
              <a:t>个不满足贪心策略的顶点，因此，在</a:t>
            </a:r>
            <a:r>
              <a:rPr lang="en-US" altLang="zh-CN" dirty="0">
                <a:ea typeface="微软雅黑 Light" panose="020B0502040204020203" pitchFamily="34" charset="-122"/>
              </a:rPr>
              <a:t>u</a:t>
            </a:r>
            <a:r>
              <a:rPr lang="zh-CN" altLang="en-US" dirty="0">
                <a:ea typeface="微软雅黑 Light" panose="020B0502040204020203" pitchFamily="34" charset="-122"/>
              </a:rPr>
              <a:t>之前遇到的</a:t>
            </a:r>
            <a:r>
              <a:rPr lang="en-US" altLang="zh-CN" dirty="0">
                <a:ea typeface="微软雅黑 Light" panose="020B0502040204020203" pitchFamily="34" charset="-122"/>
              </a:rPr>
              <a:t>x</a:t>
            </a:r>
            <a:r>
              <a:rPr lang="zh-CN" altLang="en-US" dirty="0">
                <a:ea typeface="微软雅黑 Light" panose="020B0502040204020203" pitchFamily="34" charset="-122"/>
              </a:rPr>
              <a:t>仍然满足贪心性质，即满足上述等式</a:t>
            </a:r>
          </a:p>
        </p:txBody>
      </p:sp>
      <p:cxnSp>
        <p:nvCxnSpPr>
          <p:cNvPr id="18" name="直接连接符 17">
            <a:extLst>
              <a:ext uri="{FF2B5EF4-FFF2-40B4-BE49-F238E27FC236}">
                <a16:creationId xmlns:a16="http://schemas.microsoft.com/office/drawing/2014/main" id="{5EA9E62C-E64F-4894-B2AC-B05351B433D7}"/>
              </a:ext>
            </a:extLst>
          </p:cNvPr>
          <p:cNvCxnSpPr>
            <a:cxnSpLocks/>
          </p:cNvCxnSpPr>
          <p:nvPr/>
        </p:nvCxnSpPr>
        <p:spPr>
          <a:xfrm>
            <a:off x="829398" y="4730659"/>
            <a:ext cx="1728607" cy="0"/>
          </a:xfrm>
          <a:prstGeom prst="line">
            <a:avLst/>
          </a:prstGeom>
          <a:ln w="19050">
            <a:solidFill>
              <a:srgbClr val="7F18B8"/>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5517005-3790-448F-A4A5-35564B94014C}"/>
              </a:ext>
            </a:extLst>
          </p:cNvPr>
          <p:cNvCxnSpPr>
            <a:cxnSpLocks/>
          </p:cNvCxnSpPr>
          <p:nvPr/>
        </p:nvCxnSpPr>
        <p:spPr>
          <a:xfrm>
            <a:off x="1748259" y="4303654"/>
            <a:ext cx="18038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69C72F-D495-44EB-B01D-6E55E49802FE}"/>
              </a:ext>
            </a:extLst>
          </p:cNvPr>
          <p:cNvCxnSpPr/>
          <p:nvPr/>
        </p:nvCxnSpPr>
        <p:spPr>
          <a:xfrm>
            <a:off x="1930621" y="2200920"/>
            <a:ext cx="719559" cy="2102734"/>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451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948E3-834A-499E-AA62-8DDA3FFEC47D}"/>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72A6D30E-2F4C-4335-A040-0A34940864BE}"/>
              </a:ext>
            </a:extLst>
          </p:cNvPr>
          <p:cNvSpPr>
            <a:spLocks noGrp="1"/>
          </p:cNvSpPr>
          <p:nvPr>
            <p:ph idx="1"/>
          </p:nvPr>
        </p:nvSpPr>
        <p:spPr/>
        <p:txBody>
          <a:bodyPr/>
          <a:lstStyle/>
          <a:p>
            <a:r>
              <a:rPr lang="zh-CN" altLang="en-US" sz="2400" dirty="0"/>
              <a:t>但是根据路径</a:t>
            </a:r>
            <a:r>
              <a:rPr lang="en-US" altLang="zh-CN" sz="2400" dirty="0"/>
              <a:t>p</a:t>
            </a:r>
            <a:r>
              <a:rPr lang="zh-CN" altLang="en-US" sz="2400" dirty="0"/>
              <a:t>构造方法，在下图所示情况下，</a:t>
            </a:r>
            <a:r>
              <a:rPr lang="en-US" altLang="zh-CN" sz="2400" dirty="0"/>
              <a:t>u</a:t>
            </a:r>
            <a:r>
              <a:rPr lang="zh-CN" altLang="en-US" sz="2400" dirty="0"/>
              <a:t>、</a:t>
            </a:r>
            <a:r>
              <a:rPr lang="en-US" altLang="zh-CN" sz="2400" dirty="0"/>
              <a:t>x</a:t>
            </a:r>
            <a:r>
              <a:rPr lang="zh-CN" altLang="en-US" sz="2400" dirty="0"/>
              <a:t>都在集合</a:t>
            </a:r>
            <a:r>
              <a:rPr lang="en-US" altLang="zh-CN" sz="2400" dirty="0"/>
              <a:t>S</a:t>
            </a:r>
            <a:r>
              <a:rPr lang="en-US" altLang="zh-CN" sz="2400" baseline="-25000" dirty="0">
                <a:solidFill>
                  <a:srgbClr val="000000"/>
                </a:solidFill>
              </a:rPr>
              <a:t>i</a:t>
            </a:r>
            <a:r>
              <a:rPr lang="zh-CN" altLang="en-US" sz="2400" dirty="0"/>
              <a:t>之外，即</a:t>
            </a:r>
            <a:r>
              <a:rPr lang="en-US" altLang="zh-CN" sz="2400" dirty="0"/>
              <a:t>u</a:t>
            </a:r>
            <a:r>
              <a:rPr lang="zh-CN" altLang="en-US" sz="2400" dirty="0"/>
              <a:t>、</a:t>
            </a:r>
            <a:r>
              <a:rPr lang="en-US" altLang="zh-CN" sz="2400" dirty="0"/>
              <a:t>x</a:t>
            </a:r>
            <a:r>
              <a:rPr lang="zh-CN" altLang="en-US" sz="2400" dirty="0"/>
              <a:t>都属于</a:t>
            </a:r>
            <a:r>
              <a:rPr lang="en-US" altLang="zh-CN" sz="2400" dirty="0"/>
              <a:t>V-S</a:t>
            </a:r>
            <a:r>
              <a:rPr lang="en-US" altLang="zh-CN" sz="2400" baseline="-25000" dirty="0">
                <a:solidFill>
                  <a:srgbClr val="000000"/>
                </a:solidFill>
              </a:rPr>
              <a:t>i</a:t>
            </a:r>
            <a:r>
              <a:rPr lang="zh-CN" altLang="en-US" sz="2400" dirty="0"/>
              <a:t>，贪心选择</a:t>
            </a:r>
            <a:r>
              <a:rPr lang="en-US" altLang="zh-CN" sz="2400" dirty="0"/>
              <a:t>S</a:t>
            </a:r>
            <a:r>
              <a:rPr lang="zh-CN" altLang="en-US" sz="2400" dirty="0"/>
              <a:t>外顶点时，</a:t>
            </a:r>
            <a:r>
              <a:rPr lang="en-US" altLang="zh-CN" sz="2400" dirty="0"/>
              <a:t>u</a:t>
            </a:r>
            <a:r>
              <a:rPr lang="zh-CN" altLang="en-US" sz="2400" dirty="0"/>
              <a:t>被选中，并没有选</a:t>
            </a:r>
            <a:r>
              <a:rPr lang="en-US" altLang="zh-CN" sz="2400" dirty="0"/>
              <a:t>x</a:t>
            </a:r>
            <a:r>
              <a:rPr lang="zh-CN" altLang="en-US" sz="2400" dirty="0"/>
              <a:t>，根据扩展</a:t>
            </a:r>
            <a:r>
              <a:rPr lang="en-US" altLang="zh-CN" sz="2400" dirty="0"/>
              <a:t>S</a:t>
            </a:r>
            <a:r>
              <a:rPr lang="en-US" altLang="zh-CN" sz="2400" baseline="-25000" dirty="0">
                <a:solidFill>
                  <a:srgbClr val="000000"/>
                </a:solidFill>
              </a:rPr>
              <a:t>i</a:t>
            </a:r>
            <a:r>
              <a:rPr lang="zh-CN" altLang="en-US" sz="2400" dirty="0"/>
              <a:t>的原则：选</a:t>
            </a:r>
            <a:r>
              <a:rPr lang="en-US" altLang="zh-CN" sz="2400" dirty="0" err="1"/>
              <a:t>dist</a:t>
            </a:r>
            <a:r>
              <a:rPr lang="zh-CN" altLang="en-US" sz="2400" dirty="0"/>
              <a:t>最小的顶点加入</a:t>
            </a:r>
            <a:r>
              <a:rPr lang="en-US" altLang="zh-CN" sz="2400" dirty="0"/>
              <a:t>S</a:t>
            </a:r>
            <a:r>
              <a:rPr lang="en-US" altLang="zh-CN" sz="2400" baseline="-25000" dirty="0">
                <a:solidFill>
                  <a:srgbClr val="000000"/>
                </a:solidFill>
              </a:rPr>
              <a:t>i</a:t>
            </a:r>
            <a:r>
              <a:rPr lang="zh-CN" altLang="en-US" sz="2400" dirty="0"/>
              <a:t>，说明此时</a:t>
            </a:r>
          </a:p>
          <a:p>
            <a:pPr eaLnBrk="1" hangingPunct="1">
              <a:buFontTx/>
              <a:buNone/>
            </a:pPr>
            <a:r>
              <a:rPr lang="zh-CN" altLang="en-US" sz="2400" dirty="0"/>
              <a:t>               </a:t>
            </a:r>
            <a:r>
              <a:rPr lang="en-US" altLang="zh-CN" sz="2800" dirty="0" err="1">
                <a:solidFill>
                  <a:srgbClr val="FF0000"/>
                </a:solidFill>
              </a:rPr>
              <a:t>dist</a:t>
            </a:r>
            <a:r>
              <a:rPr lang="en-US" altLang="zh-CN" sz="2800" dirty="0">
                <a:solidFill>
                  <a:srgbClr val="FF0000"/>
                </a:solidFill>
              </a:rPr>
              <a:t>[u] </a:t>
            </a:r>
            <a:r>
              <a:rPr lang="en-US" altLang="en-US" sz="2800" dirty="0">
                <a:solidFill>
                  <a:srgbClr val="FF0000"/>
                </a:solidFill>
              </a:rPr>
              <a:t>≤</a:t>
            </a:r>
            <a:r>
              <a:rPr lang="en-US" altLang="zh-CN" sz="2800" dirty="0">
                <a:solidFill>
                  <a:srgbClr val="FF0000"/>
                </a:solidFill>
              </a:rPr>
              <a:t> </a:t>
            </a:r>
            <a:r>
              <a:rPr lang="en-US" altLang="zh-CN" sz="2800" dirty="0" err="1">
                <a:solidFill>
                  <a:srgbClr val="FF0000"/>
                </a:solidFill>
              </a:rPr>
              <a:t>dist</a:t>
            </a:r>
            <a:r>
              <a:rPr lang="en-US" altLang="zh-CN" sz="2800" dirty="0">
                <a:solidFill>
                  <a:srgbClr val="FF0000"/>
                </a:solidFill>
              </a:rPr>
              <a:t>[x] </a:t>
            </a:r>
            <a:endParaRPr lang="en-US" altLang="zh-CN" sz="2400" dirty="0"/>
          </a:p>
          <a:p>
            <a:r>
              <a:rPr lang="zh-CN" altLang="en-US" sz="2400" dirty="0"/>
              <a:t>这与 前面推出的</a:t>
            </a:r>
          </a:p>
          <a:p>
            <a:pPr marL="0" indent="0" eaLnBrk="1" hangingPunct="1">
              <a:lnSpc>
                <a:spcPct val="90000"/>
              </a:lnSpc>
              <a:spcBef>
                <a:spcPct val="20000"/>
              </a:spcBef>
              <a:buNone/>
            </a:pPr>
            <a:r>
              <a:rPr lang="zh-CN" altLang="en-US" sz="2400" dirty="0"/>
              <a:t>               </a:t>
            </a:r>
            <a:r>
              <a:rPr lang="en-US" altLang="zh-CN" sz="2800" dirty="0" err="1">
                <a:solidFill>
                  <a:srgbClr val="C00000"/>
                </a:solidFill>
              </a:rPr>
              <a:t>dist</a:t>
            </a:r>
            <a:r>
              <a:rPr lang="en-US" altLang="zh-CN" sz="2800" dirty="0">
                <a:solidFill>
                  <a:srgbClr val="C00000"/>
                </a:solidFill>
              </a:rPr>
              <a:t>[x]&lt; </a:t>
            </a:r>
            <a:r>
              <a:rPr lang="en-US" altLang="zh-CN" sz="2800" dirty="0" err="1">
                <a:solidFill>
                  <a:srgbClr val="C00000"/>
                </a:solidFill>
              </a:rPr>
              <a:t>dist</a:t>
            </a:r>
            <a:r>
              <a:rPr lang="en-US" altLang="zh-CN" sz="2800" dirty="0">
                <a:solidFill>
                  <a:srgbClr val="C00000"/>
                </a:solidFill>
              </a:rPr>
              <a:t>[u]</a:t>
            </a:r>
            <a:endParaRPr lang="zh-CN" altLang="en-US" sz="2800" dirty="0">
              <a:solidFill>
                <a:srgbClr val="C00000"/>
              </a:solidFill>
            </a:endParaRPr>
          </a:p>
          <a:p>
            <a:pPr marL="0" indent="0" eaLnBrk="1" hangingPunct="1">
              <a:buNone/>
            </a:pPr>
            <a:r>
              <a:rPr lang="zh-CN" altLang="en-US" sz="2400" dirty="0"/>
              <a:t>   相矛盾</a:t>
            </a:r>
            <a:endParaRPr lang="en-US" altLang="zh-CN" sz="2400" dirty="0"/>
          </a:p>
          <a:p>
            <a:pPr eaLnBrk="1" hangingPunct="1"/>
            <a:endParaRPr lang="zh-CN" altLang="en-US" dirty="0"/>
          </a:p>
        </p:txBody>
      </p:sp>
      <p:sp>
        <p:nvSpPr>
          <p:cNvPr id="4" name="日期占位符 3">
            <a:extLst>
              <a:ext uri="{FF2B5EF4-FFF2-40B4-BE49-F238E27FC236}">
                <a16:creationId xmlns:a16="http://schemas.microsoft.com/office/drawing/2014/main" id="{4948C136-B4FF-423B-A2D4-99DA8E239C44}"/>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BB5B1AEC-BDEE-4F56-B7D7-4792E5BD6B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4091DA-21FE-4506-902B-6DA345771721}"/>
              </a:ext>
            </a:extLst>
          </p:cNvPr>
          <p:cNvSpPr>
            <a:spLocks noGrp="1"/>
          </p:cNvSpPr>
          <p:nvPr>
            <p:ph type="sldNum" sz="quarter" idx="12"/>
          </p:nvPr>
        </p:nvSpPr>
        <p:spPr/>
        <p:txBody>
          <a:bodyPr/>
          <a:lstStyle/>
          <a:p>
            <a:fld id="{EEA58A3B-43CE-4AA0-90B5-EB47AFAFEB34}" type="slidenum">
              <a:rPr lang="zh-CN" altLang="en-US" smtClean="0"/>
              <a:pPr/>
              <a:t>83</a:t>
            </a:fld>
            <a:endParaRPr lang="zh-CN" altLang="en-US" dirty="0"/>
          </a:p>
        </p:txBody>
      </p:sp>
      <p:sp>
        <p:nvSpPr>
          <p:cNvPr id="7" name="灯片编号占位符 5">
            <a:extLst>
              <a:ext uri="{FF2B5EF4-FFF2-40B4-BE49-F238E27FC236}">
                <a16:creationId xmlns:a16="http://schemas.microsoft.com/office/drawing/2014/main" id="{DFD1CB1E-7645-4B1F-9DA8-40292EF13BB8}"/>
              </a:ext>
            </a:extLst>
          </p:cNvPr>
          <p:cNvSpPr txBox="1">
            <a:spLocks/>
          </p:cNvSpPr>
          <p:nvPr/>
        </p:nvSpPr>
        <p:spPr>
          <a:xfrm>
            <a:off x="6524264" y="6206467"/>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457200" rtl="0" eaLnBrk="0" latinLnBrk="0" hangingPunct="0">
              <a:defRPr sz="1000" kern="1200">
                <a:solidFill>
                  <a:schemeClr val="tx1"/>
                </a:solidFill>
                <a:latin typeface="Arial" charset="0"/>
                <a:ea typeface="宋体" pitchFamily="2" charset="-122"/>
                <a:cs typeface="+mn-cs"/>
              </a:defRPr>
            </a:lvl1pPr>
            <a:lvl2pPr marL="742950" indent="-285750" algn="l" defTabSz="457200" rtl="0" eaLnBrk="0" latinLnBrk="0" hangingPunct="0">
              <a:defRPr sz="1800" kern="1200">
                <a:solidFill>
                  <a:schemeClr val="tx1"/>
                </a:solidFill>
                <a:latin typeface="Arial" charset="0"/>
                <a:ea typeface="宋体" pitchFamily="2" charset="-122"/>
                <a:cs typeface="+mn-cs"/>
              </a:defRPr>
            </a:lvl2pPr>
            <a:lvl3pPr marL="1143000" indent="-228600" algn="l" defTabSz="457200" rtl="0" eaLnBrk="0" latinLnBrk="0" hangingPunct="0">
              <a:defRPr sz="1800" kern="1200">
                <a:solidFill>
                  <a:schemeClr val="tx1"/>
                </a:solidFill>
                <a:latin typeface="Arial" charset="0"/>
                <a:ea typeface="宋体" pitchFamily="2" charset="-122"/>
                <a:cs typeface="+mn-cs"/>
              </a:defRPr>
            </a:lvl3pPr>
            <a:lvl4pPr marL="1600200" indent="-228600" algn="l" defTabSz="457200" rtl="0" eaLnBrk="0" latinLnBrk="0" hangingPunct="0">
              <a:defRPr sz="1800" kern="1200">
                <a:solidFill>
                  <a:schemeClr val="tx1"/>
                </a:solidFill>
                <a:latin typeface="Arial" charset="0"/>
                <a:ea typeface="宋体" pitchFamily="2" charset="-122"/>
                <a:cs typeface="+mn-cs"/>
              </a:defRPr>
            </a:lvl4pPr>
            <a:lvl5pPr marL="2057400" indent="-228600" algn="l" defTabSz="457200" rtl="0" eaLnBrk="0" latinLnBrk="0" hangingPunct="0">
              <a:defRPr sz="1800" kern="1200">
                <a:solidFill>
                  <a:schemeClr val="tx1"/>
                </a:solidFill>
                <a:latin typeface="Arial" charset="0"/>
                <a:ea typeface="宋体" pitchFamily="2" charset="-122"/>
                <a:cs typeface="+mn-cs"/>
              </a:defRPr>
            </a:lvl5pPr>
            <a:lvl6pPr marL="25146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6pPr>
            <a:lvl7pPr marL="29718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7pPr>
            <a:lvl8pPr marL="34290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8pPr>
            <a:lvl9pPr marL="38862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9pPr>
          </a:lstStyle>
          <a:p>
            <a:pPr eaLnBrk="1" hangingPunct="1"/>
            <a:fld id="{B31F5AA6-79B1-412F-A840-FBF7D5341738}" type="slidenum">
              <a:rPr lang="zh-CN" altLang="en-US" smtClean="0"/>
              <a:pPr eaLnBrk="1" hangingPunct="1"/>
              <a:t>83</a:t>
            </a:fld>
            <a:endParaRPr lang="en-US" altLang="zh-CN"/>
          </a:p>
        </p:txBody>
      </p:sp>
      <p:sp>
        <p:nvSpPr>
          <p:cNvPr id="8" name="Freeform 4">
            <a:extLst>
              <a:ext uri="{FF2B5EF4-FFF2-40B4-BE49-F238E27FC236}">
                <a16:creationId xmlns:a16="http://schemas.microsoft.com/office/drawing/2014/main" id="{2290CC8C-FC81-4401-838F-B665B91C8248}"/>
              </a:ext>
            </a:extLst>
          </p:cNvPr>
          <p:cNvSpPr>
            <a:spLocks/>
          </p:cNvSpPr>
          <p:nvPr/>
        </p:nvSpPr>
        <p:spPr bwMode="auto">
          <a:xfrm>
            <a:off x="2887302" y="3461680"/>
            <a:ext cx="4384675" cy="3306762"/>
          </a:xfrm>
          <a:custGeom>
            <a:avLst/>
            <a:gdLst>
              <a:gd name="T0" fmla="*/ 2147483647 w 2762"/>
              <a:gd name="T1" fmla="*/ 2147483647 h 2083"/>
              <a:gd name="T2" fmla="*/ 2147483647 w 2762"/>
              <a:gd name="T3" fmla="*/ 2147483647 h 2083"/>
              <a:gd name="T4" fmla="*/ 2147483647 w 2762"/>
              <a:gd name="T5" fmla="*/ 2147483647 h 2083"/>
              <a:gd name="T6" fmla="*/ 2147483647 w 2762"/>
              <a:gd name="T7" fmla="*/ 2147483647 h 2083"/>
              <a:gd name="T8" fmla="*/ 2147483647 w 2762"/>
              <a:gd name="T9" fmla="*/ 2147483647 h 2083"/>
              <a:gd name="T10" fmla="*/ 2147483647 w 2762"/>
              <a:gd name="T11" fmla="*/ 2147483647 h 2083"/>
              <a:gd name="T12" fmla="*/ 2147483647 w 2762"/>
              <a:gd name="T13" fmla="*/ 2147483647 h 2083"/>
              <a:gd name="T14" fmla="*/ 2147483647 w 2762"/>
              <a:gd name="T15" fmla="*/ 2147483647 h 2083"/>
              <a:gd name="T16" fmla="*/ 2147483647 w 2762"/>
              <a:gd name="T17" fmla="*/ 2147483647 h 2083"/>
              <a:gd name="T18" fmla="*/ 2147483647 w 2762"/>
              <a:gd name="T19" fmla="*/ 2147483647 h 2083"/>
              <a:gd name="T20" fmla="*/ 2147483647 w 2762"/>
              <a:gd name="T21" fmla="*/ 2147483647 h 2083"/>
              <a:gd name="T22" fmla="*/ 2147483647 w 2762"/>
              <a:gd name="T23" fmla="*/ 2147483647 h 2083"/>
              <a:gd name="T24" fmla="*/ 2147483647 w 2762"/>
              <a:gd name="T25" fmla="*/ 2147483647 h 2083"/>
              <a:gd name="T26" fmla="*/ 2147483647 w 2762"/>
              <a:gd name="T27" fmla="*/ 2147483647 h 2083"/>
              <a:gd name="T28" fmla="*/ 2147483647 w 2762"/>
              <a:gd name="T29" fmla="*/ 2147483647 h 2083"/>
              <a:gd name="T30" fmla="*/ 2147483647 w 2762"/>
              <a:gd name="T31" fmla="*/ 2147483647 h 2083"/>
              <a:gd name="T32" fmla="*/ 2147483647 w 2762"/>
              <a:gd name="T33" fmla="*/ 2147483647 h 2083"/>
              <a:gd name="T34" fmla="*/ 2147483647 w 2762"/>
              <a:gd name="T35" fmla="*/ 2147483647 h 2083"/>
              <a:gd name="T36" fmla="*/ 2147483647 w 2762"/>
              <a:gd name="T37" fmla="*/ 2147483647 h 2083"/>
              <a:gd name="T38" fmla="*/ 2147483647 w 2762"/>
              <a:gd name="T39" fmla="*/ 2147483647 h 2083"/>
              <a:gd name="T40" fmla="*/ 2147483647 w 2762"/>
              <a:gd name="T41" fmla="*/ 2147483647 h 2083"/>
              <a:gd name="T42" fmla="*/ 2147483647 w 2762"/>
              <a:gd name="T43" fmla="*/ 2147483647 h 2083"/>
              <a:gd name="T44" fmla="*/ 2147483647 w 2762"/>
              <a:gd name="T45" fmla="*/ 2147483647 h 2083"/>
              <a:gd name="T46" fmla="*/ 2147483647 w 2762"/>
              <a:gd name="T47" fmla="*/ 2147483647 h 2083"/>
              <a:gd name="T48" fmla="*/ 2147483647 w 2762"/>
              <a:gd name="T49" fmla="*/ 2147483647 h 2083"/>
              <a:gd name="T50" fmla="*/ 2147483647 w 2762"/>
              <a:gd name="T51" fmla="*/ 2147483647 h 2083"/>
              <a:gd name="T52" fmla="*/ 2147483647 w 2762"/>
              <a:gd name="T53" fmla="*/ 2147483647 h 2083"/>
              <a:gd name="T54" fmla="*/ 2147483647 w 2762"/>
              <a:gd name="T55" fmla="*/ 2147483647 h 2083"/>
              <a:gd name="T56" fmla="*/ 2147483647 w 2762"/>
              <a:gd name="T57" fmla="*/ 2147483647 h 2083"/>
              <a:gd name="T58" fmla="*/ 2147483647 w 2762"/>
              <a:gd name="T59" fmla="*/ 2147483647 h 2083"/>
              <a:gd name="T60" fmla="*/ 2147483647 w 2762"/>
              <a:gd name="T61" fmla="*/ 2147483647 h 2083"/>
              <a:gd name="T62" fmla="*/ 2147483647 w 2762"/>
              <a:gd name="T63" fmla="*/ 2147483647 h 2083"/>
              <a:gd name="T64" fmla="*/ 2147483647 w 2762"/>
              <a:gd name="T65" fmla="*/ 2147483647 h 2083"/>
              <a:gd name="T66" fmla="*/ 2147483647 w 2762"/>
              <a:gd name="T67" fmla="*/ 2147483647 h 2083"/>
              <a:gd name="T68" fmla="*/ 2147483647 w 2762"/>
              <a:gd name="T69" fmla="*/ 2147483647 h 2083"/>
              <a:gd name="T70" fmla="*/ 2147483647 w 2762"/>
              <a:gd name="T71" fmla="*/ 2147483647 h 2083"/>
              <a:gd name="T72" fmla="*/ 2147483647 w 2762"/>
              <a:gd name="T73" fmla="*/ 2147483647 h 2083"/>
              <a:gd name="T74" fmla="*/ 0 w 2762"/>
              <a:gd name="T75" fmla="*/ 2147483647 h 2083"/>
              <a:gd name="T76" fmla="*/ 2147483647 w 2762"/>
              <a:gd name="T77" fmla="*/ 2147483647 h 2083"/>
              <a:gd name="T78" fmla="*/ 2147483647 w 2762"/>
              <a:gd name="T79" fmla="*/ 2147483647 h 2083"/>
              <a:gd name="T80" fmla="*/ 2147483647 w 2762"/>
              <a:gd name="T81" fmla="*/ 2147483647 h 2083"/>
              <a:gd name="T82" fmla="*/ 2147483647 w 2762"/>
              <a:gd name="T83" fmla="*/ 2147483647 h 2083"/>
              <a:gd name="T84" fmla="*/ 2147483647 w 2762"/>
              <a:gd name="T85" fmla="*/ 2147483647 h 2083"/>
              <a:gd name="T86" fmla="*/ 2147483647 w 2762"/>
              <a:gd name="T87" fmla="*/ 2147483647 h 20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62"/>
              <a:gd name="T133" fmla="*/ 0 h 2083"/>
              <a:gd name="T134" fmla="*/ 2762 w 2762"/>
              <a:gd name="T135" fmla="*/ 2083 h 20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62" h="2083">
                <a:moveTo>
                  <a:pt x="205" y="346"/>
                </a:moveTo>
                <a:cubicBezTo>
                  <a:pt x="266" y="325"/>
                  <a:pt x="291" y="268"/>
                  <a:pt x="351" y="249"/>
                </a:cubicBezTo>
                <a:cubicBezTo>
                  <a:pt x="401" y="198"/>
                  <a:pt x="442" y="208"/>
                  <a:pt x="517" y="200"/>
                </a:cubicBezTo>
                <a:cubicBezTo>
                  <a:pt x="575" y="180"/>
                  <a:pt x="612" y="156"/>
                  <a:pt x="663" y="122"/>
                </a:cubicBezTo>
                <a:cubicBezTo>
                  <a:pt x="737" y="73"/>
                  <a:pt x="653" y="104"/>
                  <a:pt x="722" y="83"/>
                </a:cubicBezTo>
                <a:cubicBezTo>
                  <a:pt x="842" y="0"/>
                  <a:pt x="743" y="60"/>
                  <a:pt x="1083" y="73"/>
                </a:cubicBezTo>
                <a:cubicBezTo>
                  <a:pt x="1148" y="75"/>
                  <a:pt x="1214" y="80"/>
                  <a:pt x="1279" y="83"/>
                </a:cubicBezTo>
                <a:cubicBezTo>
                  <a:pt x="1373" y="87"/>
                  <a:pt x="1468" y="89"/>
                  <a:pt x="1562" y="92"/>
                </a:cubicBezTo>
                <a:cubicBezTo>
                  <a:pt x="1617" y="111"/>
                  <a:pt x="1672" y="132"/>
                  <a:pt x="1728" y="151"/>
                </a:cubicBezTo>
                <a:cubicBezTo>
                  <a:pt x="1768" y="179"/>
                  <a:pt x="1809" y="177"/>
                  <a:pt x="1855" y="190"/>
                </a:cubicBezTo>
                <a:cubicBezTo>
                  <a:pt x="1896" y="202"/>
                  <a:pt x="1932" y="225"/>
                  <a:pt x="1972" y="239"/>
                </a:cubicBezTo>
                <a:cubicBezTo>
                  <a:pt x="2017" y="254"/>
                  <a:pt x="2063" y="263"/>
                  <a:pt x="2108" y="278"/>
                </a:cubicBezTo>
                <a:cubicBezTo>
                  <a:pt x="2137" y="306"/>
                  <a:pt x="2148" y="333"/>
                  <a:pt x="2186" y="346"/>
                </a:cubicBezTo>
                <a:cubicBezTo>
                  <a:pt x="2222" y="382"/>
                  <a:pt x="2248" y="432"/>
                  <a:pt x="2294" y="454"/>
                </a:cubicBezTo>
                <a:cubicBezTo>
                  <a:pt x="2307" y="460"/>
                  <a:pt x="2321" y="465"/>
                  <a:pt x="2333" y="473"/>
                </a:cubicBezTo>
                <a:cubicBezTo>
                  <a:pt x="2357" y="488"/>
                  <a:pt x="2401" y="522"/>
                  <a:pt x="2401" y="522"/>
                </a:cubicBezTo>
                <a:cubicBezTo>
                  <a:pt x="2417" y="567"/>
                  <a:pt x="2441" y="611"/>
                  <a:pt x="2470" y="649"/>
                </a:cubicBezTo>
                <a:cubicBezTo>
                  <a:pt x="2476" y="814"/>
                  <a:pt x="2453" y="945"/>
                  <a:pt x="2567" y="1059"/>
                </a:cubicBezTo>
                <a:cubicBezTo>
                  <a:pt x="2612" y="1170"/>
                  <a:pt x="2709" y="1184"/>
                  <a:pt x="2762" y="1293"/>
                </a:cubicBezTo>
                <a:cubicBezTo>
                  <a:pt x="2745" y="1356"/>
                  <a:pt x="2732" y="1403"/>
                  <a:pt x="2684" y="1449"/>
                </a:cubicBezTo>
                <a:cubicBezTo>
                  <a:pt x="2666" y="1496"/>
                  <a:pt x="2658" y="1519"/>
                  <a:pt x="2616" y="1547"/>
                </a:cubicBezTo>
                <a:cubicBezTo>
                  <a:pt x="2587" y="1588"/>
                  <a:pt x="2554" y="1629"/>
                  <a:pt x="2518" y="1664"/>
                </a:cubicBezTo>
                <a:cubicBezTo>
                  <a:pt x="2505" y="1690"/>
                  <a:pt x="2503" y="1725"/>
                  <a:pt x="2479" y="1742"/>
                </a:cubicBezTo>
                <a:cubicBezTo>
                  <a:pt x="2413" y="1790"/>
                  <a:pt x="2361" y="1834"/>
                  <a:pt x="2284" y="1859"/>
                </a:cubicBezTo>
                <a:cubicBezTo>
                  <a:pt x="2179" y="1945"/>
                  <a:pt x="2036" y="1984"/>
                  <a:pt x="1903" y="2006"/>
                </a:cubicBezTo>
                <a:cubicBezTo>
                  <a:pt x="1864" y="2032"/>
                  <a:pt x="1787" y="2063"/>
                  <a:pt x="1737" y="2064"/>
                </a:cubicBezTo>
                <a:cubicBezTo>
                  <a:pt x="1434" y="2070"/>
                  <a:pt x="1132" y="2071"/>
                  <a:pt x="829" y="2074"/>
                </a:cubicBezTo>
                <a:cubicBezTo>
                  <a:pt x="694" y="2083"/>
                  <a:pt x="573" y="2080"/>
                  <a:pt x="439" y="2055"/>
                </a:cubicBezTo>
                <a:cubicBezTo>
                  <a:pt x="423" y="2048"/>
                  <a:pt x="404" y="2045"/>
                  <a:pt x="390" y="2035"/>
                </a:cubicBezTo>
                <a:cubicBezTo>
                  <a:pt x="318" y="1983"/>
                  <a:pt x="435" y="2022"/>
                  <a:pt x="332" y="1996"/>
                </a:cubicBezTo>
                <a:cubicBezTo>
                  <a:pt x="303" y="1973"/>
                  <a:pt x="256" y="1963"/>
                  <a:pt x="244" y="1928"/>
                </a:cubicBezTo>
                <a:cubicBezTo>
                  <a:pt x="227" y="1878"/>
                  <a:pt x="222" y="1838"/>
                  <a:pt x="185" y="1801"/>
                </a:cubicBezTo>
                <a:cubicBezTo>
                  <a:pt x="179" y="1785"/>
                  <a:pt x="174" y="1768"/>
                  <a:pt x="166" y="1752"/>
                </a:cubicBezTo>
                <a:cubicBezTo>
                  <a:pt x="161" y="1741"/>
                  <a:pt x="147" y="1735"/>
                  <a:pt x="146" y="1723"/>
                </a:cubicBezTo>
                <a:cubicBezTo>
                  <a:pt x="140" y="1658"/>
                  <a:pt x="167" y="1638"/>
                  <a:pt x="185" y="1586"/>
                </a:cubicBezTo>
                <a:cubicBezTo>
                  <a:pt x="200" y="1485"/>
                  <a:pt x="193" y="1448"/>
                  <a:pt x="107" y="1391"/>
                </a:cubicBezTo>
                <a:cubicBezTo>
                  <a:pt x="68" y="1332"/>
                  <a:pt x="46" y="1280"/>
                  <a:pt x="19" y="1215"/>
                </a:cubicBezTo>
                <a:cubicBezTo>
                  <a:pt x="13" y="1176"/>
                  <a:pt x="0" y="1138"/>
                  <a:pt x="0" y="1098"/>
                </a:cubicBezTo>
                <a:cubicBezTo>
                  <a:pt x="0" y="1018"/>
                  <a:pt x="25" y="956"/>
                  <a:pt x="48" y="883"/>
                </a:cubicBezTo>
                <a:cubicBezTo>
                  <a:pt x="58" y="851"/>
                  <a:pt x="58" y="817"/>
                  <a:pt x="68" y="786"/>
                </a:cubicBezTo>
                <a:cubicBezTo>
                  <a:pt x="74" y="766"/>
                  <a:pt x="81" y="747"/>
                  <a:pt x="87" y="727"/>
                </a:cubicBezTo>
                <a:cubicBezTo>
                  <a:pt x="103" y="680"/>
                  <a:pt x="127" y="641"/>
                  <a:pt x="156" y="600"/>
                </a:cubicBezTo>
                <a:cubicBezTo>
                  <a:pt x="165" y="587"/>
                  <a:pt x="185" y="561"/>
                  <a:pt x="185" y="561"/>
                </a:cubicBezTo>
                <a:cubicBezTo>
                  <a:pt x="195" y="351"/>
                  <a:pt x="147" y="404"/>
                  <a:pt x="205" y="346"/>
                </a:cubicBezTo>
                <a:close/>
              </a:path>
            </a:pathLst>
          </a:custGeom>
          <a:solidFill>
            <a:srgbClr val="DDDDDD"/>
          </a:solidFill>
          <a:ln w="6350">
            <a:solidFill>
              <a:schemeClr val="tx1"/>
            </a:solidFill>
            <a:round/>
            <a:headEnd/>
            <a:tailEnd/>
          </a:ln>
        </p:spPr>
        <p:txBody>
          <a:bodyPr wrap="none" anchor="ctr">
            <a:spAutoFit/>
          </a:bodyPr>
          <a:lstStyle/>
          <a:p>
            <a:endParaRPr lang="zh-CN" altLang="en-US"/>
          </a:p>
        </p:txBody>
      </p:sp>
      <p:sp>
        <p:nvSpPr>
          <p:cNvPr id="9" name="Text Box 5">
            <a:extLst>
              <a:ext uri="{FF2B5EF4-FFF2-40B4-BE49-F238E27FC236}">
                <a16:creationId xmlns:a16="http://schemas.microsoft.com/office/drawing/2014/main" id="{99034ECB-41D5-4BDE-A097-AAE59A3BFD81}"/>
              </a:ext>
            </a:extLst>
          </p:cNvPr>
          <p:cNvSpPr txBox="1">
            <a:spLocks noChangeArrowheads="1"/>
          </p:cNvSpPr>
          <p:nvPr/>
        </p:nvSpPr>
        <p:spPr bwMode="auto">
          <a:xfrm>
            <a:off x="4427177" y="3672817"/>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baseline="-25000" dirty="0">
                <a:solidFill>
                  <a:srgbClr val="000000"/>
                </a:solidFill>
                <a:latin typeface="+mn-lt"/>
              </a:rPr>
              <a:t>i</a:t>
            </a:r>
            <a:endParaRPr lang="en-US" altLang="zh-CN" sz="2400" dirty="0">
              <a:latin typeface="+mn-lt"/>
            </a:endParaRPr>
          </a:p>
        </p:txBody>
      </p:sp>
      <p:sp>
        <p:nvSpPr>
          <p:cNvPr id="10" name="Oval 6">
            <a:extLst>
              <a:ext uri="{FF2B5EF4-FFF2-40B4-BE49-F238E27FC236}">
                <a16:creationId xmlns:a16="http://schemas.microsoft.com/office/drawing/2014/main" id="{EC7E4629-B4E5-44BC-A819-9FB20CEFDBBF}"/>
              </a:ext>
            </a:extLst>
          </p:cNvPr>
          <p:cNvSpPr>
            <a:spLocks noChangeArrowheads="1"/>
          </p:cNvSpPr>
          <p:nvPr/>
        </p:nvSpPr>
        <p:spPr bwMode="auto">
          <a:xfrm>
            <a:off x="3368314" y="4788880"/>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Oval 7">
            <a:extLst>
              <a:ext uri="{FF2B5EF4-FFF2-40B4-BE49-F238E27FC236}">
                <a16:creationId xmlns:a16="http://schemas.microsoft.com/office/drawing/2014/main" id="{36207C10-01E3-48B8-85BE-79F106097F1F}"/>
              </a:ext>
            </a:extLst>
          </p:cNvPr>
          <p:cNvSpPr>
            <a:spLocks noChangeArrowheads="1"/>
          </p:cNvSpPr>
          <p:nvPr/>
        </p:nvSpPr>
        <p:spPr bwMode="auto">
          <a:xfrm>
            <a:off x="5816239" y="5509605"/>
            <a:ext cx="639763"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sz="2400"/>
          </a:p>
        </p:txBody>
      </p:sp>
      <p:sp>
        <p:nvSpPr>
          <p:cNvPr id="12" name="Freeform 8">
            <a:extLst>
              <a:ext uri="{FF2B5EF4-FFF2-40B4-BE49-F238E27FC236}">
                <a16:creationId xmlns:a16="http://schemas.microsoft.com/office/drawing/2014/main" id="{E68B1758-3521-4875-A14F-953966950959}"/>
              </a:ext>
            </a:extLst>
          </p:cNvPr>
          <p:cNvSpPr>
            <a:spLocks/>
          </p:cNvSpPr>
          <p:nvPr/>
        </p:nvSpPr>
        <p:spPr bwMode="auto">
          <a:xfrm>
            <a:off x="3944577" y="5238092"/>
            <a:ext cx="1871662" cy="623888"/>
          </a:xfrm>
          <a:custGeom>
            <a:avLst/>
            <a:gdLst>
              <a:gd name="T0" fmla="*/ 0 w 1179"/>
              <a:gd name="T1" fmla="*/ 0 h 393"/>
              <a:gd name="T2" fmla="*/ 2147483647 w 1179"/>
              <a:gd name="T3" fmla="*/ 2147483647 h 393"/>
              <a:gd name="T4" fmla="*/ 2147483647 w 1179"/>
              <a:gd name="T5" fmla="*/ 2147483647 h 393"/>
              <a:gd name="T6" fmla="*/ 2147483647 w 1179"/>
              <a:gd name="T7" fmla="*/ 2147483647 h 393"/>
              <a:gd name="T8" fmla="*/ 2147483647 w 1179"/>
              <a:gd name="T9" fmla="*/ 2147483647 h 393"/>
              <a:gd name="T10" fmla="*/ 0 60000 65536"/>
              <a:gd name="T11" fmla="*/ 0 60000 65536"/>
              <a:gd name="T12" fmla="*/ 0 60000 65536"/>
              <a:gd name="T13" fmla="*/ 0 60000 65536"/>
              <a:gd name="T14" fmla="*/ 0 60000 65536"/>
              <a:gd name="T15" fmla="*/ 0 w 1179"/>
              <a:gd name="T16" fmla="*/ 0 h 393"/>
              <a:gd name="T17" fmla="*/ 1179 w 1179"/>
              <a:gd name="T18" fmla="*/ 393 h 393"/>
            </a:gdLst>
            <a:ahLst/>
            <a:cxnLst>
              <a:cxn ang="T10">
                <a:pos x="T0" y="T1"/>
              </a:cxn>
              <a:cxn ang="T11">
                <a:pos x="T2" y="T3"/>
              </a:cxn>
              <a:cxn ang="T12">
                <a:pos x="T4" y="T5"/>
              </a:cxn>
              <a:cxn ang="T13">
                <a:pos x="T6" y="T7"/>
              </a:cxn>
              <a:cxn ang="T14">
                <a:pos x="T8" y="T9"/>
              </a:cxn>
            </a:cxnLst>
            <a:rect l="T15" t="T16" r="T17" b="T18"/>
            <a:pathLst>
              <a:path w="1179" h="393">
                <a:moveTo>
                  <a:pt x="0" y="0"/>
                </a:moveTo>
                <a:cubicBezTo>
                  <a:pt x="45" y="76"/>
                  <a:pt x="90" y="152"/>
                  <a:pt x="181" y="182"/>
                </a:cubicBezTo>
                <a:cubicBezTo>
                  <a:pt x="272" y="212"/>
                  <a:pt x="446" y="152"/>
                  <a:pt x="544" y="182"/>
                </a:cubicBezTo>
                <a:cubicBezTo>
                  <a:pt x="642" y="212"/>
                  <a:pt x="665" y="333"/>
                  <a:pt x="771" y="363"/>
                </a:cubicBezTo>
                <a:cubicBezTo>
                  <a:pt x="877" y="393"/>
                  <a:pt x="1111" y="363"/>
                  <a:pt x="1179" y="363"/>
                </a:cubicBezTo>
              </a:path>
            </a:pathLst>
          </a:custGeom>
          <a:noFill/>
          <a:ln w="63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 name="Oval 10">
            <a:extLst>
              <a:ext uri="{FF2B5EF4-FFF2-40B4-BE49-F238E27FC236}">
                <a16:creationId xmlns:a16="http://schemas.microsoft.com/office/drawing/2014/main" id="{77D6CF15-86AE-4DDC-82A8-8406B5E5B388}"/>
              </a:ext>
            </a:extLst>
          </p:cNvPr>
          <p:cNvSpPr>
            <a:spLocks noChangeArrowheads="1"/>
          </p:cNvSpPr>
          <p:nvPr/>
        </p:nvSpPr>
        <p:spPr bwMode="auto">
          <a:xfrm>
            <a:off x="7903802" y="5581042"/>
            <a:ext cx="639762"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x</a:t>
            </a:r>
          </a:p>
        </p:txBody>
      </p:sp>
      <p:sp>
        <p:nvSpPr>
          <p:cNvPr id="14" name="Line 11">
            <a:extLst>
              <a:ext uri="{FF2B5EF4-FFF2-40B4-BE49-F238E27FC236}">
                <a16:creationId xmlns:a16="http://schemas.microsoft.com/office/drawing/2014/main" id="{0DC5CFE2-0457-4BE4-9748-935359F0B63D}"/>
              </a:ext>
            </a:extLst>
          </p:cNvPr>
          <p:cNvSpPr>
            <a:spLocks noChangeShapeType="1"/>
          </p:cNvSpPr>
          <p:nvPr/>
        </p:nvSpPr>
        <p:spPr bwMode="auto">
          <a:xfrm>
            <a:off x="6463939" y="5814355"/>
            <a:ext cx="1439863" cy="71437"/>
          </a:xfrm>
          <a:prstGeom prst="line">
            <a:avLst/>
          </a:prstGeom>
          <a:noFill/>
          <a:ln w="63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Oval 12">
            <a:extLst>
              <a:ext uri="{FF2B5EF4-FFF2-40B4-BE49-F238E27FC236}">
                <a16:creationId xmlns:a16="http://schemas.microsoft.com/office/drawing/2014/main" id="{DC15E6ED-B918-4EC1-A0CF-26BF5865251A}"/>
              </a:ext>
            </a:extLst>
          </p:cNvPr>
          <p:cNvSpPr>
            <a:spLocks noChangeArrowheads="1"/>
          </p:cNvSpPr>
          <p:nvPr/>
        </p:nvSpPr>
        <p:spPr bwMode="auto">
          <a:xfrm>
            <a:off x="8223683" y="3942692"/>
            <a:ext cx="639763" cy="61436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latin typeface="Times New Roman" pitchFamily="18" charset="0"/>
              </a:rPr>
              <a:t>u</a:t>
            </a:r>
          </a:p>
        </p:txBody>
      </p:sp>
      <p:sp>
        <p:nvSpPr>
          <p:cNvPr id="16" name="Freeform 13">
            <a:extLst>
              <a:ext uri="{FF2B5EF4-FFF2-40B4-BE49-F238E27FC236}">
                <a16:creationId xmlns:a16="http://schemas.microsoft.com/office/drawing/2014/main" id="{9BA229F1-B7F3-43C3-BC05-8FDF547E630B}"/>
              </a:ext>
            </a:extLst>
          </p:cNvPr>
          <p:cNvSpPr>
            <a:spLocks/>
          </p:cNvSpPr>
          <p:nvPr/>
        </p:nvSpPr>
        <p:spPr bwMode="auto">
          <a:xfrm>
            <a:off x="5551127" y="4253842"/>
            <a:ext cx="2903537" cy="1368425"/>
          </a:xfrm>
          <a:custGeom>
            <a:avLst/>
            <a:gdLst>
              <a:gd name="T0" fmla="*/ 2147483647 w 1829"/>
              <a:gd name="T1" fmla="*/ 2147483647 h 862"/>
              <a:gd name="T2" fmla="*/ 2147483647 w 1829"/>
              <a:gd name="T3" fmla="*/ 2147483647 h 862"/>
              <a:gd name="T4" fmla="*/ 2147483647 w 1829"/>
              <a:gd name="T5" fmla="*/ 2147483647 h 862"/>
              <a:gd name="T6" fmla="*/ 2147483647 w 1829"/>
              <a:gd name="T7" fmla="*/ 2147483647 h 862"/>
              <a:gd name="T8" fmla="*/ 2147483647 w 1829"/>
              <a:gd name="T9" fmla="*/ 2147483647 h 862"/>
              <a:gd name="T10" fmla="*/ 2147483647 w 1829"/>
              <a:gd name="T11" fmla="*/ 0 h 862"/>
              <a:gd name="T12" fmla="*/ 0 60000 65536"/>
              <a:gd name="T13" fmla="*/ 0 60000 65536"/>
              <a:gd name="T14" fmla="*/ 0 60000 65536"/>
              <a:gd name="T15" fmla="*/ 0 60000 65536"/>
              <a:gd name="T16" fmla="*/ 0 60000 65536"/>
              <a:gd name="T17" fmla="*/ 0 60000 65536"/>
              <a:gd name="T18" fmla="*/ 0 w 1829"/>
              <a:gd name="T19" fmla="*/ 0 h 862"/>
              <a:gd name="T20" fmla="*/ 1829 w 1829"/>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1829" h="862">
                <a:moveTo>
                  <a:pt x="1678" y="862"/>
                </a:moveTo>
                <a:cubicBezTo>
                  <a:pt x="1753" y="771"/>
                  <a:pt x="1829" y="680"/>
                  <a:pt x="1587" y="635"/>
                </a:cubicBezTo>
                <a:cubicBezTo>
                  <a:pt x="1345" y="590"/>
                  <a:pt x="454" y="651"/>
                  <a:pt x="227" y="590"/>
                </a:cubicBezTo>
                <a:cubicBezTo>
                  <a:pt x="0" y="529"/>
                  <a:pt x="114" y="348"/>
                  <a:pt x="227" y="272"/>
                </a:cubicBezTo>
                <a:cubicBezTo>
                  <a:pt x="340" y="196"/>
                  <a:pt x="665" y="181"/>
                  <a:pt x="907" y="136"/>
                </a:cubicBezTo>
                <a:cubicBezTo>
                  <a:pt x="1149" y="91"/>
                  <a:pt x="1550" y="23"/>
                  <a:pt x="1678" y="0"/>
                </a:cubicBezTo>
              </a:path>
            </a:pathLst>
          </a:custGeom>
          <a:noFill/>
          <a:ln w="6350">
            <a:solidFill>
              <a:srgbClr val="99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14">
            <a:extLst>
              <a:ext uri="{FF2B5EF4-FFF2-40B4-BE49-F238E27FC236}">
                <a16:creationId xmlns:a16="http://schemas.microsoft.com/office/drawing/2014/main" id="{52BB1F87-F26D-49B4-93DF-AB9F8AC7E0AF}"/>
              </a:ext>
            </a:extLst>
          </p:cNvPr>
          <p:cNvSpPr txBox="1">
            <a:spLocks noChangeArrowheads="1"/>
          </p:cNvSpPr>
          <p:nvPr/>
        </p:nvSpPr>
        <p:spPr bwMode="auto">
          <a:xfrm>
            <a:off x="7256102" y="3942692"/>
            <a:ext cx="450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p</a:t>
            </a:r>
            <a:r>
              <a:rPr lang="en-US" altLang="zh-CN" sz="2400" baseline="-25000" dirty="0">
                <a:latin typeface="+mn-lt"/>
              </a:rPr>
              <a:t>2</a:t>
            </a:r>
          </a:p>
        </p:txBody>
      </p:sp>
      <p:sp>
        <p:nvSpPr>
          <p:cNvPr id="18" name="Freeform 16">
            <a:extLst>
              <a:ext uri="{FF2B5EF4-FFF2-40B4-BE49-F238E27FC236}">
                <a16:creationId xmlns:a16="http://schemas.microsoft.com/office/drawing/2014/main" id="{5107627F-7E8A-4008-BF32-1E3072E5AA5F}"/>
              </a:ext>
            </a:extLst>
          </p:cNvPr>
          <p:cNvSpPr>
            <a:spLocks/>
          </p:cNvSpPr>
          <p:nvPr/>
        </p:nvSpPr>
        <p:spPr bwMode="auto">
          <a:xfrm>
            <a:off x="3922712" y="3672817"/>
            <a:ext cx="4384675" cy="1249363"/>
          </a:xfrm>
          <a:custGeom>
            <a:avLst/>
            <a:gdLst>
              <a:gd name="T0" fmla="*/ 0 w 2812"/>
              <a:gd name="T1" fmla="*/ 2147483647 h 741"/>
              <a:gd name="T2" fmla="*/ 2147483647 w 2812"/>
              <a:gd name="T3" fmla="*/ 2147483647 h 741"/>
              <a:gd name="T4" fmla="*/ 2147483647 w 2812"/>
              <a:gd name="T5" fmla="*/ 2147483647 h 741"/>
              <a:gd name="T6" fmla="*/ 2147483647 w 2812"/>
              <a:gd name="T7" fmla="*/ 2147483647 h 741"/>
              <a:gd name="T8" fmla="*/ 2147483647 w 2812"/>
              <a:gd name="T9" fmla="*/ 2147483647 h 741"/>
              <a:gd name="T10" fmla="*/ 2147483647 w 2812"/>
              <a:gd name="T11" fmla="*/ 2147483647 h 741"/>
              <a:gd name="T12" fmla="*/ 0 60000 65536"/>
              <a:gd name="T13" fmla="*/ 0 60000 65536"/>
              <a:gd name="T14" fmla="*/ 0 60000 65536"/>
              <a:gd name="T15" fmla="*/ 0 60000 65536"/>
              <a:gd name="T16" fmla="*/ 0 60000 65536"/>
              <a:gd name="T17" fmla="*/ 0 60000 65536"/>
              <a:gd name="T18" fmla="*/ 0 w 2812"/>
              <a:gd name="T19" fmla="*/ 0 h 741"/>
              <a:gd name="T20" fmla="*/ 2812 w 2812"/>
              <a:gd name="T21" fmla="*/ 741 h 741"/>
            </a:gdLst>
            <a:ahLst/>
            <a:cxnLst>
              <a:cxn ang="T12">
                <a:pos x="T0" y="T1"/>
              </a:cxn>
              <a:cxn ang="T13">
                <a:pos x="T2" y="T3"/>
              </a:cxn>
              <a:cxn ang="T14">
                <a:pos x="T4" y="T5"/>
              </a:cxn>
              <a:cxn ang="T15">
                <a:pos x="T6" y="T7"/>
              </a:cxn>
              <a:cxn ang="T16">
                <a:pos x="T8" y="T9"/>
              </a:cxn>
              <a:cxn ang="T17">
                <a:pos x="T10" y="T11"/>
              </a:cxn>
            </a:cxnLst>
            <a:rect l="T18" t="T19" r="T20" b="T21"/>
            <a:pathLst>
              <a:path w="2812" h="741">
                <a:moveTo>
                  <a:pt x="0" y="741"/>
                </a:moveTo>
                <a:cubicBezTo>
                  <a:pt x="90" y="627"/>
                  <a:pt x="181" y="514"/>
                  <a:pt x="317" y="469"/>
                </a:cubicBezTo>
                <a:cubicBezTo>
                  <a:pt x="453" y="424"/>
                  <a:pt x="665" y="522"/>
                  <a:pt x="816" y="469"/>
                </a:cubicBezTo>
                <a:cubicBezTo>
                  <a:pt x="967" y="416"/>
                  <a:pt x="1073" y="228"/>
                  <a:pt x="1224" y="152"/>
                </a:cubicBezTo>
                <a:cubicBezTo>
                  <a:pt x="1375" y="76"/>
                  <a:pt x="1458" y="0"/>
                  <a:pt x="1723" y="15"/>
                </a:cubicBezTo>
                <a:cubicBezTo>
                  <a:pt x="1988" y="30"/>
                  <a:pt x="2631" y="204"/>
                  <a:pt x="2812" y="242"/>
                </a:cubicBezTo>
              </a:path>
            </a:pathLst>
          </a:custGeom>
          <a:noFill/>
          <a:ln w="190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19" name="Text Box 17">
            <a:extLst>
              <a:ext uri="{FF2B5EF4-FFF2-40B4-BE49-F238E27FC236}">
                <a16:creationId xmlns:a16="http://schemas.microsoft.com/office/drawing/2014/main" id="{F58B4219-4F08-487E-8187-E709DB55B68C}"/>
              </a:ext>
            </a:extLst>
          </p:cNvPr>
          <p:cNvSpPr txBox="1">
            <a:spLocks noChangeArrowheads="1"/>
          </p:cNvSpPr>
          <p:nvPr/>
        </p:nvSpPr>
        <p:spPr bwMode="auto">
          <a:xfrm>
            <a:off x="6395677" y="3264830"/>
            <a:ext cx="99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solidFill>
                  <a:srgbClr val="FF3300"/>
                </a:solidFill>
                <a:latin typeface="+mn-lt"/>
              </a:rPr>
              <a:t>dist[u]</a:t>
            </a:r>
          </a:p>
        </p:txBody>
      </p:sp>
      <p:sp>
        <p:nvSpPr>
          <p:cNvPr id="20" name="Text Box 17">
            <a:extLst>
              <a:ext uri="{FF2B5EF4-FFF2-40B4-BE49-F238E27FC236}">
                <a16:creationId xmlns:a16="http://schemas.microsoft.com/office/drawing/2014/main" id="{796A6F72-E911-4D5C-A0DB-1E54C2D28B7C}"/>
              </a:ext>
            </a:extLst>
          </p:cNvPr>
          <p:cNvSpPr txBox="1">
            <a:spLocks noChangeArrowheads="1"/>
          </p:cNvSpPr>
          <p:nvPr/>
        </p:nvSpPr>
        <p:spPr bwMode="auto">
          <a:xfrm>
            <a:off x="7002102" y="5814355"/>
            <a:ext cx="989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3300"/>
                </a:solidFill>
                <a:latin typeface="+mn-lt"/>
              </a:rPr>
              <a:t>dist</a:t>
            </a:r>
            <a:r>
              <a:rPr lang="en-US" altLang="zh-CN" sz="2400" dirty="0">
                <a:solidFill>
                  <a:srgbClr val="FF3300"/>
                </a:solidFill>
                <a:latin typeface="+mn-lt"/>
              </a:rPr>
              <a:t>[x]</a:t>
            </a:r>
          </a:p>
        </p:txBody>
      </p:sp>
      <p:sp>
        <p:nvSpPr>
          <p:cNvPr id="21" name="TextBox 17">
            <a:extLst>
              <a:ext uri="{FF2B5EF4-FFF2-40B4-BE49-F238E27FC236}">
                <a16:creationId xmlns:a16="http://schemas.microsoft.com/office/drawing/2014/main" id="{FD14191D-2FFD-4C89-9484-AE34669C0E58}"/>
              </a:ext>
            </a:extLst>
          </p:cNvPr>
          <p:cNvSpPr txBox="1">
            <a:spLocks noChangeArrowheads="1"/>
          </p:cNvSpPr>
          <p:nvPr/>
        </p:nvSpPr>
        <p:spPr bwMode="auto">
          <a:xfrm>
            <a:off x="6269450" y="4715160"/>
            <a:ext cx="21852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distance(x, u)&gt;0</a:t>
            </a:r>
            <a:endParaRPr lang="zh-CN" altLang="en-US" sz="2400" dirty="0">
              <a:latin typeface="+mn-lt"/>
            </a:endParaRPr>
          </a:p>
        </p:txBody>
      </p:sp>
    </p:spTree>
    <p:extLst>
      <p:ext uri="{BB962C8B-B14F-4D97-AF65-F5344CB8AC3E}">
        <p14:creationId xmlns:p14="http://schemas.microsoft.com/office/powerpoint/2010/main" val="30149448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539E8-A81B-4893-82CE-A819AF5D2F60}"/>
              </a:ext>
            </a:extLst>
          </p:cNvPr>
          <p:cNvSpPr>
            <a:spLocks noGrp="1"/>
          </p:cNvSpPr>
          <p:nvPr>
            <p:ph type="title"/>
          </p:nvPr>
        </p:nvSpPr>
        <p:spPr/>
        <p:txBody>
          <a:bodyPr/>
          <a:lstStyle/>
          <a:p>
            <a:r>
              <a:rPr lang="zh-CN" altLang="en-US" dirty="0">
                <a:latin typeface="Times New Roman" pitchFamily="18" charset="0"/>
              </a:rPr>
              <a:t>最优子结构性质</a:t>
            </a:r>
            <a:endParaRPr lang="zh-CN" altLang="en-US" dirty="0"/>
          </a:p>
        </p:txBody>
      </p:sp>
      <p:sp>
        <p:nvSpPr>
          <p:cNvPr id="3" name="内容占位符 2">
            <a:extLst>
              <a:ext uri="{FF2B5EF4-FFF2-40B4-BE49-F238E27FC236}">
                <a16:creationId xmlns:a16="http://schemas.microsoft.com/office/drawing/2014/main" id="{E7E6CF39-4677-442F-8E69-B5C79BC20DA6}"/>
              </a:ext>
            </a:extLst>
          </p:cNvPr>
          <p:cNvSpPr>
            <a:spLocks noGrp="1"/>
          </p:cNvSpPr>
          <p:nvPr>
            <p:ph idx="1"/>
          </p:nvPr>
        </p:nvSpPr>
        <p:spPr/>
        <p:txBody>
          <a:bodyPr/>
          <a:lstStyle/>
          <a:p>
            <a:r>
              <a:rPr lang="zh-CN" altLang="en-US" sz="2400" dirty="0"/>
              <a:t>对顶点</a:t>
            </a:r>
            <a:r>
              <a:rPr lang="en-US" altLang="zh-CN" sz="2400" dirty="0"/>
              <a:t>u</a:t>
            </a:r>
            <a:r>
              <a:rPr lang="zh-CN" altLang="en-US" sz="2400" dirty="0"/>
              <a:t>，考察将顶点</a:t>
            </a:r>
            <a:r>
              <a:rPr lang="en-US" altLang="zh-CN" sz="2400" dirty="0"/>
              <a:t>u</a:t>
            </a:r>
            <a:r>
              <a:rPr lang="zh-CN" altLang="en-US" sz="2400" dirty="0"/>
              <a:t>加到集合</a:t>
            </a:r>
            <a:r>
              <a:rPr lang="en-US" altLang="zh-CN" sz="2400" dirty="0"/>
              <a:t>S</a:t>
            </a:r>
            <a:r>
              <a:rPr lang="en-US" altLang="zh-CN" sz="2400" baseline="-25000" dirty="0"/>
              <a:t>i</a:t>
            </a:r>
            <a:r>
              <a:rPr lang="zh-CN" altLang="en-US" sz="2400" dirty="0"/>
              <a:t>之前和之后，</a:t>
            </a:r>
            <a:r>
              <a:rPr lang="en-US" altLang="zh-CN" sz="2400" dirty="0" err="1"/>
              <a:t>dist</a:t>
            </a:r>
            <a:r>
              <a:rPr lang="en-US" altLang="zh-CN" sz="2400" dirty="0"/>
              <a:t>[u]</a:t>
            </a:r>
            <a:r>
              <a:rPr lang="zh-CN" altLang="en-US" sz="2400" dirty="0"/>
              <a:t>的变化，添加</a:t>
            </a:r>
            <a:r>
              <a:rPr lang="en-US" altLang="zh-CN" sz="2400" dirty="0"/>
              <a:t>u</a:t>
            </a:r>
            <a:r>
              <a:rPr lang="zh-CN" altLang="en-US" sz="2400" dirty="0"/>
              <a:t>之前对应的顶点集合为</a:t>
            </a:r>
            <a:r>
              <a:rPr lang="en-US" altLang="zh-CN" sz="2400" dirty="0"/>
              <a:t>S</a:t>
            </a:r>
            <a:r>
              <a:rPr lang="en-US" altLang="zh-CN" sz="2400" baseline="-25000" dirty="0"/>
              <a:t>i</a:t>
            </a:r>
            <a:r>
              <a:rPr lang="zh-CN" altLang="en-US" sz="2400" dirty="0"/>
              <a:t>，加入</a:t>
            </a:r>
            <a:r>
              <a:rPr lang="en-US" altLang="zh-CN" sz="2400" dirty="0"/>
              <a:t>u</a:t>
            </a:r>
            <a:r>
              <a:rPr lang="zh-CN" altLang="en-US" sz="2400" dirty="0"/>
              <a:t>之后的</a:t>
            </a:r>
            <a:r>
              <a:rPr lang="zh-CN" altLang="en-US" dirty="0"/>
              <a:t>顶点集合</a:t>
            </a:r>
            <a:r>
              <a:rPr lang="zh-CN" altLang="en-US" sz="2400" dirty="0"/>
              <a:t>为</a:t>
            </a:r>
            <a:r>
              <a:rPr lang="en-US" altLang="zh-CN" sz="2400" dirty="0"/>
              <a:t>S</a:t>
            </a:r>
            <a:r>
              <a:rPr lang="en-US" altLang="zh-CN" sz="2400" baseline="-25000" dirty="0"/>
              <a:t>i+1</a:t>
            </a:r>
            <a:endParaRPr lang="en-US" altLang="zh-CN" baseline="-25000" dirty="0"/>
          </a:p>
          <a:p>
            <a:pPr lvl="1"/>
            <a:r>
              <a:rPr lang="zh-CN" altLang="en-US" dirty="0"/>
              <a:t>老</a:t>
            </a:r>
            <a:r>
              <a:rPr lang="en-US" altLang="zh-CN" dirty="0"/>
              <a:t>S</a:t>
            </a:r>
            <a:r>
              <a:rPr lang="en-US" altLang="zh-CN" baseline="-25000" dirty="0"/>
              <a:t>i</a:t>
            </a:r>
            <a:r>
              <a:rPr lang="zh-CN" altLang="en-US" dirty="0"/>
              <a:t>：子问题</a:t>
            </a:r>
            <a:endParaRPr lang="en-US" altLang="zh-CN" dirty="0"/>
          </a:p>
          <a:p>
            <a:pPr lvl="1"/>
            <a:r>
              <a:rPr lang="zh-CN" altLang="en-US" dirty="0"/>
              <a:t>新</a:t>
            </a:r>
            <a:r>
              <a:rPr lang="en-US" altLang="zh-CN" dirty="0"/>
              <a:t>S</a:t>
            </a:r>
            <a:r>
              <a:rPr lang="en-US" altLang="zh-CN" baseline="-25000" dirty="0"/>
              <a:t>i+1</a:t>
            </a:r>
            <a:r>
              <a:rPr lang="zh-CN" altLang="en-US" dirty="0"/>
              <a:t>：原问题</a:t>
            </a:r>
            <a:r>
              <a:rPr lang="en-US" altLang="zh-CN" dirty="0"/>
              <a:t>/</a:t>
            </a:r>
            <a:r>
              <a:rPr lang="zh-CN" altLang="en-US" dirty="0"/>
              <a:t>规模更大子问题</a:t>
            </a:r>
            <a:endParaRPr lang="zh-CN" altLang="en-US" sz="2400" dirty="0"/>
          </a:p>
          <a:p>
            <a:r>
              <a:rPr lang="zh-CN" altLang="en-US" dirty="0"/>
              <a:t>要求：</a:t>
            </a:r>
            <a:r>
              <a:rPr lang="en-US" altLang="zh-CN" dirty="0"/>
              <a:t>u</a:t>
            </a:r>
            <a:r>
              <a:rPr lang="zh-CN" altLang="en-US" dirty="0"/>
              <a:t>加到</a:t>
            </a:r>
            <a:r>
              <a:rPr lang="en-US" altLang="zh-CN" dirty="0"/>
              <a:t>S</a:t>
            </a:r>
            <a:r>
              <a:rPr lang="en-US" altLang="zh-CN" baseline="-25000" dirty="0"/>
              <a:t>i</a:t>
            </a:r>
            <a:r>
              <a:rPr lang="zh-CN" altLang="en-US" dirty="0"/>
              <a:t>中后，重新计算各顶点的</a:t>
            </a:r>
            <a:r>
              <a:rPr lang="en-US" altLang="zh-CN" dirty="0" err="1"/>
              <a:t>dist</a:t>
            </a:r>
            <a:r>
              <a:rPr lang="zh-CN" altLang="en-US" dirty="0"/>
              <a:t>，</a:t>
            </a:r>
            <a:r>
              <a:rPr lang="en-US" altLang="zh-CN" dirty="0" err="1"/>
              <a:t>dist</a:t>
            </a:r>
            <a:r>
              <a:rPr lang="en-US" altLang="zh-CN" dirty="0"/>
              <a:t>[</a:t>
            </a:r>
            <a:r>
              <a:rPr lang="en-US" altLang="zh-CN" dirty="0" err="1"/>
              <a:t>i</a:t>
            </a:r>
            <a:r>
              <a:rPr lang="en-US" altLang="zh-CN" dirty="0"/>
              <a:t>]</a:t>
            </a:r>
            <a:r>
              <a:rPr lang="zh-CN" altLang="en-US" dirty="0"/>
              <a:t>、</a:t>
            </a:r>
            <a:r>
              <a:rPr lang="en-US" altLang="zh-CN" dirty="0" err="1"/>
              <a:t>dist</a:t>
            </a:r>
            <a:r>
              <a:rPr lang="en-US" altLang="zh-CN" dirty="0"/>
              <a:t>[u]</a:t>
            </a:r>
            <a:r>
              <a:rPr lang="zh-CN" altLang="en-US" dirty="0"/>
              <a:t>不增加</a:t>
            </a:r>
            <a:endParaRPr lang="en-US" altLang="zh-CN" dirty="0"/>
          </a:p>
          <a:p>
            <a:endParaRPr lang="en-US" altLang="zh-CN" b="1" dirty="0">
              <a:solidFill>
                <a:srgbClr val="FF0000"/>
              </a:solidFill>
              <a:latin typeface="Times New Roman" pitchFamily="18" charset="0"/>
            </a:endParaRPr>
          </a:p>
          <a:p>
            <a:endParaRPr lang="en-US" altLang="zh-CN" b="1" dirty="0">
              <a:solidFill>
                <a:srgbClr val="FF0000"/>
              </a:solidFill>
              <a:latin typeface="Times New Roman" pitchFamily="18" charset="0"/>
            </a:endParaRPr>
          </a:p>
          <a:p>
            <a:endParaRPr lang="en-US" altLang="zh-CN" b="1" dirty="0">
              <a:solidFill>
                <a:srgbClr val="FF0000"/>
              </a:solidFill>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270CF91A-8A86-408F-92BA-FEC6A7D5AAC9}"/>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FBE88024-DD37-47D7-9A1E-376023E0E3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5A685D-E719-4420-839E-5A7FB70F52F1}"/>
              </a:ext>
            </a:extLst>
          </p:cNvPr>
          <p:cNvSpPr>
            <a:spLocks noGrp="1"/>
          </p:cNvSpPr>
          <p:nvPr>
            <p:ph type="sldNum" sz="quarter" idx="12"/>
          </p:nvPr>
        </p:nvSpPr>
        <p:spPr/>
        <p:txBody>
          <a:bodyPr/>
          <a:lstStyle/>
          <a:p>
            <a:fld id="{EEA58A3B-43CE-4AA0-90B5-EB47AFAFEB34}" type="slidenum">
              <a:rPr lang="zh-CN" altLang="en-US" smtClean="0"/>
              <a:pPr/>
              <a:t>84</a:t>
            </a:fld>
            <a:endParaRPr lang="zh-CN" altLang="en-US" dirty="0"/>
          </a:p>
        </p:txBody>
      </p:sp>
      <p:sp>
        <p:nvSpPr>
          <p:cNvPr id="7" name="AutoShape 17">
            <a:hlinkClick r:id="rId2" action="ppaction://hlinksldjump" highlightClick="1"/>
            <a:extLst>
              <a:ext uri="{FF2B5EF4-FFF2-40B4-BE49-F238E27FC236}">
                <a16:creationId xmlns:a16="http://schemas.microsoft.com/office/drawing/2014/main" id="{E6DB2346-2D24-49B5-B698-4797DA224976}"/>
              </a:ext>
            </a:extLst>
          </p:cNvPr>
          <p:cNvSpPr>
            <a:spLocks noChangeArrowheads="1"/>
          </p:cNvSpPr>
          <p:nvPr/>
        </p:nvSpPr>
        <p:spPr bwMode="auto">
          <a:xfrm>
            <a:off x="776287" y="3213100"/>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
        <p:nvSpPr>
          <p:cNvPr id="8" name="Oval 5">
            <a:extLst>
              <a:ext uri="{FF2B5EF4-FFF2-40B4-BE49-F238E27FC236}">
                <a16:creationId xmlns:a16="http://schemas.microsoft.com/office/drawing/2014/main" id="{F71AC092-09C4-431D-B306-6D1FDBA65B36}"/>
              </a:ext>
            </a:extLst>
          </p:cNvPr>
          <p:cNvSpPr>
            <a:spLocks noChangeArrowheads="1"/>
          </p:cNvSpPr>
          <p:nvPr/>
        </p:nvSpPr>
        <p:spPr bwMode="auto">
          <a:xfrm>
            <a:off x="1836737" y="4994325"/>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v</a:t>
            </a:r>
          </a:p>
        </p:txBody>
      </p:sp>
      <p:sp>
        <p:nvSpPr>
          <p:cNvPr id="9" name="Oval 6">
            <a:extLst>
              <a:ext uri="{FF2B5EF4-FFF2-40B4-BE49-F238E27FC236}">
                <a16:creationId xmlns:a16="http://schemas.microsoft.com/office/drawing/2014/main" id="{C18F2C2C-ED0D-44F9-B331-D67E877F8ECF}"/>
              </a:ext>
            </a:extLst>
          </p:cNvPr>
          <p:cNvSpPr>
            <a:spLocks noChangeArrowheads="1"/>
          </p:cNvSpPr>
          <p:nvPr/>
        </p:nvSpPr>
        <p:spPr bwMode="auto">
          <a:xfrm>
            <a:off x="6011862" y="5643612"/>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10" name="Oval 7">
            <a:extLst>
              <a:ext uri="{FF2B5EF4-FFF2-40B4-BE49-F238E27FC236}">
                <a16:creationId xmlns:a16="http://schemas.microsoft.com/office/drawing/2014/main" id="{EEBFFA7C-7326-4902-8C15-36763A7EEECD}"/>
              </a:ext>
            </a:extLst>
          </p:cNvPr>
          <p:cNvSpPr>
            <a:spLocks noChangeArrowheads="1"/>
          </p:cNvSpPr>
          <p:nvPr/>
        </p:nvSpPr>
        <p:spPr bwMode="auto">
          <a:xfrm>
            <a:off x="1331912" y="3932237"/>
            <a:ext cx="4465638" cy="2663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 name="Text Box 8">
            <a:extLst>
              <a:ext uri="{FF2B5EF4-FFF2-40B4-BE49-F238E27FC236}">
                <a16:creationId xmlns:a16="http://schemas.microsoft.com/office/drawing/2014/main" id="{AE0B6BB5-2429-4FC0-AE66-F6B5E9F17A32}"/>
              </a:ext>
            </a:extLst>
          </p:cNvPr>
          <p:cNvSpPr txBox="1">
            <a:spLocks noChangeArrowheads="1"/>
          </p:cNvSpPr>
          <p:nvPr/>
        </p:nvSpPr>
        <p:spPr bwMode="auto">
          <a:xfrm>
            <a:off x="1908175" y="4364037"/>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老</a:t>
            </a:r>
            <a:r>
              <a:rPr lang="en-US" altLang="zh-CN" sz="2400" dirty="0">
                <a:latin typeface="+mn-lt"/>
              </a:rPr>
              <a:t>S</a:t>
            </a:r>
            <a:r>
              <a:rPr lang="en-US" altLang="zh-CN" sz="2400" baseline="-25000" dirty="0">
                <a:solidFill>
                  <a:srgbClr val="000000"/>
                </a:solidFill>
                <a:latin typeface="+mn-lt"/>
              </a:rPr>
              <a:t>i</a:t>
            </a:r>
            <a:endParaRPr lang="en-US" altLang="zh-CN" sz="2400" dirty="0">
              <a:latin typeface="+mn-lt"/>
            </a:endParaRPr>
          </a:p>
        </p:txBody>
      </p:sp>
      <p:sp>
        <p:nvSpPr>
          <p:cNvPr id="12" name="Text Box 9">
            <a:extLst>
              <a:ext uri="{FF2B5EF4-FFF2-40B4-BE49-F238E27FC236}">
                <a16:creationId xmlns:a16="http://schemas.microsoft.com/office/drawing/2014/main" id="{6ADF9E06-5B31-48EC-93F1-D87CC7BB53B8}"/>
              </a:ext>
            </a:extLst>
          </p:cNvPr>
          <p:cNvSpPr txBox="1">
            <a:spLocks noChangeArrowheads="1"/>
          </p:cNvSpPr>
          <p:nvPr/>
        </p:nvSpPr>
        <p:spPr bwMode="auto">
          <a:xfrm>
            <a:off x="6300787" y="4940300"/>
            <a:ext cx="641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V-S</a:t>
            </a:r>
            <a:r>
              <a:rPr lang="en-US" altLang="zh-CN" sz="2400" baseline="-25000" dirty="0">
                <a:solidFill>
                  <a:srgbClr val="000000"/>
                </a:solidFill>
                <a:latin typeface="+mn-lt"/>
              </a:rPr>
              <a:t>i</a:t>
            </a:r>
            <a:endParaRPr lang="en-US" altLang="zh-CN" sz="2400" dirty="0">
              <a:latin typeface="+mn-lt"/>
            </a:endParaRPr>
          </a:p>
        </p:txBody>
      </p:sp>
      <p:sp>
        <p:nvSpPr>
          <p:cNvPr id="13" name="Oval 10">
            <a:extLst>
              <a:ext uri="{FF2B5EF4-FFF2-40B4-BE49-F238E27FC236}">
                <a16:creationId xmlns:a16="http://schemas.microsoft.com/office/drawing/2014/main" id="{0CD1373F-BEFA-492C-999D-BAF8403AFCE7}"/>
              </a:ext>
            </a:extLst>
          </p:cNvPr>
          <p:cNvSpPr>
            <a:spLocks noChangeArrowheads="1"/>
          </p:cNvSpPr>
          <p:nvPr/>
        </p:nvSpPr>
        <p:spPr bwMode="auto">
          <a:xfrm>
            <a:off x="2987675" y="4059287"/>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x</a:t>
            </a:r>
          </a:p>
        </p:txBody>
      </p:sp>
      <p:sp>
        <p:nvSpPr>
          <p:cNvPr id="14" name="Freeform 12">
            <a:extLst>
              <a:ext uri="{FF2B5EF4-FFF2-40B4-BE49-F238E27FC236}">
                <a16:creationId xmlns:a16="http://schemas.microsoft.com/office/drawing/2014/main" id="{42F3260D-A2CA-47F4-9B71-923E3DC79652}"/>
              </a:ext>
            </a:extLst>
          </p:cNvPr>
          <p:cNvSpPr>
            <a:spLocks/>
          </p:cNvSpPr>
          <p:nvPr/>
        </p:nvSpPr>
        <p:spPr bwMode="auto">
          <a:xfrm>
            <a:off x="3563937" y="3429000"/>
            <a:ext cx="2336996" cy="790575"/>
          </a:xfrm>
          <a:custGeom>
            <a:avLst/>
            <a:gdLst>
              <a:gd name="T0" fmla="*/ 0 w 635"/>
              <a:gd name="T1" fmla="*/ 2147483647 h 317"/>
              <a:gd name="T2" fmla="*/ 2147483647 w 635"/>
              <a:gd name="T3" fmla="*/ 2147483647 h 317"/>
              <a:gd name="T4" fmla="*/ 2147483647 w 635"/>
              <a:gd name="T5" fmla="*/ 2147483647 h 317"/>
              <a:gd name="T6" fmla="*/ 0 60000 65536"/>
              <a:gd name="T7" fmla="*/ 0 60000 65536"/>
              <a:gd name="T8" fmla="*/ 0 60000 65536"/>
              <a:gd name="T9" fmla="*/ 0 w 635"/>
              <a:gd name="T10" fmla="*/ 0 h 317"/>
              <a:gd name="T11" fmla="*/ 635 w 635"/>
              <a:gd name="T12" fmla="*/ 317 h 317"/>
            </a:gdLst>
            <a:ahLst/>
            <a:cxnLst>
              <a:cxn ang="T6">
                <a:pos x="T0" y="T1"/>
              </a:cxn>
              <a:cxn ang="T7">
                <a:pos x="T2" y="T3"/>
              </a:cxn>
              <a:cxn ang="T8">
                <a:pos x="T4" y="T5"/>
              </a:cxn>
            </a:cxnLst>
            <a:rect l="T9" t="T10" r="T11" b="T12"/>
            <a:pathLst>
              <a:path w="635" h="317">
                <a:moveTo>
                  <a:pt x="0" y="317"/>
                </a:moveTo>
                <a:cubicBezTo>
                  <a:pt x="196" y="203"/>
                  <a:pt x="393" y="90"/>
                  <a:pt x="499" y="45"/>
                </a:cubicBezTo>
                <a:cubicBezTo>
                  <a:pt x="605" y="0"/>
                  <a:pt x="612" y="45"/>
                  <a:pt x="635" y="45"/>
                </a:cubicBezTo>
              </a:path>
            </a:pathLst>
          </a:custGeom>
          <a:noFill/>
          <a:ln w="63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
        <p:nvSpPr>
          <p:cNvPr id="15" name="Freeform 13">
            <a:extLst>
              <a:ext uri="{FF2B5EF4-FFF2-40B4-BE49-F238E27FC236}">
                <a16:creationId xmlns:a16="http://schemas.microsoft.com/office/drawing/2014/main" id="{1F62D0A4-B408-4101-A093-F1BEDC23EAE9}"/>
              </a:ext>
            </a:extLst>
          </p:cNvPr>
          <p:cNvSpPr>
            <a:spLocks/>
          </p:cNvSpPr>
          <p:nvPr/>
        </p:nvSpPr>
        <p:spPr bwMode="auto">
          <a:xfrm>
            <a:off x="2339975" y="5588000"/>
            <a:ext cx="3673475" cy="44291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18">
            <a:extLst>
              <a:ext uri="{FF2B5EF4-FFF2-40B4-BE49-F238E27FC236}">
                <a16:creationId xmlns:a16="http://schemas.microsoft.com/office/drawing/2014/main" id="{B9177899-B785-4607-85BD-A4F1F9A7C6AC}"/>
              </a:ext>
            </a:extLst>
          </p:cNvPr>
          <p:cNvSpPr txBox="1">
            <a:spLocks noChangeArrowheads="1"/>
          </p:cNvSpPr>
          <p:nvPr/>
        </p:nvSpPr>
        <p:spPr bwMode="auto">
          <a:xfrm>
            <a:off x="1506930" y="5138739"/>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rPr>
              <a:t>源</a:t>
            </a:r>
          </a:p>
        </p:txBody>
      </p:sp>
      <p:sp>
        <p:nvSpPr>
          <p:cNvPr id="18" name="Line 19">
            <a:extLst>
              <a:ext uri="{FF2B5EF4-FFF2-40B4-BE49-F238E27FC236}">
                <a16:creationId xmlns:a16="http://schemas.microsoft.com/office/drawing/2014/main" id="{C147A646-1B6C-468F-A90F-93D521469244}"/>
              </a:ext>
            </a:extLst>
          </p:cNvPr>
          <p:cNvSpPr>
            <a:spLocks noChangeShapeType="1"/>
          </p:cNvSpPr>
          <p:nvPr/>
        </p:nvSpPr>
        <p:spPr bwMode="auto">
          <a:xfrm flipV="1">
            <a:off x="2339975" y="4579937"/>
            <a:ext cx="720725" cy="5048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 name="Oval 20">
            <a:extLst>
              <a:ext uri="{FF2B5EF4-FFF2-40B4-BE49-F238E27FC236}">
                <a16:creationId xmlns:a16="http://schemas.microsoft.com/office/drawing/2014/main" id="{1189E3DC-246B-40BD-9970-FCBF6D02504B}"/>
              </a:ext>
            </a:extLst>
          </p:cNvPr>
          <p:cNvSpPr>
            <a:spLocks noChangeArrowheads="1"/>
          </p:cNvSpPr>
          <p:nvPr/>
        </p:nvSpPr>
        <p:spPr bwMode="auto">
          <a:xfrm>
            <a:off x="5900933" y="3262363"/>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i</a:t>
            </a:r>
          </a:p>
        </p:txBody>
      </p:sp>
      <p:sp>
        <p:nvSpPr>
          <p:cNvPr id="20" name="Freeform 21">
            <a:extLst>
              <a:ext uri="{FF2B5EF4-FFF2-40B4-BE49-F238E27FC236}">
                <a16:creationId xmlns:a16="http://schemas.microsoft.com/office/drawing/2014/main" id="{2B88B3EF-9353-4968-A75A-0D804AD1613E}"/>
              </a:ext>
            </a:extLst>
          </p:cNvPr>
          <p:cNvSpPr>
            <a:spLocks/>
          </p:cNvSpPr>
          <p:nvPr/>
        </p:nvSpPr>
        <p:spPr bwMode="auto">
          <a:xfrm>
            <a:off x="3563937" y="4508500"/>
            <a:ext cx="2736850" cy="1152525"/>
          </a:xfrm>
          <a:custGeom>
            <a:avLst/>
            <a:gdLst>
              <a:gd name="T0" fmla="*/ 2147483647 w 1724"/>
              <a:gd name="T1" fmla="*/ 2147483647 h 726"/>
              <a:gd name="T2" fmla="*/ 2147483647 w 1724"/>
              <a:gd name="T3" fmla="*/ 2147483647 h 726"/>
              <a:gd name="T4" fmla="*/ 2147483647 w 1724"/>
              <a:gd name="T5" fmla="*/ 2147483647 h 726"/>
              <a:gd name="T6" fmla="*/ 2147483647 w 1724"/>
              <a:gd name="T7" fmla="*/ 2147483647 h 726"/>
              <a:gd name="T8" fmla="*/ 0 w 1724"/>
              <a:gd name="T9" fmla="*/ 0 h 726"/>
              <a:gd name="T10" fmla="*/ 0 60000 65536"/>
              <a:gd name="T11" fmla="*/ 0 60000 65536"/>
              <a:gd name="T12" fmla="*/ 0 60000 65536"/>
              <a:gd name="T13" fmla="*/ 0 60000 65536"/>
              <a:gd name="T14" fmla="*/ 0 60000 65536"/>
              <a:gd name="T15" fmla="*/ 0 w 1724"/>
              <a:gd name="T16" fmla="*/ 0 h 726"/>
              <a:gd name="T17" fmla="*/ 1724 w 1724"/>
              <a:gd name="T18" fmla="*/ 726 h 726"/>
            </a:gdLst>
            <a:ahLst/>
            <a:cxnLst>
              <a:cxn ang="T10">
                <a:pos x="T0" y="T1"/>
              </a:cxn>
              <a:cxn ang="T11">
                <a:pos x="T2" y="T3"/>
              </a:cxn>
              <a:cxn ang="T12">
                <a:pos x="T4" y="T5"/>
              </a:cxn>
              <a:cxn ang="T13">
                <a:pos x="T6" y="T7"/>
              </a:cxn>
              <a:cxn ang="T14">
                <a:pos x="T8" y="T9"/>
              </a:cxn>
            </a:cxnLst>
            <a:rect l="T15" t="T16" r="T17" b="T18"/>
            <a:pathLst>
              <a:path w="1724" h="726">
                <a:moveTo>
                  <a:pt x="1724" y="726"/>
                </a:moveTo>
                <a:cubicBezTo>
                  <a:pt x="1618" y="609"/>
                  <a:pt x="1512" y="492"/>
                  <a:pt x="1361" y="454"/>
                </a:cubicBezTo>
                <a:cubicBezTo>
                  <a:pt x="1210" y="416"/>
                  <a:pt x="967" y="544"/>
                  <a:pt x="816" y="499"/>
                </a:cubicBezTo>
                <a:cubicBezTo>
                  <a:pt x="665" y="454"/>
                  <a:pt x="590" y="264"/>
                  <a:pt x="454" y="181"/>
                </a:cubicBezTo>
                <a:cubicBezTo>
                  <a:pt x="318" y="98"/>
                  <a:pt x="76" y="30"/>
                  <a:pt x="0" y="0"/>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1" name="Oval 22">
            <a:extLst>
              <a:ext uri="{FF2B5EF4-FFF2-40B4-BE49-F238E27FC236}">
                <a16:creationId xmlns:a16="http://schemas.microsoft.com/office/drawing/2014/main" id="{360375CC-E238-4BAA-9153-9AE5105058E0}"/>
              </a:ext>
            </a:extLst>
          </p:cNvPr>
          <p:cNvSpPr>
            <a:spLocks noChangeArrowheads="1"/>
          </p:cNvSpPr>
          <p:nvPr/>
        </p:nvSpPr>
        <p:spPr bwMode="auto">
          <a:xfrm>
            <a:off x="1331912" y="3657599"/>
            <a:ext cx="5761038" cy="3213100"/>
          </a:xfrm>
          <a:prstGeom prst="ellipse">
            <a:avLst/>
          </a:prstGeom>
          <a:noFill/>
          <a:ln w="63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2" name="Text Box 23">
            <a:extLst>
              <a:ext uri="{FF2B5EF4-FFF2-40B4-BE49-F238E27FC236}">
                <a16:creationId xmlns:a16="http://schemas.microsoft.com/office/drawing/2014/main" id="{FBBD7456-37AA-4323-A99D-550E1A39394D}"/>
              </a:ext>
            </a:extLst>
          </p:cNvPr>
          <p:cNvSpPr txBox="1">
            <a:spLocks noChangeArrowheads="1"/>
          </p:cNvSpPr>
          <p:nvPr/>
        </p:nvSpPr>
        <p:spPr bwMode="auto">
          <a:xfrm>
            <a:off x="7109515" y="5007397"/>
            <a:ext cx="886781" cy="46166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新</a:t>
            </a:r>
            <a:r>
              <a:rPr lang="en-US" altLang="zh-CN" sz="2400" dirty="0">
                <a:latin typeface="+mn-lt"/>
              </a:rPr>
              <a:t>S</a:t>
            </a:r>
            <a:r>
              <a:rPr lang="en-US" altLang="zh-CN" sz="2400" baseline="-25000" dirty="0">
                <a:solidFill>
                  <a:srgbClr val="000000"/>
                </a:solidFill>
                <a:latin typeface="+mn-lt"/>
              </a:rPr>
              <a:t>i+1</a:t>
            </a:r>
            <a:endParaRPr lang="en-US" altLang="zh-CN" sz="2400" dirty="0">
              <a:latin typeface="+mn-lt"/>
            </a:endParaRPr>
          </a:p>
        </p:txBody>
      </p:sp>
    </p:spTree>
    <p:extLst>
      <p:ext uri="{BB962C8B-B14F-4D97-AF65-F5344CB8AC3E}">
        <p14:creationId xmlns:p14="http://schemas.microsoft.com/office/powerpoint/2010/main" val="1980370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032823-D947-4A09-B6A5-D175736B508E}"/>
              </a:ext>
            </a:extLst>
          </p:cNvPr>
          <p:cNvSpPr>
            <a:spLocks noGrp="1"/>
          </p:cNvSpPr>
          <p:nvPr>
            <p:ph idx="1"/>
          </p:nvPr>
        </p:nvSpPr>
        <p:spPr/>
        <p:txBody>
          <a:bodyPr>
            <a:normAutofit/>
          </a:bodyPr>
          <a:lstStyle/>
          <a:p>
            <a:pPr marL="342900" indent="-342900">
              <a:spcBef>
                <a:spcPct val="20000"/>
              </a:spcBef>
            </a:pPr>
            <a:r>
              <a:rPr lang="zh-CN" altLang="en-US" sz="2400" dirty="0">
                <a:latin typeface="+mn-lt"/>
              </a:rPr>
              <a:t>对另外</a:t>
            </a:r>
            <a:r>
              <a:rPr lang="en-US" altLang="zh-CN" sz="2400" dirty="0">
                <a:latin typeface="+mn-lt"/>
              </a:rPr>
              <a:t>1</a:t>
            </a:r>
            <a:r>
              <a:rPr lang="zh-CN" altLang="en-US" sz="2400" dirty="0">
                <a:latin typeface="+mn-lt"/>
              </a:rPr>
              <a:t>个节点</a:t>
            </a:r>
            <a:r>
              <a:rPr lang="en-US" altLang="zh-CN" sz="2400" dirty="0" err="1">
                <a:latin typeface="+mn-lt"/>
              </a:rPr>
              <a:t>i</a:t>
            </a:r>
            <a:r>
              <a:rPr lang="zh-CN" altLang="en-US" sz="2400" dirty="0">
                <a:latin typeface="+mn-lt"/>
              </a:rPr>
              <a:t>，考察</a:t>
            </a:r>
            <a:r>
              <a:rPr lang="en-US" altLang="zh-CN" sz="2400" dirty="0">
                <a:latin typeface="+mn-lt"/>
              </a:rPr>
              <a:t>u</a:t>
            </a:r>
            <a:r>
              <a:rPr lang="zh-CN" altLang="en-US" sz="2400" dirty="0">
                <a:latin typeface="+mn-lt"/>
              </a:rPr>
              <a:t>的加入对</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的影响：</a:t>
            </a:r>
          </a:p>
          <a:p>
            <a:pPr marL="650875" lvl="1" indent="-342900">
              <a:lnSpc>
                <a:spcPct val="130000"/>
              </a:lnSpc>
              <a:spcBef>
                <a:spcPct val="20000"/>
              </a:spcBef>
            </a:pPr>
            <a:r>
              <a:rPr lang="zh-CN" altLang="en-US" dirty="0">
                <a:latin typeface="+mn-lt"/>
              </a:rPr>
              <a:t>情况</a:t>
            </a:r>
            <a:r>
              <a:rPr lang="en-US" altLang="zh-CN" dirty="0">
                <a:latin typeface="+mn-lt"/>
              </a:rPr>
              <a:t>1. </a:t>
            </a:r>
            <a:r>
              <a:rPr lang="zh-CN" altLang="en-US" dirty="0">
                <a:latin typeface="+mn-lt"/>
              </a:rPr>
              <a:t>假设添加</a:t>
            </a:r>
            <a:r>
              <a:rPr lang="en-US" altLang="zh-CN" dirty="0">
                <a:latin typeface="+mn-lt"/>
              </a:rPr>
              <a:t>u</a:t>
            </a:r>
            <a:r>
              <a:rPr lang="zh-CN" altLang="en-US" dirty="0">
                <a:latin typeface="+mn-lt"/>
              </a:rPr>
              <a:t>后</a:t>
            </a:r>
            <a:r>
              <a:rPr lang="en-US" altLang="zh-CN" dirty="0">
                <a:latin typeface="+mn-lt"/>
              </a:rPr>
              <a:t>, </a:t>
            </a:r>
            <a:r>
              <a:rPr lang="zh-CN" altLang="en-US" dirty="0">
                <a:latin typeface="+mn-lt"/>
              </a:rPr>
              <a:t>出现</a:t>
            </a:r>
            <a:r>
              <a:rPr lang="en-US" altLang="zh-CN" dirty="0">
                <a:latin typeface="+mn-lt"/>
              </a:rPr>
              <a:t>1</a:t>
            </a:r>
            <a:r>
              <a:rPr lang="zh-CN" altLang="en-US" dirty="0">
                <a:latin typeface="+mn-lt"/>
              </a:rPr>
              <a:t>条从</a:t>
            </a:r>
            <a:r>
              <a:rPr lang="en-US" altLang="zh-CN" dirty="0">
                <a:latin typeface="+mn-lt"/>
              </a:rPr>
              <a:t>v</a:t>
            </a:r>
            <a:r>
              <a:rPr lang="zh-CN" altLang="en-US" dirty="0">
                <a:latin typeface="+mn-lt"/>
              </a:rPr>
              <a:t>到</a:t>
            </a:r>
            <a:r>
              <a:rPr lang="en-US" altLang="zh-CN" dirty="0" err="1">
                <a:latin typeface="+mn-lt"/>
              </a:rPr>
              <a:t>i</a:t>
            </a:r>
            <a:r>
              <a:rPr lang="zh-CN" altLang="en-US" dirty="0">
                <a:latin typeface="+mn-lt"/>
              </a:rPr>
              <a:t>的新路，该路径先由</a:t>
            </a:r>
            <a:r>
              <a:rPr lang="en-US" altLang="zh-CN" dirty="0">
                <a:latin typeface="+mn-lt"/>
              </a:rPr>
              <a:t>v</a:t>
            </a:r>
            <a:r>
              <a:rPr lang="zh-CN" altLang="en-US" dirty="0">
                <a:latin typeface="+mn-lt"/>
              </a:rPr>
              <a:t>经过老</a:t>
            </a:r>
            <a:r>
              <a:rPr lang="en-US" altLang="zh-CN" dirty="0">
                <a:latin typeface="+mn-lt"/>
              </a:rPr>
              <a:t>S</a:t>
            </a:r>
            <a:r>
              <a:rPr lang="en-US" altLang="zh-CN" baseline="-25000" dirty="0">
                <a:solidFill>
                  <a:srgbClr val="000000"/>
                </a:solidFill>
                <a:latin typeface="+mn-lt"/>
              </a:rPr>
              <a:t>i</a:t>
            </a:r>
            <a:r>
              <a:rPr lang="zh-CN" altLang="en-US" dirty="0">
                <a:latin typeface="+mn-lt"/>
              </a:rPr>
              <a:t>中的顶点到达</a:t>
            </a:r>
            <a:r>
              <a:rPr lang="en-US" altLang="zh-CN" dirty="0">
                <a:latin typeface="+mn-lt"/>
              </a:rPr>
              <a:t>u</a:t>
            </a:r>
            <a:r>
              <a:rPr lang="zh-CN" altLang="en-US" dirty="0">
                <a:latin typeface="+mn-lt"/>
              </a:rPr>
              <a:t>，再从</a:t>
            </a:r>
            <a:r>
              <a:rPr lang="en-US" altLang="zh-CN" dirty="0">
                <a:latin typeface="+mn-lt"/>
              </a:rPr>
              <a:t>u</a:t>
            </a:r>
            <a:r>
              <a:rPr lang="zh-CN" altLang="en-US" dirty="0">
                <a:latin typeface="+mn-lt"/>
              </a:rPr>
              <a:t>经过一条直接边到达</a:t>
            </a:r>
            <a:r>
              <a:rPr lang="en-US" altLang="zh-CN" dirty="0">
                <a:latin typeface="+mn-lt"/>
              </a:rPr>
              <a:t>I</a:t>
            </a: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650875" lvl="1" indent="-342900">
              <a:lnSpc>
                <a:spcPct val="130000"/>
              </a:lnSpc>
              <a:spcBef>
                <a:spcPct val="20000"/>
              </a:spcBef>
            </a:pPr>
            <a:endParaRPr lang="en-US" altLang="zh-CN" dirty="0">
              <a:latin typeface="+mn-lt"/>
            </a:endParaRPr>
          </a:p>
          <a:p>
            <a:pPr marL="307975" lvl="1" indent="0">
              <a:lnSpc>
                <a:spcPct val="130000"/>
              </a:lnSpc>
              <a:spcBef>
                <a:spcPct val="20000"/>
              </a:spcBef>
              <a:buNone/>
            </a:pPr>
            <a:endParaRPr lang="en-US" altLang="zh-CN" dirty="0">
              <a:latin typeface="+mn-lt"/>
            </a:endParaRPr>
          </a:p>
          <a:p>
            <a:pPr marL="307975" lvl="1" indent="0">
              <a:lnSpc>
                <a:spcPct val="130000"/>
              </a:lnSpc>
              <a:spcBef>
                <a:spcPct val="20000"/>
              </a:spcBef>
              <a:buNone/>
            </a:pPr>
            <a:r>
              <a:rPr lang="zh-CN" altLang="en-US" sz="2400" dirty="0">
                <a:latin typeface="+mn-lt"/>
              </a:rPr>
              <a:t>如果</a:t>
            </a:r>
            <a:r>
              <a:rPr lang="en-US" altLang="zh-CN" sz="2400" dirty="0" err="1">
                <a:latin typeface="+mn-lt"/>
              </a:rPr>
              <a:t>dist</a:t>
            </a:r>
            <a:r>
              <a:rPr lang="en-US" altLang="zh-CN" sz="2400" dirty="0">
                <a:latin typeface="+mn-lt"/>
              </a:rPr>
              <a:t>[u]+ c[u][</a:t>
            </a:r>
            <a:r>
              <a:rPr lang="en-US" altLang="zh-CN" sz="2400" dirty="0" err="1">
                <a:latin typeface="+mn-lt"/>
              </a:rPr>
              <a:t>i</a:t>
            </a:r>
            <a:r>
              <a:rPr lang="en-US" altLang="zh-CN" sz="2400" dirty="0">
                <a:latin typeface="+mn-lt"/>
              </a:rPr>
              <a:t>] &lt; </a:t>
            </a:r>
            <a:r>
              <a:rPr lang="zh-CN" altLang="en-US" sz="2400" dirty="0">
                <a:latin typeface="+mn-lt"/>
              </a:rPr>
              <a:t>原来的</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，则算法用</a:t>
            </a:r>
            <a:r>
              <a:rPr lang="en-US" altLang="zh-CN" sz="2400" dirty="0" err="1">
                <a:latin typeface="+mn-lt"/>
              </a:rPr>
              <a:t>dist</a:t>
            </a:r>
            <a:r>
              <a:rPr lang="en-US" altLang="zh-CN" sz="2400" dirty="0">
                <a:latin typeface="+mn-lt"/>
              </a:rPr>
              <a:t>[u] + c[u][</a:t>
            </a:r>
            <a:r>
              <a:rPr lang="en-US" altLang="zh-CN" sz="2400" dirty="0" err="1">
                <a:latin typeface="+mn-lt"/>
              </a:rPr>
              <a:t>i</a:t>
            </a:r>
            <a:r>
              <a:rPr lang="en-US" altLang="zh-CN" sz="2400" dirty="0">
                <a:latin typeface="+mn-lt"/>
              </a:rPr>
              <a:t>] </a:t>
            </a:r>
            <a:r>
              <a:rPr lang="zh-CN" altLang="en-US" sz="2400" dirty="0">
                <a:latin typeface="+mn-lt"/>
              </a:rPr>
              <a:t>替代</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，得到新的</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；否则， </a:t>
            </a:r>
            <a:r>
              <a:rPr lang="en-US" altLang="zh-CN" sz="2400" dirty="0" err="1">
                <a:latin typeface="+mn-lt"/>
              </a:rPr>
              <a:t>dist</a:t>
            </a:r>
            <a:r>
              <a:rPr lang="en-US" altLang="zh-CN" sz="2400" dirty="0">
                <a:latin typeface="+mn-lt"/>
              </a:rPr>
              <a:t>[</a:t>
            </a:r>
            <a:r>
              <a:rPr lang="en-US" altLang="zh-CN" sz="2400" dirty="0" err="1">
                <a:latin typeface="+mn-lt"/>
              </a:rPr>
              <a:t>i</a:t>
            </a:r>
            <a:r>
              <a:rPr lang="en-US" altLang="zh-CN" sz="2400" dirty="0">
                <a:latin typeface="+mn-lt"/>
              </a:rPr>
              <a:t>]</a:t>
            </a:r>
            <a:r>
              <a:rPr lang="zh-CN" altLang="en-US" sz="2400" dirty="0">
                <a:latin typeface="+mn-lt"/>
              </a:rPr>
              <a:t>不更新</a:t>
            </a:r>
            <a:endParaRPr lang="en-US" altLang="zh-CN" dirty="0">
              <a:latin typeface="+mn-lt"/>
            </a:endParaRPr>
          </a:p>
        </p:txBody>
      </p:sp>
      <p:sp>
        <p:nvSpPr>
          <p:cNvPr id="3" name="日期占位符 2">
            <a:extLst>
              <a:ext uri="{FF2B5EF4-FFF2-40B4-BE49-F238E27FC236}">
                <a16:creationId xmlns:a16="http://schemas.microsoft.com/office/drawing/2014/main" id="{007ECB89-060C-49C0-942A-698B9FAC6600}"/>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35B64D68-3D5A-40F0-BA0D-9507C764A18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9370D19A-50DB-436E-A72E-FCEE51E95A56}"/>
              </a:ext>
            </a:extLst>
          </p:cNvPr>
          <p:cNvSpPr>
            <a:spLocks noGrp="1"/>
          </p:cNvSpPr>
          <p:nvPr>
            <p:ph type="sldNum" sz="quarter" idx="12"/>
          </p:nvPr>
        </p:nvSpPr>
        <p:spPr/>
        <p:txBody>
          <a:bodyPr/>
          <a:lstStyle/>
          <a:p>
            <a:fld id="{EEA58A3B-43CE-4AA0-90B5-EB47AFAFEB34}" type="slidenum">
              <a:rPr lang="zh-CN" altLang="en-US" smtClean="0"/>
              <a:pPr/>
              <a:t>85</a:t>
            </a:fld>
            <a:endParaRPr lang="zh-CN" altLang="en-US" dirty="0"/>
          </a:p>
        </p:txBody>
      </p:sp>
      <p:sp>
        <p:nvSpPr>
          <p:cNvPr id="6" name="Oval 5">
            <a:extLst>
              <a:ext uri="{FF2B5EF4-FFF2-40B4-BE49-F238E27FC236}">
                <a16:creationId xmlns:a16="http://schemas.microsoft.com/office/drawing/2014/main" id="{2AE135D8-2110-4F3F-87CB-F3093BB680C3}"/>
              </a:ext>
            </a:extLst>
          </p:cNvPr>
          <p:cNvSpPr>
            <a:spLocks noChangeArrowheads="1"/>
          </p:cNvSpPr>
          <p:nvPr/>
        </p:nvSpPr>
        <p:spPr bwMode="auto">
          <a:xfrm>
            <a:off x="688975" y="3524618"/>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7" name="Oval 6">
            <a:extLst>
              <a:ext uri="{FF2B5EF4-FFF2-40B4-BE49-F238E27FC236}">
                <a16:creationId xmlns:a16="http://schemas.microsoft.com/office/drawing/2014/main" id="{20210F0F-9080-4855-A7F5-8A91C66E8529}"/>
              </a:ext>
            </a:extLst>
          </p:cNvPr>
          <p:cNvSpPr>
            <a:spLocks noChangeArrowheads="1"/>
          </p:cNvSpPr>
          <p:nvPr/>
        </p:nvSpPr>
        <p:spPr bwMode="auto">
          <a:xfrm>
            <a:off x="4864100" y="4173905"/>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ea typeface="微软雅黑 Light" panose="020B0502040204020203" pitchFamily="34" charset="-122"/>
              </a:rPr>
              <a:t>u</a:t>
            </a:r>
          </a:p>
        </p:txBody>
      </p:sp>
      <p:sp>
        <p:nvSpPr>
          <p:cNvPr id="8" name="Oval 7">
            <a:extLst>
              <a:ext uri="{FF2B5EF4-FFF2-40B4-BE49-F238E27FC236}">
                <a16:creationId xmlns:a16="http://schemas.microsoft.com/office/drawing/2014/main" id="{59C1C38C-382D-4FAC-83F4-940DBC77BCEA}"/>
              </a:ext>
            </a:extLst>
          </p:cNvPr>
          <p:cNvSpPr>
            <a:spLocks noChangeArrowheads="1"/>
          </p:cNvSpPr>
          <p:nvPr/>
        </p:nvSpPr>
        <p:spPr bwMode="auto">
          <a:xfrm>
            <a:off x="184150" y="2462530"/>
            <a:ext cx="4465638" cy="2663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9" name="Text Box 8">
            <a:extLst>
              <a:ext uri="{FF2B5EF4-FFF2-40B4-BE49-F238E27FC236}">
                <a16:creationId xmlns:a16="http://schemas.microsoft.com/office/drawing/2014/main" id="{657E3014-53FF-40A3-BE77-2C14985C03C8}"/>
              </a:ext>
            </a:extLst>
          </p:cNvPr>
          <p:cNvSpPr txBox="1">
            <a:spLocks noChangeArrowheads="1"/>
          </p:cNvSpPr>
          <p:nvPr/>
        </p:nvSpPr>
        <p:spPr bwMode="auto">
          <a:xfrm>
            <a:off x="760413" y="2894330"/>
            <a:ext cx="7216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Times New Roman" pitchFamily="18" charset="0"/>
              </a:rPr>
              <a:t>老</a:t>
            </a:r>
            <a:r>
              <a:rPr lang="en-US" altLang="zh-CN" sz="2400" dirty="0">
                <a:latin typeface="Times New Roman" pitchFamily="18" charset="0"/>
              </a:rPr>
              <a:t>S</a:t>
            </a:r>
            <a:r>
              <a:rPr lang="en-US" altLang="zh-CN" sz="2400" baseline="-25000" dirty="0">
                <a:solidFill>
                  <a:srgbClr val="000000"/>
                </a:solidFill>
                <a:latin typeface="Times New Roman" pitchFamily="18" charset="0"/>
              </a:rPr>
              <a:t>i</a:t>
            </a:r>
            <a:endParaRPr lang="en-US" altLang="zh-CN" sz="2400" dirty="0">
              <a:latin typeface="Times New Roman" pitchFamily="18" charset="0"/>
            </a:endParaRPr>
          </a:p>
        </p:txBody>
      </p:sp>
      <p:sp>
        <p:nvSpPr>
          <p:cNvPr id="10" name="Text Box 9">
            <a:extLst>
              <a:ext uri="{FF2B5EF4-FFF2-40B4-BE49-F238E27FC236}">
                <a16:creationId xmlns:a16="http://schemas.microsoft.com/office/drawing/2014/main" id="{A4E47866-EB5E-48C7-A9A2-FB1EFE202EBF}"/>
              </a:ext>
            </a:extLst>
          </p:cNvPr>
          <p:cNvSpPr txBox="1">
            <a:spLocks noChangeArrowheads="1"/>
          </p:cNvSpPr>
          <p:nvPr/>
        </p:nvSpPr>
        <p:spPr bwMode="auto">
          <a:xfrm>
            <a:off x="5513388" y="3686493"/>
            <a:ext cx="9492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老</a:t>
            </a:r>
            <a:r>
              <a:rPr lang="en-US" altLang="zh-CN" sz="2400" dirty="0">
                <a:latin typeface="+mn-lt"/>
                <a:ea typeface="微软雅黑 Light" panose="020B0502040204020203" pitchFamily="34" charset="-122"/>
              </a:rPr>
              <a:t>V-S</a:t>
            </a:r>
            <a:r>
              <a:rPr lang="en-US" altLang="zh-CN" sz="2400" baseline="-25000" dirty="0">
                <a:solidFill>
                  <a:srgbClr val="000000"/>
                </a:solidFill>
                <a:latin typeface="+mn-lt"/>
                <a:ea typeface="微软雅黑 Light" panose="020B0502040204020203" pitchFamily="34" charset="-122"/>
              </a:rPr>
              <a:t>i</a:t>
            </a:r>
            <a:endParaRPr lang="en-US" altLang="zh-CN" sz="2400" dirty="0">
              <a:latin typeface="+mn-lt"/>
              <a:ea typeface="微软雅黑 Light" panose="020B0502040204020203" pitchFamily="34" charset="-122"/>
            </a:endParaRPr>
          </a:p>
        </p:txBody>
      </p:sp>
      <p:sp>
        <p:nvSpPr>
          <p:cNvPr id="11" name="Oval 10">
            <a:extLst>
              <a:ext uri="{FF2B5EF4-FFF2-40B4-BE49-F238E27FC236}">
                <a16:creationId xmlns:a16="http://schemas.microsoft.com/office/drawing/2014/main" id="{CD22CF5A-467E-4DFA-9C6F-EAAB216B9A82}"/>
              </a:ext>
            </a:extLst>
          </p:cNvPr>
          <p:cNvSpPr>
            <a:spLocks noChangeArrowheads="1"/>
          </p:cNvSpPr>
          <p:nvPr/>
        </p:nvSpPr>
        <p:spPr bwMode="auto">
          <a:xfrm>
            <a:off x="1839913" y="2589580"/>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ea typeface="微软雅黑 Light" panose="020B0502040204020203" pitchFamily="34" charset="-122"/>
              </a:rPr>
              <a:t>x</a:t>
            </a:r>
          </a:p>
        </p:txBody>
      </p:sp>
      <p:sp>
        <p:nvSpPr>
          <p:cNvPr id="12" name="Freeform 11">
            <a:extLst>
              <a:ext uri="{FF2B5EF4-FFF2-40B4-BE49-F238E27FC236}">
                <a16:creationId xmlns:a16="http://schemas.microsoft.com/office/drawing/2014/main" id="{460FB604-4227-4B00-B27A-F21CE7C2CD26}"/>
              </a:ext>
            </a:extLst>
          </p:cNvPr>
          <p:cNvSpPr>
            <a:spLocks/>
          </p:cNvSpPr>
          <p:nvPr/>
        </p:nvSpPr>
        <p:spPr bwMode="auto">
          <a:xfrm>
            <a:off x="2416175" y="2169914"/>
            <a:ext cx="2016125" cy="369332"/>
          </a:xfrm>
          <a:custGeom>
            <a:avLst/>
            <a:gdLst>
              <a:gd name="T0" fmla="*/ 0 w 635"/>
              <a:gd name="T1" fmla="*/ 2147483647 h 317"/>
              <a:gd name="T2" fmla="*/ 2147483647 w 635"/>
              <a:gd name="T3" fmla="*/ 2147483647 h 317"/>
              <a:gd name="T4" fmla="*/ 2147483647 w 635"/>
              <a:gd name="T5" fmla="*/ 2147483647 h 317"/>
              <a:gd name="T6" fmla="*/ 0 60000 65536"/>
              <a:gd name="T7" fmla="*/ 0 60000 65536"/>
              <a:gd name="T8" fmla="*/ 0 60000 65536"/>
              <a:gd name="T9" fmla="*/ 0 w 635"/>
              <a:gd name="T10" fmla="*/ 0 h 317"/>
              <a:gd name="T11" fmla="*/ 635 w 635"/>
              <a:gd name="T12" fmla="*/ 317 h 317"/>
            </a:gdLst>
            <a:ahLst/>
            <a:cxnLst>
              <a:cxn ang="T6">
                <a:pos x="T0" y="T1"/>
              </a:cxn>
              <a:cxn ang="T7">
                <a:pos x="T2" y="T3"/>
              </a:cxn>
              <a:cxn ang="T8">
                <a:pos x="T4" y="T5"/>
              </a:cxn>
            </a:cxnLst>
            <a:rect l="T9" t="T10" r="T11" b="T12"/>
            <a:pathLst>
              <a:path w="635" h="317">
                <a:moveTo>
                  <a:pt x="0" y="317"/>
                </a:moveTo>
                <a:cubicBezTo>
                  <a:pt x="196" y="203"/>
                  <a:pt x="393" y="90"/>
                  <a:pt x="499" y="45"/>
                </a:cubicBezTo>
                <a:cubicBezTo>
                  <a:pt x="605" y="0"/>
                  <a:pt x="612" y="45"/>
                  <a:pt x="635" y="45"/>
                </a:cubicBezTo>
              </a:path>
            </a:pathLst>
          </a:custGeom>
          <a:noFill/>
          <a:ln w="63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ea typeface="微软雅黑 Light" panose="020B0502040204020203" pitchFamily="34" charset="-122"/>
            </a:endParaRPr>
          </a:p>
        </p:txBody>
      </p:sp>
      <p:sp>
        <p:nvSpPr>
          <p:cNvPr id="13" name="Freeform 12">
            <a:extLst>
              <a:ext uri="{FF2B5EF4-FFF2-40B4-BE49-F238E27FC236}">
                <a16:creationId xmlns:a16="http://schemas.microsoft.com/office/drawing/2014/main" id="{22771B99-346A-46DD-9546-052507B1F1E6}"/>
              </a:ext>
            </a:extLst>
          </p:cNvPr>
          <p:cNvSpPr>
            <a:spLocks/>
          </p:cNvSpPr>
          <p:nvPr/>
        </p:nvSpPr>
        <p:spPr bwMode="auto">
          <a:xfrm>
            <a:off x="1192213" y="4118293"/>
            <a:ext cx="3673475" cy="44291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4" name="Text Box 13">
            <a:extLst>
              <a:ext uri="{FF2B5EF4-FFF2-40B4-BE49-F238E27FC236}">
                <a16:creationId xmlns:a16="http://schemas.microsoft.com/office/drawing/2014/main" id="{3F24C5F7-54B1-4ABD-92A2-8077025D1F9D}"/>
              </a:ext>
            </a:extLst>
          </p:cNvPr>
          <p:cNvSpPr txBox="1">
            <a:spLocks noChangeArrowheads="1"/>
          </p:cNvSpPr>
          <p:nvPr/>
        </p:nvSpPr>
        <p:spPr bwMode="auto">
          <a:xfrm>
            <a:off x="244271" y="363380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源</a:t>
            </a:r>
          </a:p>
        </p:txBody>
      </p:sp>
      <p:sp>
        <p:nvSpPr>
          <p:cNvPr id="15" name="Line 14">
            <a:extLst>
              <a:ext uri="{FF2B5EF4-FFF2-40B4-BE49-F238E27FC236}">
                <a16:creationId xmlns:a16="http://schemas.microsoft.com/office/drawing/2014/main" id="{C3E8F362-057F-4226-B390-E8342F63F670}"/>
              </a:ext>
            </a:extLst>
          </p:cNvPr>
          <p:cNvSpPr>
            <a:spLocks noChangeShapeType="1"/>
          </p:cNvSpPr>
          <p:nvPr/>
        </p:nvSpPr>
        <p:spPr bwMode="auto">
          <a:xfrm flipV="1">
            <a:off x="1192213" y="3110230"/>
            <a:ext cx="720725" cy="5048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 name="Oval 15">
            <a:extLst>
              <a:ext uri="{FF2B5EF4-FFF2-40B4-BE49-F238E27FC236}">
                <a16:creationId xmlns:a16="http://schemas.microsoft.com/office/drawing/2014/main" id="{8E0F526D-D852-451F-A77C-91E13D3EE215}"/>
              </a:ext>
            </a:extLst>
          </p:cNvPr>
          <p:cNvSpPr>
            <a:spLocks noChangeArrowheads="1"/>
          </p:cNvSpPr>
          <p:nvPr/>
        </p:nvSpPr>
        <p:spPr bwMode="auto">
          <a:xfrm>
            <a:off x="4360863" y="1581518"/>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ea typeface="微软雅黑 Light" panose="020B0502040204020203" pitchFamily="34" charset="-122"/>
              </a:rPr>
              <a:t>i</a:t>
            </a:r>
          </a:p>
        </p:txBody>
      </p:sp>
      <p:sp>
        <p:nvSpPr>
          <p:cNvPr id="17" name="Oval 17">
            <a:extLst>
              <a:ext uri="{FF2B5EF4-FFF2-40B4-BE49-F238E27FC236}">
                <a16:creationId xmlns:a16="http://schemas.microsoft.com/office/drawing/2014/main" id="{1203C1E8-073E-4B75-912F-9A0509314DA2}"/>
              </a:ext>
            </a:extLst>
          </p:cNvPr>
          <p:cNvSpPr>
            <a:spLocks noChangeArrowheads="1"/>
          </p:cNvSpPr>
          <p:nvPr/>
        </p:nvSpPr>
        <p:spPr bwMode="auto">
          <a:xfrm>
            <a:off x="184150" y="2246630"/>
            <a:ext cx="6337300" cy="3213100"/>
          </a:xfrm>
          <a:prstGeom prst="ellipse">
            <a:avLst/>
          </a:prstGeom>
          <a:noFill/>
          <a:ln w="63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8" name="Text Box 18">
            <a:extLst>
              <a:ext uri="{FF2B5EF4-FFF2-40B4-BE49-F238E27FC236}">
                <a16:creationId xmlns:a16="http://schemas.microsoft.com/office/drawing/2014/main" id="{7D777147-43A6-4B72-9DEA-F052CBC8D5F8}"/>
              </a:ext>
            </a:extLst>
          </p:cNvPr>
          <p:cNvSpPr txBox="1">
            <a:spLocks noChangeArrowheads="1"/>
          </p:cNvSpPr>
          <p:nvPr/>
        </p:nvSpPr>
        <p:spPr bwMode="auto">
          <a:xfrm>
            <a:off x="3955478" y="4839018"/>
            <a:ext cx="886781" cy="46166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新</a:t>
            </a:r>
            <a:r>
              <a:rPr lang="en-US" altLang="zh-CN" sz="2400" dirty="0">
                <a:latin typeface="+mn-lt"/>
                <a:ea typeface="微软雅黑 Light" panose="020B0502040204020203" pitchFamily="34" charset="-122"/>
              </a:rPr>
              <a:t>S</a:t>
            </a:r>
            <a:r>
              <a:rPr lang="en-US" altLang="zh-CN" sz="2400" baseline="-25000" dirty="0">
                <a:solidFill>
                  <a:srgbClr val="000000"/>
                </a:solidFill>
                <a:latin typeface="+mn-lt"/>
                <a:ea typeface="微软雅黑 Light" panose="020B0502040204020203" pitchFamily="34" charset="-122"/>
              </a:rPr>
              <a:t>i+1</a:t>
            </a:r>
            <a:endParaRPr lang="en-US" altLang="zh-CN" sz="2400" dirty="0">
              <a:latin typeface="+mn-lt"/>
              <a:ea typeface="微软雅黑 Light" panose="020B0502040204020203" pitchFamily="34" charset="-122"/>
            </a:endParaRPr>
          </a:p>
        </p:txBody>
      </p:sp>
      <p:sp>
        <p:nvSpPr>
          <p:cNvPr id="19" name="Line 19">
            <a:extLst>
              <a:ext uri="{FF2B5EF4-FFF2-40B4-BE49-F238E27FC236}">
                <a16:creationId xmlns:a16="http://schemas.microsoft.com/office/drawing/2014/main" id="{FCAC9750-2879-4969-BD8F-9BFE02F81D8D}"/>
              </a:ext>
            </a:extLst>
          </p:cNvPr>
          <p:cNvSpPr>
            <a:spLocks noChangeShapeType="1"/>
          </p:cNvSpPr>
          <p:nvPr/>
        </p:nvSpPr>
        <p:spPr bwMode="auto">
          <a:xfrm flipH="1" flipV="1">
            <a:off x="4792663" y="2175193"/>
            <a:ext cx="360362" cy="20161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20" name="Text Box 20">
            <a:extLst>
              <a:ext uri="{FF2B5EF4-FFF2-40B4-BE49-F238E27FC236}">
                <a16:creationId xmlns:a16="http://schemas.microsoft.com/office/drawing/2014/main" id="{C46E9CE5-0512-466C-9FCC-1A3CE8B2CBFA}"/>
              </a:ext>
            </a:extLst>
          </p:cNvPr>
          <p:cNvSpPr txBox="1">
            <a:spLocks noChangeArrowheads="1"/>
          </p:cNvSpPr>
          <p:nvPr/>
        </p:nvSpPr>
        <p:spPr bwMode="auto">
          <a:xfrm>
            <a:off x="1989093" y="3866228"/>
            <a:ext cx="987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[u]</a:t>
            </a:r>
          </a:p>
        </p:txBody>
      </p:sp>
      <p:sp>
        <p:nvSpPr>
          <p:cNvPr id="21" name="Text Box 21">
            <a:extLst>
              <a:ext uri="{FF2B5EF4-FFF2-40B4-BE49-F238E27FC236}">
                <a16:creationId xmlns:a16="http://schemas.microsoft.com/office/drawing/2014/main" id="{4455A1C9-08D8-4BE0-A9E8-375AB2A60EDA}"/>
              </a:ext>
            </a:extLst>
          </p:cNvPr>
          <p:cNvSpPr txBox="1">
            <a:spLocks noChangeArrowheads="1"/>
          </p:cNvSpPr>
          <p:nvPr/>
        </p:nvSpPr>
        <p:spPr bwMode="auto">
          <a:xfrm>
            <a:off x="5008563" y="3110230"/>
            <a:ext cx="9573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FF0000"/>
                </a:solidFill>
                <a:latin typeface="+mn-lt"/>
                <a:ea typeface="微软雅黑 Light" panose="020B0502040204020203" pitchFamily="34" charset="-122"/>
              </a:rPr>
              <a:t>c[u][</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p>
        </p:txBody>
      </p:sp>
      <p:sp>
        <p:nvSpPr>
          <p:cNvPr id="22" name="Text Box 22">
            <a:extLst>
              <a:ext uri="{FF2B5EF4-FFF2-40B4-BE49-F238E27FC236}">
                <a16:creationId xmlns:a16="http://schemas.microsoft.com/office/drawing/2014/main" id="{1430039D-D28A-4409-856A-91DD919AB1A1}"/>
              </a:ext>
            </a:extLst>
          </p:cNvPr>
          <p:cNvSpPr txBox="1">
            <a:spLocks noChangeArrowheads="1"/>
          </p:cNvSpPr>
          <p:nvPr/>
        </p:nvSpPr>
        <p:spPr bwMode="auto">
          <a:xfrm>
            <a:off x="6106047" y="2498675"/>
            <a:ext cx="28392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   </a:t>
            </a:r>
            <a:r>
              <a:rPr lang="zh-CN" altLang="en-US" sz="2400" dirty="0">
                <a:latin typeface="+mn-lt"/>
                <a:ea typeface="微软雅黑 Light" panose="020B0502040204020203" pitchFamily="34" charset="-122"/>
              </a:rPr>
              <a:t>该路径的最短长度</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a:t>
            </a:r>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[u]  + c[u][</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p:txBody>
      </p:sp>
      <p:sp>
        <p:nvSpPr>
          <p:cNvPr id="23" name="Text Box 23">
            <a:extLst>
              <a:ext uri="{FF2B5EF4-FFF2-40B4-BE49-F238E27FC236}">
                <a16:creationId xmlns:a16="http://schemas.microsoft.com/office/drawing/2014/main" id="{6CA4580A-5F40-4B19-93D6-3F57848452BD}"/>
              </a:ext>
            </a:extLst>
          </p:cNvPr>
          <p:cNvSpPr txBox="1">
            <a:spLocks noChangeArrowheads="1"/>
          </p:cNvSpPr>
          <p:nvPr/>
        </p:nvSpPr>
        <p:spPr bwMode="auto">
          <a:xfrm>
            <a:off x="4972844" y="1675170"/>
            <a:ext cx="926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err="1">
                <a:solidFill>
                  <a:srgbClr val="FF0000"/>
                </a:solidFill>
                <a:latin typeface="+mn-lt"/>
                <a:ea typeface="微软雅黑 Light" panose="020B0502040204020203" pitchFamily="34" charset="-122"/>
              </a:rPr>
              <a:t>dist</a:t>
            </a:r>
            <a:r>
              <a:rPr lang="en-US" altLang="zh-CN" sz="2400" dirty="0">
                <a:solidFill>
                  <a:srgbClr val="FF0000"/>
                </a:solidFill>
                <a:latin typeface="+mn-lt"/>
                <a:ea typeface="微软雅黑 Light" panose="020B0502040204020203" pitchFamily="34" charset="-122"/>
              </a:rPr>
              <a:t>[</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p>
        </p:txBody>
      </p:sp>
      <p:sp>
        <p:nvSpPr>
          <p:cNvPr id="24" name="Text Box 23">
            <a:extLst>
              <a:ext uri="{FF2B5EF4-FFF2-40B4-BE49-F238E27FC236}">
                <a16:creationId xmlns:a16="http://schemas.microsoft.com/office/drawing/2014/main" id="{EE1E3C67-541C-41B2-92B3-B8A943114A8B}"/>
              </a:ext>
            </a:extLst>
          </p:cNvPr>
          <p:cNvSpPr txBox="1">
            <a:spLocks noChangeArrowheads="1"/>
          </p:cNvSpPr>
          <p:nvPr/>
        </p:nvSpPr>
        <p:spPr bwMode="auto">
          <a:xfrm>
            <a:off x="2965450" y="1856105"/>
            <a:ext cx="8963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FF0000"/>
                </a:solidFill>
                <a:latin typeface="+mn-lt"/>
                <a:ea typeface="微软雅黑 Light" panose="020B0502040204020203" pitchFamily="34" charset="-122"/>
              </a:rPr>
              <a:t>c[x][</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a:t>
            </a:r>
          </a:p>
        </p:txBody>
      </p:sp>
      <p:sp>
        <p:nvSpPr>
          <p:cNvPr id="25" name="AutoShape 17">
            <a:hlinkClick r:id="rId2" action="ppaction://hlinksldjump" highlightClick="1"/>
            <a:extLst>
              <a:ext uri="{FF2B5EF4-FFF2-40B4-BE49-F238E27FC236}">
                <a16:creationId xmlns:a16="http://schemas.microsoft.com/office/drawing/2014/main" id="{38789751-D5C5-40FB-8D0B-1CBAE6E49FDC}"/>
              </a:ext>
            </a:extLst>
          </p:cNvPr>
          <p:cNvSpPr>
            <a:spLocks noChangeArrowheads="1"/>
          </p:cNvSpPr>
          <p:nvPr/>
        </p:nvSpPr>
        <p:spPr bwMode="auto">
          <a:xfrm>
            <a:off x="6462687" y="6196692"/>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Tree>
    <p:extLst>
      <p:ext uri="{BB962C8B-B14F-4D97-AF65-F5344CB8AC3E}">
        <p14:creationId xmlns:p14="http://schemas.microsoft.com/office/powerpoint/2010/main" val="1625168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A45173-9039-40B0-A4A6-536741738477}"/>
              </a:ext>
            </a:extLst>
          </p:cNvPr>
          <p:cNvSpPr>
            <a:spLocks noGrp="1"/>
          </p:cNvSpPr>
          <p:nvPr>
            <p:ph idx="1"/>
          </p:nvPr>
        </p:nvSpPr>
        <p:spPr>
          <a:xfrm>
            <a:off x="122548" y="164237"/>
            <a:ext cx="8897136" cy="6750391"/>
          </a:xfrm>
        </p:spPr>
        <p:txBody>
          <a:bodyPr>
            <a:normAutofit lnSpcReduction="10000"/>
          </a:bodyPr>
          <a:lstStyle/>
          <a:p>
            <a:pPr lvl="1"/>
            <a:r>
              <a:rPr lang="zh-CN" altLang="en-US" dirty="0">
                <a:latin typeface="+mn-lt"/>
              </a:rPr>
              <a:t>情况</a:t>
            </a:r>
            <a:r>
              <a:rPr lang="en-US" altLang="zh-CN" dirty="0">
                <a:latin typeface="+mn-lt"/>
              </a:rPr>
              <a:t>2. </a:t>
            </a:r>
            <a:r>
              <a:rPr lang="zh-CN" altLang="en-US" dirty="0">
                <a:latin typeface="+mn-lt"/>
              </a:rPr>
              <a:t>如果新路径如下图所示，先经过</a:t>
            </a:r>
            <a:r>
              <a:rPr lang="en-US" altLang="zh-CN" dirty="0">
                <a:latin typeface="+mn-lt"/>
              </a:rPr>
              <a:t>u</a:t>
            </a:r>
            <a:r>
              <a:rPr lang="zh-CN" altLang="en-US" dirty="0">
                <a:latin typeface="+mn-lt"/>
              </a:rPr>
              <a:t>，再回到</a:t>
            </a:r>
            <a:r>
              <a:rPr lang="en-US" altLang="zh-CN" dirty="0">
                <a:latin typeface="+mn-lt"/>
              </a:rPr>
              <a:t>S</a:t>
            </a:r>
            <a:r>
              <a:rPr lang="en-US" altLang="zh-CN" baseline="-25000" dirty="0">
                <a:solidFill>
                  <a:srgbClr val="000000"/>
                </a:solidFill>
                <a:latin typeface="+mn-lt"/>
              </a:rPr>
              <a:t>i</a:t>
            </a:r>
            <a:r>
              <a:rPr lang="zh-CN" altLang="en-US" dirty="0">
                <a:latin typeface="+mn-lt"/>
              </a:rPr>
              <a:t>中的</a:t>
            </a:r>
            <a:r>
              <a:rPr lang="en-US" altLang="zh-CN" dirty="0">
                <a:latin typeface="+mn-lt"/>
              </a:rPr>
              <a:t>x</a:t>
            </a:r>
            <a:r>
              <a:rPr lang="zh-CN" altLang="en-US" dirty="0">
                <a:latin typeface="+mn-lt"/>
              </a:rPr>
              <a:t>，由</a:t>
            </a:r>
            <a:r>
              <a:rPr lang="en-US" altLang="zh-CN" dirty="0">
                <a:latin typeface="+mn-lt"/>
              </a:rPr>
              <a:t>x</a:t>
            </a:r>
            <a:r>
              <a:rPr lang="zh-CN" altLang="en-US" dirty="0">
                <a:latin typeface="+mn-lt"/>
              </a:rPr>
              <a:t>直接到达</a:t>
            </a:r>
            <a:r>
              <a:rPr lang="en-US" altLang="zh-CN" dirty="0" err="1">
                <a:latin typeface="+mn-lt"/>
              </a:rPr>
              <a:t>i</a:t>
            </a:r>
            <a:endParaRPr lang="zh-CN" altLang="en-US" dirty="0">
              <a:latin typeface="+mn-lt"/>
            </a:endParaRPr>
          </a:p>
          <a:p>
            <a:pPr marL="268287" lvl="1" indent="0">
              <a:lnSpc>
                <a:spcPct val="125000"/>
              </a:lnSpc>
              <a:buNone/>
            </a:pPr>
            <a:r>
              <a:rPr lang="en-US" altLang="zh-CN" dirty="0">
                <a:latin typeface="+mn-lt"/>
              </a:rPr>
              <a:t>      x</a:t>
            </a:r>
            <a:r>
              <a:rPr lang="zh-CN" altLang="en-US" dirty="0">
                <a:latin typeface="+mn-lt"/>
              </a:rPr>
              <a:t>处于老的</a:t>
            </a:r>
            <a:r>
              <a:rPr lang="en-US" altLang="zh-CN" dirty="0">
                <a:latin typeface="+mn-lt"/>
              </a:rPr>
              <a:t>S</a:t>
            </a:r>
            <a:r>
              <a:rPr lang="en-US" altLang="zh-CN" baseline="-25000" dirty="0">
                <a:solidFill>
                  <a:srgbClr val="000000"/>
                </a:solidFill>
                <a:latin typeface="+mn-lt"/>
              </a:rPr>
              <a:t>i</a:t>
            </a:r>
            <a:r>
              <a:rPr lang="zh-CN" altLang="en-US" dirty="0">
                <a:latin typeface="+mn-lt"/>
              </a:rPr>
              <a:t>中，故</a:t>
            </a:r>
            <a:r>
              <a:rPr lang="en-US" altLang="zh-CN" dirty="0" err="1">
                <a:latin typeface="+mn-lt"/>
              </a:rPr>
              <a:t>dist</a:t>
            </a:r>
            <a:r>
              <a:rPr lang="en-US" altLang="zh-CN" dirty="0">
                <a:latin typeface="+mn-lt"/>
              </a:rPr>
              <a:t>[x]</a:t>
            </a:r>
            <a:r>
              <a:rPr lang="zh-CN" altLang="en-US" dirty="0">
                <a:latin typeface="+mn-lt"/>
              </a:rPr>
              <a:t>已经是由</a:t>
            </a:r>
            <a:r>
              <a:rPr lang="en-US" altLang="zh-CN" dirty="0">
                <a:latin typeface="+mn-lt"/>
              </a:rPr>
              <a:t>v</a:t>
            </a:r>
            <a:r>
              <a:rPr lang="zh-CN" altLang="en-US" dirty="0">
                <a:latin typeface="+mn-lt"/>
              </a:rPr>
              <a:t>到</a:t>
            </a:r>
            <a:r>
              <a:rPr lang="en-US" altLang="zh-CN" dirty="0">
                <a:latin typeface="+mn-lt"/>
              </a:rPr>
              <a:t>x</a:t>
            </a:r>
            <a:r>
              <a:rPr lang="zh-CN" altLang="en-US" dirty="0">
                <a:latin typeface="+mn-lt"/>
              </a:rPr>
              <a:t>的最短路径的长度，</a:t>
            </a:r>
            <a:r>
              <a:rPr lang="en-US" altLang="zh-CN" dirty="0">
                <a:latin typeface="+mn-lt"/>
              </a:rPr>
              <a:t>x</a:t>
            </a:r>
            <a:r>
              <a:rPr lang="zh-CN" altLang="en-US" dirty="0">
                <a:latin typeface="+mn-lt"/>
              </a:rPr>
              <a:t>比</a:t>
            </a:r>
            <a:r>
              <a:rPr lang="en-US" altLang="zh-CN" dirty="0">
                <a:latin typeface="+mn-lt"/>
              </a:rPr>
              <a:t>u</a:t>
            </a:r>
            <a:r>
              <a:rPr lang="zh-CN" altLang="en-US" dirty="0">
                <a:latin typeface="+mn-lt"/>
              </a:rPr>
              <a:t>先加入</a:t>
            </a:r>
            <a:r>
              <a:rPr lang="en-US" altLang="zh-CN" dirty="0">
                <a:latin typeface="+mn-lt"/>
              </a:rPr>
              <a:t>S</a:t>
            </a:r>
            <a:r>
              <a:rPr lang="en-US" altLang="zh-CN" baseline="-25000" dirty="0">
                <a:solidFill>
                  <a:srgbClr val="000000"/>
                </a:solidFill>
                <a:latin typeface="+mn-lt"/>
              </a:rPr>
              <a:t>i</a:t>
            </a:r>
            <a:r>
              <a:rPr lang="zh-CN" altLang="en-US" dirty="0">
                <a:latin typeface="+mn-lt"/>
              </a:rPr>
              <a:t>，</a:t>
            </a:r>
            <a:r>
              <a:rPr lang="en-US" altLang="zh-CN" dirty="0" err="1">
                <a:latin typeface="+mn-lt"/>
              </a:rPr>
              <a:t>dist</a:t>
            </a:r>
            <a:r>
              <a:rPr lang="en-US" altLang="zh-CN" dirty="0">
                <a:latin typeface="+mn-lt"/>
              </a:rPr>
              <a:t>[x]=d(</a:t>
            </a:r>
            <a:r>
              <a:rPr lang="en-US" altLang="zh-CN" dirty="0" err="1">
                <a:latin typeface="+mn-lt"/>
              </a:rPr>
              <a:t>v,x</a:t>
            </a:r>
            <a:r>
              <a:rPr lang="en-US" altLang="zh-CN" dirty="0">
                <a:latin typeface="+mn-lt"/>
              </a:rPr>
              <a:t>)</a:t>
            </a:r>
            <a:r>
              <a:rPr lang="zh-CN" altLang="en-US" dirty="0">
                <a:latin typeface="+mn-lt"/>
              </a:rPr>
              <a:t>是全局最短路径，因此</a:t>
            </a:r>
          </a:p>
          <a:p>
            <a:pPr marL="0" indent="0" eaLnBrk="1" hangingPunct="1">
              <a:lnSpc>
                <a:spcPct val="125000"/>
              </a:lnSpc>
              <a:buNone/>
            </a:pPr>
            <a:r>
              <a:rPr lang="en-US" altLang="zh-CN" sz="2400" dirty="0">
                <a:latin typeface="Times New Roman" pitchFamily="18" charset="0"/>
              </a:rPr>
              <a:t>           </a:t>
            </a:r>
            <a:r>
              <a:rPr lang="en-US" altLang="zh-CN" sz="2800" dirty="0" err="1">
                <a:latin typeface="+mn-lt"/>
              </a:rPr>
              <a:t>dist</a:t>
            </a:r>
            <a:r>
              <a:rPr lang="en-US" altLang="zh-CN" sz="2800" dirty="0">
                <a:latin typeface="+mn-lt"/>
              </a:rPr>
              <a:t>[x] ≤ </a:t>
            </a:r>
            <a:r>
              <a:rPr lang="en-US" altLang="zh-CN" sz="2800" dirty="0" err="1">
                <a:latin typeface="+mn-lt"/>
              </a:rPr>
              <a:t>dist</a:t>
            </a:r>
            <a:r>
              <a:rPr lang="en-US" altLang="zh-CN" sz="2800" dirty="0">
                <a:latin typeface="+mn-lt"/>
              </a:rPr>
              <a:t>[u] + path(</a:t>
            </a:r>
            <a:r>
              <a:rPr lang="en-US" altLang="zh-CN" sz="2800" dirty="0" err="1">
                <a:latin typeface="+mn-lt"/>
              </a:rPr>
              <a:t>u,x</a:t>
            </a:r>
            <a:r>
              <a:rPr lang="en-US" altLang="zh-CN" sz="2800" dirty="0">
                <a:latin typeface="+mn-lt"/>
              </a:rPr>
              <a:t>)</a:t>
            </a:r>
          </a:p>
          <a:p>
            <a:pPr eaLnBrk="1" hangingPunct="1">
              <a:lnSpc>
                <a:spcPct val="125000"/>
              </a:lnSpc>
            </a:pPr>
            <a:endParaRPr lang="en-US" altLang="zh-CN" dirty="0">
              <a:latin typeface="Times New Roman" pitchFamily="18" charset="0"/>
            </a:endParaRPr>
          </a:p>
          <a:p>
            <a:pPr eaLnBrk="1" hangingPunct="1">
              <a:lnSpc>
                <a:spcPct val="125000"/>
              </a:lnSpc>
            </a:pPr>
            <a:endParaRPr lang="en-US" altLang="zh-CN" sz="2400" dirty="0">
              <a:latin typeface="Times New Roman" pitchFamily="18" charset="0"/>
            </a:endParaRPr>
          </a:p>
          <a:p>
            <a:pPr marL="0" indent="0" eaLnBrk="1" hangingPunct="1">
              <a:lnSpc>
                <a:spcPct val="125000"/>
              </a:lnSpc>
              <a:buNone/>
            </a:pPr>
            <a:endParaRPr lang="en-US" altLang="zh-CN" sz="2400" dirty="0">
              <a:latin typeface="Times New Roman" pitchFamily="18" charset="0"/>
            </a:endParaRPr>
          </a:p>
          <a:p>
            <a:pPr marL="0" indent="0" eaLnBrk="1" hangingPunct="1">
              <a:lnSpc>
                <a:spcPct val="125000"/>
              </a:lnSpc>
              <a:buNone/>
            </a:pPr>
            <a:endParaRPr lang="en-US" altLang="zh-CN" dirty="0">
              <a:latin typeface="Times New Roman" pitchFamily="18" charset="0"/>
            </a:endParaRPr>
          </a:p>
          <a:p>
            <a:pPr marL="0" indent="0" eaLnBrk="1" hangingPunct="1">
              <a:lnSpc>
                <a:spcPct val="125000"/>
              </a:lnSpc>
              <a:buNone/>
            </a:pPr>
            <a:endParaRPr lang="en-US" altLang="zh-CN" dirty="0">
              <a:latin typeface="Times New Roman" pitchFamily="18" charset="0"/>
            </a:endParaRPr>
          </a:p>
          <a:p>
            <a:pPr marL="268287" lvl="1" indent="0">
              <a:lnSpc>
                <a:spcPct val="130000"/>
              </a:lnSpc>
              <a:buNone/>
            </a:pPr>
            <a:r>
              <a:rPr lang="zh-CN" altLang="en-US" dirty="0"/>
              <a:t>      </a:t>
            </a:r>
            <a:endParaRPr lang="en-US" altLang="zh-CN" dirty="0"/>
          </a:p>
          <a:p>
            <a:pPr marL="268287" lvl="1" indent="0">
              <a:lnSpc>
                <a:spcPct val="130000"/>
              </a:lnSpc>
              <a:buNone/>
            </a:pPr>
            <a:r>
              <a:rPr lang="zh-CN" altLang="en-US" dirty="0">
                <a:latin typeface="+mn-lt"/>
              </a:rPr>
              <a:t>此时，从源点</a:t>
            </a:r>
            <a:r>
              <a:rPr lang="en-US" altLang="zh-CN" dirty="0">
                <a:latin typeface="+mn-lt"/>
              </a:rPr>
              <a:t>v</a:t>
            </a:r>
            <a:r>
              <a:rPr lang="zh-CN" altLang="en-US" dirty="0">
                <a:latin typeface="+mn-lt"/>
              </a:rPr>
              <a:t>到</a:t>
            </a:r>
            <a:r>
              <a:rPr lang="en-US" altLang="zh-CN" dirty="0" err="1">
                <a:latin typeface="+mn-lt"/>
              </a:rPr>
              <a:t>i</a:t>
            </a:r>
            <a:r>
              <a:rPr lang="zh-CN" altLang="en-US" dirty="0">
                <a:latin typeface="+mn-lt"/>
              </a:rPr>
              <a:t>的最短路径</a:t>
            </a:r>
            <a:r>
              <a:rPr lang="en-US" altLang="zh-CN" dirty="0" err="1">
                <a:latin typeface="+mn-lt"/>
              </a:rPr>
              <a:t>dist</a:t>
            </a:r>
            <a:r>
              <a:rPr lang="en-US" altLang="zh-CN" dirty="0">
                <a:latin typeface="+mn-lt"/>
              </a:rPr>
              <a:t>[</a:t>
            </a:r>
            <a:r>
              <a:rPr lang="en-US" altLang="zh-CN" dirty="0" err="1">
                <a:latin typeface="+mn-lt"/>
              </a:rPr>
              <a:t>i</a:t>
            </a:r>
            <a:r>
              <a:rPr lang="en-US" altLang="zh-CN" dirty="0">
                <a:latin typeface="+mn-lt"/>
              </a:rPr>
              <a:t>]=</a:t>
            </a:r>
            <a:r>
              <a:rPr lang="en-US" altLang="zh-CN" dirty="0" err="1">
                <a:latin typeface="+mn-lt"/>
              </a:rPr>
              <a:t>dist</a:t>
            </a:r>
            <a:r>
              <a:rPr lang="en-US" altLang="zh-CN" dirty="0">
                <a:latin typeface="+mn-lt"/>
              </a:rPr>
              <a:t>[x]+c[</a:t>
            </a:r>
            <a:r>
              <a:rPr lang="en-US" altLang="zh-CN" dirty="0" err="1">
                <a:latin typeface="+mn-lt"/>
              </a:rPr>
              <a:t>x,i</a:t>
            </a:r>
            <a:r>
              <a:rPr lang="en-US" altLang="zh-CN" dirty="0">
                <a:latin typeface="+mn-lt"/>
              </a:rPr>
              <a:t>]</a:t>
            </a:r>
            <a:r>
              <a:rPr lang="zh-CN" altLang="en-US" dirty="0">
                <a:latin typeface="+mn-lt"/>
              </a:rPr>
              <a:t>小于路径（</a:t>
            </a:r>
            <a:r>
              <a:rPr lang="en-US" altLang="zh-CN" dirty="0">
                <a:latin typeface="+mn-lt"/>
              </a:rPr>
              <a:t>v, u, x, </a:t>
            </a:r>
            <a:r>
              <a:rPr lang="en-US" altLang="zh-CN" dirty="0" err="1">
                <a:latin typeface="+mn-lt"/>
              </a:rPr>
              <a:t>i</a:t>
            </a:r>
            <a:r>
              <a:rPr lang="zh-CN" altLang="en-US" dirty="0">
                <a:latin typeface="+mn-lt"/>
              </a:rPr>
              <a:t>）的长度，因此算法更新</a:t>
            </a:r>
            <a:r>
              <a:rPr lang="en-US" altLang="zh-CN" dirty="0" err="1">
                <a:latin typeface="+mn-lt"/>
              </a:rPr>
              <a:t>dist</a:t>
            </a:r>
            <a:r>
              <a:rPr lang="en-US" altLang="zh-CN" dirty="0">
                <a:latin typeface="+mn-lt"/>
              </a:rPr>
              <a:t>[</a:t>
            </a:r>
            <a:r>
              <a:rPr lang="en-US" altLang="zh-CN" dirty="0" err="1">
                <a:latin typeface="+mn-lt"/>
              </a:rPr>
              <a:t>i</a:t>
            </a:r>
            <a:r>
              <a:rPr lang="en-US" altLang="zh-CN" dirty="0">
                <a:latin typeface="+mn-lt"/>
              </a:rPr>
              <a:t>]</a:t>
            </a:r>
            <a:r>
              <a:rPr lang="zh-CN" altLang="en-US" dirty="0">
                <a:latin typeface="+mn-lt"/>
              </a:rPr>
              <a:t>时不受路径</a:t>
            </a:r>
            <a:r>
              <a:rPr lang="en-US" altLang="zh-CN" dirty="0">
                <a:latin typeface="+mn-lt"/>
              </a:rPr>
              <a:t>(v, u, x, </a:t>
            </a:r>
            <a:r>
              <a:rPr lang="en-US" altLang="zh-CN" dirty="0" err="1">
                <a:latin typeface="+mn-lt"/>
              </a:rPr>
              <a:t>i</a:t>
            </a:r>
            <a:r>
              <a:rPr lang="en-US" altLang="zh-CN" dirty="0">
                <a:latin typeface="+mn-lt"/>
              </a:rPr>
              <a:t>)</a:t>
            </a:r>
            <a:r>
              <a:rPr lang="zh-CN" altLang="en-US" dirty="0">
                <a:latin typeface="+mn-lt"/>
              </a:rPr>
              <a:t>影响，即</a:t>
            </a:r>
            <a:r>
              <a:rPr lang="en-US" altLang="zh-CN" dirty="0">
                <a:latin typeface="+mn-lt"/>
              </a:rPr>
              <a:t>u</a:t>
            </a:r>
            <a:r>
              <a:rPr lang="zh-CN" altLang="en-US" dirty="0">
                <a:latin typeface="+mn-lt"/>
              </a:rPr>
              <a:t>的加入对</a:t>
            </a:r>
            <a:r>
              <a:rPr lang="en-US" altLang="zh-CN" dirty="0" err="1">
                <a:latin typeface="+mn-lt"/>
              </a:rPr>
              <a:t>dist</a:t>
            </a:r>
            <a:r>
              <a:rPr lang="en-US" altLang="zh-CN" dirty="0">
                <a:latin typeface="+mn-lt"/>
              </a:rPr>
              <a:t>[</a:t>
            </a:r>
            <a:r>
              <a:rPr lang="en-US" altLang="zh-CN" dirty="0" err="1">
                <a:latin typeface="+mn-lt"/>
              </a:rPr>
              <a:t>i</a:t>
            </a:r>
            <a:r>
              <a:rPr lang="en-US" altLang="zh-CN" dirty="0">
                <a:latin typeface="+mn-lt"/>
              </a:rPr>
              <a:t>]</a:t>
            </a:r>
            <a:r>
              <a:rPr lang="zh-CN" altLang="en-US" dirty="0">
                <a:latin typeface="+mn-lt"/>
              </a:rPr>
              <a:t>无影响</a:t>
            </a:r>
            <a:endParaRPr lang="en-US" altLang="zh-CN" dirty="0">
              <a:latin typeface="+mn-lt"/>
            </a:endParaRPr>
          </a:p>
        </p:txBody>
      </p:sp>
      <p:sp>
        <p:nvSpPr>
          <p:cNvPr id="3" name="日期占位符 2">
            <a:extLst>
              <a:ext uri="{FF2B5EF4-FFF2-40B4-BE49-F238E27FC236}">
                <a16:creationId xmlns:a16="http://schemas.microsoft.com/office/drawing/2014/main" id="{DEA5EC5D-C6B9-4932-BF77-B7CE7A496B22}"/>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CC914092-D612-468D-8CB9-4C37C1EB271E}"/>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73D1F87-4561-4D15-B879-7877F108F6A6}"/>
              </a:ext>
            </a:extLst>
          </p:cNvPr>
          <p:cNvSpPr>
            <a:spLocks noGrp="1"/>
          </p:cNvSpPr>
          <p:nvPr>
            <p:ph type="sldNum" sz="quarter" idx="12"/>
          </p:nvPr>
        </p:nvSpPr>
        <p:spPr/>
        <p:txBody>
          <a:bodyPr/>
          <a:lstStyle/>
          <a:p>
            <a:fld id="{EEA58A3B-43CE-4AA0-90B5-EB47AFAFEB34}" type="slidenum">
              <a:rPr lang="zh-CN" altLang="en-US" smtClean="0"/>
              <a:pPr/>
              <a:t>86</a:t>
            </a:fld>
            <a:endParaRPr lang="zh-CN" altLang="en-US" dirty="0"/>
          </a:p>
        </p:txBody>
      </p:sp>
      <p:sp>
        <p:nvSpPr>
          <p:cNvPr id="6" name="Oval 5">
            <a:extLst>
              <a:ext uri="{FF2B5EF4-FFF2-40B4-BE49-F238E27FC236}">
                <a16:creationId xmlns:a16="http://schemas.microsoft.com/office/drawing/2014/main" id="{B64985C8-3BBF-4876-892C-981554EFFC18}"/>
              </a:ext>
            </a:extLst>
          </p:cNvPr>
          <p:cNvSpPr>
            <a:spLocks noChangeArrowheads="1"/>
          </p:cNvSpPr>
          <p:nvPr/>
        </p:nvSpPr>
        <p:spPr bwMode="auto">
          <a:xfrm>
            <a:off x="3117533" y="3653790"/>
            <a:ext cx="642937" cy="61436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latin typeface="Times New Roman" pitchFamily="18" charset="0"/>
              </a:rPr>
              <a:t>v</a:t>
            </a:r>
          </a:p>
        </p:txBody>
      </p:sp>
      <p:sp>
        <p:nvSpPr>
          <p:cNvPr id="7" name="Oval 6">
            <a:extLst>
              <a:ext uri="{FF2B5EF4-FFF2-40B4-BE49-F238E27FC236}">
                <a16:creationId xmlns:a16="http://schemas.microsoft.com/office/drawing/2014/main" id="{D3506810-861B-4455-BDAA-0DC2A675EA18}"/>
              </a:ext>
            </a:extLst>
          </p:cNvPr>
          <p:cNvSpPr>
            <a:spLocks noChangeArrowheads="1"/>
          </p:cNvSpPr>
          <p:nvPr/>
        </p:nvSpPr>
        <p:spPr bwMode="auto">
          <a:xfrm>
            <a:off x="7292658" y="4285665"/>
            <a:ext cx="642937"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u</a:t>
            </a:r>
          </a:p>
        </p:txBody>
      </p:sp>
      <p:sp>
        <p:nvSpPr>
          <p:cNvPr id="8" name="Oval 7">
            <a:extLst>
              <a:ext uri="{FF2B5EF4-FFF2-40B4-BE49-F238E27FC236}">
                <a16:creationId xmlns:a16="http://schemas.microsoft.com/office/drawing/2014/main" id="{E61A8FF4-5312-4AFE-8F58-2B1B4AD1FD7E}"/>
              </a:ext>
            </a:extLst>
          </p:cNvPr>
          <p:cNvSpPr>
            <a:spLocks noChangeArrowheads="1"/>
          </p:cNvSpPr>
          <p:nvPr/>
        </p:nvSpPr>
        <p:spPr bwMode="auto">
          <a:xfrm>
            <a:off x="2612708" y="2574290"/>
            <a:ext cx="4465637" cy="2663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9" name="Text Box 8">
            <a:extLst>
              <a:ext uri="{FF2B5EF4-FFF2-40B4-BE49-F238E27FC236}">
                <a16:creationId xmlns:a16="http://schemas.microsoft.com/office/drawing/2014/main" id="{60D55127-6162-4245-9247-F0AA36F7E916}"/>
              </a:ext>
            </a:extLst>
          </p:cNvPr>
          <p:cNvSpPr txBox="1">
            <a:spLocks noChangeArrowheads="1"/>
          </p:cNvSpPr>
          <p:nvPr/>
        </p:nvSpPr>
        <p:spPr bwMode="auto">
          <a:xfrm>
            <a:off x="3156676" y="3183103"/>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老</a:t>
            </a:r>
            <a:r>
              <a:rPr lang="en-US" altLang="zh-CN" sz="2400" dirty="0">
                <a:latin typeface="+mn-lt"/>
              </a:rPr>
              <a:t>S</a:t>
            </a:r>
            <a:r>
              <a:rPr lang="en-US" altLang="zh-CN" sz="2400" baseline="-25000" dirty="0">
                <a:solidFill>
                  <a:srgbClr val="000000"/>
                </a:solidFill>
                <a:latin typeface="+mn-lt"/>
              </a:rPr>
              <a:t>i</a:t>
            </a:r>
            <a:endParaRPr lang="en-US" altLang="zh-CN" sz="2400" dirty="0">
              <a:latin typeface="+mn-lt"/>
            </a:endParaRPr>
          </a:p>
        </p:txBody>
      </p:sp>
      <p:sp>
        <p:nvSpPr>
          <p:cNvPr id="10" name="Text Box 9">
            <a:extLst>
              <a:ext uri="{FF2B5EF4-FFF2-40B4-BE49-F238E27FC236}">
                <a16:creationId xmlns:a16="http://schemas.microsoft.com/office/drawing/2014/main" id="{355A1D5D-0704-4A0E-AD0F-BE8D78E93A5A}"/>
              </a:ext>
            </a:extLst>
          </p:cNvPr>
          <p:cNvSpPr txBox="1">
            <a:spLocks noChangeArrowheads="1"/>
          </p:cNvSpPr>
          <p:nvPr/>
        </p:nvSpPr>
        <p:spPr bwMode="auto">
          <a:xfrm>
            <a:off x="7581583" y="3582353"/>
            <a:ext cx="595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rPr>
              <a:t>V-S</a:t>
            </a:r>
          </a:p>
        </p:txBody>
      </p:sp>
      <p:sp>
        <p:nvSpPr>
          <p:cNvPr id="11" name="Oval 10">
            <a:extLst>
              <a:ext uri="{FF2B5EF4-FFF2-40B4-BE49-F238E27FC236}">
                <a16:creationId xmlns:a16="http://schemas.microsoft.com/office/drawing/2014/main" id="{A2928023-A46C-4A66-8A97-C603443A0480}"/>
              </a:ext>
            </a:extLst>
          </p:cNvPr>
          <p:cNvSpPr>
            <a:spLocks noChangeArrowheads="1"/>
          </p:cNvSpPr>
          <p:nvPr/>
        </p:nvSpPr>
        <p:spPr bwMode="auto">
          <a:xfrm>
            <a:off x="4268470" y="2701340"/>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x</a:t>
            </a:r>
          </a:p>
        </p:txBody>
      </p:sp>
      <p:sp>
        <p:nvSpPr>
          <p:cNvPr id="12" name="Freeform 12">
            <a:extLst>
              <a:ext uri="{FF2B5EF4-FFF2-40B4-BE49-F238E27FC236}">
                <a16:creationId xmlns:a16="http://schemas.microsoft.com/office/drawing/2014/main" id="{6BD2C03E-2843-4840-8F7A-9A3EFE090023}"/>
              </a:ext>
            </a:extLst>
          </p:cNvPr>
          <p:cNvSpPr>
            <a:spLocks/>
          </p:cNvSpPr>
          <p:nvPr/>
        </p:nvSpPr>
        <p:spPr bwMode="auto">
          <a:xfrm>
            <a:off x="3620770" y="4230053"/>
            <a:ext cx="3673475" cy="442912"/>
          </a:xfrm>
          <a:custGeom>
            <a:avLst/>
            <a:gdLst>
              <a:gd name="T0" fmla="*/ 0 w 2314"/>
              <a:gd name="T1" fmla="*/ 0 h 279"/>
              <a:gd name="T2" fmla="*/ 2147483647 w 2314"/>
              <a:gd name="T3" fmla="*/ 2147483647 h 279"/>
              <a:gd name="T4" fmla="*/ 2147483647 w 2314"/>
              <a:gd name="T5" fmla="*/ 2147483647 h 279"/>
              <a:gd name="T6" fmla="*/ 2147483647 w 2314"/>
              <a:gd name="T7" fmla="*/ 2147483647 h 279"/>
              <a:gd name="T8" fmla="*/ 2147483647 w 2314"/>
              <a:gd name="T9" fmla="*/ 2147483647 h 279"/>
              <a:gd name="T10" fmla="*/ 2147483647 w 2314"/>
              <a:gd name="T11" fmla="*/ 2147483647 h 279"/>
              <a:gd name="T12" fmla="*/ 2147483647 w 2314"/>
              <a:gd name="T13" fmla="*/ 2147483647 h 279"/>
              <a:gd name="T14" fmla="*/ 0 60000 65536"/>
              <a:gd name="T15" fmla="*/ 0 60000 65536"/>
              <a:gd name="T16" fmla="*/ 0 60000 65536"/>
              <a:gd name="T17" fmla="*/ 0 60000 65536"/>
              <a:gd name="T18" fmla="*/ 0 60000 65536"/>
              <a:gd name="T19" fmla="*/ 0 60000 65536"/>
              <a:gd name="T20" fmla="*/ 0 60000 65536"/>
              <a:gd name="T21" fmla="*/ 0 w 2314"/>
              <a:gd name="T22" fmla="*/ 0 h 279"/>
              <a:gd name="T23" fmla="*/ 2314 w 2314"/>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279">
                <a:moveTo>
                  <a:pt x="0" y="0"/>
                </a:moveTo>
                <a:cubicBezTo>
                  <a:pt x="128" y="49"/>
                  <a:pt x="257" y="98"/>
                  <a:pt x="363" y="136"/>
                </a:cubicBezTo>
                <a:cubicBezTo>
                  <a:pt x="469" y="174"/>
                  <a:pt x="499" y="242"/>
                  <a:pt x="635" y="227"/>
                </a:cubicBezTo>
                <a:cubicBezTo>
                  <a:pt x="771" y="212"/>
                  <a:pt x="1021" y="39"/>
                  <a:pt x="1180" y="46"/>
                </a:cubicBezTo>
                <a:cubicBezTo>
                  <a:pt x="1339" y="53"/>
                  <a:pt x="1475" y="265"/>
                  <a:pt x="1588" y="272"/>
                </a:cubicBezTo>
                <a:cubicBezTo>
                  <a:pt x="1701" y="279"/>
                  <a:pt x="1739" y="91"/>
                  <a:pt x="1860" y="91"/>
                </a:cubicBezTo>
                <a:cubicBezTo>
                  <a:pt x="1981" y="91"/>
                  <a:pt x="2238" y="242"/>
                  <a:pt x="2314" y="272"/>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 name="Text Box 13">
            <a:extLst>
              <a:ext uri="{FF2B5EF4-FFF2-40B4-BE49-F238E27FC236}">
                <a16:creationId xmlns:a16="http://schemas.microsoft.com/office/drawing/2014/main" id="{191BC4EF-70A9-4203-90F4-5CFD3AC0FB29}"/>
              </a:ext>
            </a:extLst>
          </p:cNvPr>
          <p:cNvSpPr txBox="1">
            <a:spLocks noChangeArrowheads="1"/>
          </p:cNvSpPr>
          <p:nvPr/>
        </p:nvSpPr>
        <p:spPr bwMode="auto">
          <a:xfrm>
            <a:off x="2612708" y="3798253"/>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源</a:t>
            </a:r>
          </a:p>
        </p:txBody>
      </p:sp>
      <p:sp>
        <p:nvSpPr>
          <p:cNvPr id="14" name="Line 14">
            <a:extLst>
              <a:ext uri="{FF2B5EF4-FFF2-40B4-BE49-F238E27FC236}">
                <a16:creationId xmlns:a16="http://schemas.microsoft.com/office/drawing/2014/main" id="{16EA5DDC-5C4D-474E-84FF-64214D87E0B7}"/>
              </a:ext>
            </a:extLst>
          </p:cNvPr>
          <p:cNvSpPr>
            <a:spLocks noChangeShapeType="1"/>
          </p:cNvSpPr>
          <p:nvPr/>
        </p:nvSpPr>
        <p:spPr bwMode="auto">
          <a:xfrm flipV="1">
            <a:off x="4844733" y="2286953"/>
            <a:ext cx="2808287" cy="576262"/>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Oval 15">
            <a:extLst>
              <a:ext uri="{FF2B5EF4-FFF2-40B4-BE49-F238E27FC236}">
                <a16:creationId xmlns:a16="http://schemas.microsoft.com/office/drawing/2014/main" id="{A60336C0-25A2-43F6-97FF-4E49E0EF2EA8}"/>
              </a:ext>
            </a:extLst>
          </p:cNvPr>
          <p:cNvSpPr>
            <a:spLocks noChangeArrowheads="1"/>
          </p:cNvSpPr>
          <p:nvPr/>
        </p:nvSpPr>
        <p:spPr bwMode="auto">
          <a:xfrm>
            <a:off x="7653020" y="1909178"/>
            <a:ext cx="642938"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a:t>i</a:t>
            </a:r>
          </a:p>
        </p:txBody>
      </p:sp>
      <p:sp>
        <p:nvSpPr>
          <p:cNvPr id="16" name="Freeform 16">
            <a:extLst>
              <a:ext uri="{FF2B5EF4-FFF2-40B4-BE49-F238E27FC236}">
                <a16:creationId xmlns:a16="http://schemas.microsoft.com/office/drawing/2014/main" id="{341641CA-78A9-44F1-809B-C48C70184196}"/>
              </a:ext>
            </a:extLst>
          </p:cNvPr>
          <p:cNvSpPr>
            <a:spLocks/>
          </p:cNvSpPr>
          <p:nvPr/>
        </p:nvSpPr>
        <p:spPr bwMode="auto">
          <a:xfrm>
            <a:off x="4844733" y="3150553"/>
            <a:ext cx="2736850" cy="1152525"/>
          </a:xfrm>
          <a:custGeom>
            <a:avLst/>
            <a:gdLst>
              <a:gd name="T0" fmla="*/ 2147483647 w 1724"/>
              <a:gd name="T1" fmla="*/ 2147483647 h 726"/>
              <a:gd name="T2" fmla="*/ 2147483647 w 1724"/>
              <a:gd name="T3" fmla="*/ 2147483647 h 726"/>
              <a:gd name="T4" fmla="*/ 2147483647 w 1724"/>
              <a:gd name="T5" fmla="*/ 2147483647 h 726"/>
              <a:gd name="T6" fmla="*/ 2147483647 w 1724"/>
              <a:gd name="T7" fmla="*/ 2147483647 h 726"/>
              <a:gd name="T8" fmla="*/ 0 w 1724"/>
              <a:gd name="T9" fmla="*/ 0 h 726"/>
              <a:gd name="T10" fmla="*/ 0 60000 65536"/>
              <a:gd name="T11" fmla="*/ 0 60000 65536"/>
              <a:gd name="T12" fmla="*/ 0 60000 65536"/>
              <a:gd name="T13" fmla="*/ 0 60000 65536"/>
              <a:gd name="T14" fmla="*/ 0 60000 65536"/>
              <a:gd name="T15" fmla="*/ 0 w 1724"/>
              <a:gd name="T16" fmla="*/ 0 h 726"/>
              <a:gd name="T17" fmla="*/ 1724 w 1724"/>
              <a:gd name="T18" fmla="*/ 726 h 726"/>
            </a:gdLst>
            <a:ahLst/>
            <a:cxnLst>
              <a:cxn ang="T10">
                <a:pos x="T0" y="T1"/>
              </a:cxn>
              <a:cxn ang="T11">
                <a:pos x="T2" y="T3"/>
              </a:cxn>
              <a:cxn ang="T12">
                <a:pos x="T4" y="T5"/>
              </a:cxn>
              <a:cxn ang="T13">
                <a:pos x="T6" y="T7"/>
              </a:cxn>
              <a:cxn ang="T14">
                <a:pos x="T8" y="T9"/>
              </a:cxn>
            </a:cxnLst>
            <a:rect l="T15" t="T16" r="T17" b="T18"/>
            <a:pathLst>
              <a:path w="1724" h="726">
                <a:moveTo>
                  <a:pt x="1724" y="726"/>
                </a:moveTo>
                <a:cubicBezTo>
                  <a:pt x="1618" y="609"/>
                  <a:pt x="1512" y="492"/>
                  <a:pt x="1361" y="454"/>
                </a:cubicBezTo>
                <a:cubicBezTo>
                  <a:pt x="1210" y="416"/>
                  <a:pt x="967" y="544"/>
                  <a:pt x="816" y="499"/>
                </a:cubicBezTo>
                <a:cubicBezTo>
                  <a:pt x="665" y="454"/>
                  <a:pt x="590" y="264"/>
                  <a:pt x="454" y="181"/>
                </a:cubicBezTo>
                <a:cubicBezTo>
                  <a:pt x="318" y="98"/>
                  <a:pt x="76" y="30"/>
                  <a:pt x="0" y="0"/>
                </a:cubicBezTo>
              </a:path>
            </a:pathLst>
          </a:custGeom>
          <a:noFill/>
          <a:ln w="63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7" name="Text Box 18">
            <a:extLst>
              <a:ext uri="{FF2B5EF4-FFF2-40B4-BE49-F238E27FC236}">
                <a16:creationId xmlns:a16="http://schemas.microsoft.com/office/drawing/2014/main" id="{478F6906-EA74-4689-9489-797EAF35BAEB}"/>
              </a:ext>
            </a:extLst>
          </p:cNvPr>
          <p:cNvSpPr txBox="1">
            <a:spLocks noChangeArrowheads="1"/>
          </p:cNvSpPr>
          <p:nvPr/>
        </p:nvSpPr>
        <p:spPr bwMode="auto">
          <a:xfrm>
            <a:off x="7974489" y="3981609"/>
            <a:ext cx="886781" cy="46166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rPr>
              <a:t>新</a:t>
            </a:r>
            <a:r>
              <a:rPr lang="en-US" altLang="zh-CN" sz="2400" dirty="0">
                <a:latin typeface="+mn-lt"/>
              </a:rPr>
              <a:t>S</a:t>
            </a:r>
            <a:r>
              <a:rPr lang="en-US" altLang="zh-CN" sz="2400" baseline="-25000" dirty="0">
                <a:solidFill>
                  <a:srgbClr val="000000"/>
                </a:solidFill>
                <a:latin typeface="+mn-lt"/>
              </a:rPr>
              <a:t>i+1</a:t>
            </a:r>
            <a:endParaRPr lang="en-US" altLang="zh-CN" sz="2400" dirty="0">
              <a:latin typeface="+mn-lt"/>
            </a:endParaRPr>
          </a:p>
        </p:txBody>
      </p:sp>
      <p:sp>
        <p:nvSpPr>
          <p:cNvPr id="18" name="Freeform 19">
            <a:extLst>
              <a:ext uri="{FF2B5EF4-FFF2-40B4-BE49-F238E27FC236}">
                <a16:creationId xmlns:a16="http://schemas.microsoft.com/office/drawing/2014/main" id="{99319F51-31EA-486E-91ED-9C6BFBC5FE0F}"/>
              </a:ext>
            </a:extLst>
          </p:cNvPr>
          <p:cNvSpPr>
            <a:spLocks/>
          </p:cNvSpPr>
          <p:nvPr/>
        </p:nvSpPr>
        <p:spPr bwMode="auto">
          <a:xfrm>
            <a:off x="3620770" y="3295015"/>
            <a:ext cx="792163" cy="541338"/>
          </a:xfrm>
          <a:custGeom>
            <a:avLst/>
            <a:gdLst>
              <a:gd name="T0" fmla="*/ 0 w 499"/>
              <a:gd name="T1" fmla="*/ 2147483647 h 341"/>
              <a:gd name="T2" fmla="*/ 2147483647 w 499"/>
              <a:gd name="T3" fmla="*/ 2147483647 h 341"/>
              <a:gd name="T4" fmla="*/ 2147483647 w 499"/>
              <a:gd name="T5" fmla="*/ 2147483647 h 341"/>
              <a:gd name="T6" fmla="*/ 2147483647 w 499"/>
              <a:gd name="T7" fmla="*/ 0 h 341"/>
              <a:gd name="T8" fmla="*/ 0 60000 65536"/>
              <a:gd name="T9" fmla="*/ 0 60000 65536"/>
              <a:gd name="T10" fmla="*/ 0 60000 65536"/>
              <a:gd name="T11" fmla="*/ 0 60000 65536"/>
              <a:gd name="T12" fmla="*/ 0 w 499"/>
              <a:gd name="T13" fmla="*/ 0 h 341"/>
              <a:gd name="T14" fmla="*/ 499 w 499"/>
              <a:gd name="T15" fmla="*/ 341 h 341"/>
            </a:gdLst>
            <a:ahLst/>
            <a:cxnLst>
              <a:cxn ang="T8">
                <a:pos x="T0" y="T1"/>
              </a:cxn>
              <a:cxn ang="T9">
                <a:pos x="T2" y="T3"/>
              </a:cxn>
              <a:cxn ang="T10">
                <a:pos x="T4" y="T5"/>
              </a:cxn>
              <a:cxn ang="T11">
                <a:pos x="T6" y="T7"/>
              </a:cxn>
            </a:cxnLst>
            <a:rect l="T12" t="T13" r="T14" b="T15"/>
            <a:pathLst>
              <a:path w="499" h="341">
                <a:moveTo>
                  <a:pt x="0" y="273"/>
                </a:moveTo>
                <a:cubicBezTo>
                  <a:pt x="105" y="307"/>
                  <a:pt x="211" y="341"/>
                  <a:pt x="272" y="318"/>
                </a:cubicBezTo>
                <a:cubicBezTo>
                  <a:pt x="333" y="295"/>
                  <a:pt x="325" y="189"/>
                  <a:pt x="363" y="136"/>
                </a:cubicBezTo>
                <a:cubicBezTo>
                  <a:pt x="401" y="83"/>
                  <a:pt x="476" y="23"/>
                  <a:pt x="499" y="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 name="Text Box 20">
            <a:extLst>
              <a:ext uri="{FF2B5EF4-FFF2-40B4-BE49-F238E27FC236}">
                <a16:creationId xmlns:a16="http://schemas.microsoft.com/office/drawing/2014/main" id="{4309EF92-F8C3-4480-B7AB-BBEDEBA8F7D1}"/>
              </a:ext>
            </a:extLst>
          </p:cNvPr>
          <p:cNvSpPr txBox="1">
            <a:spLocks noChangeArrowheads="1"/>
          </p:cNvSpPr>
          <p:nvPr/>
        </p:nvSpPr>
        <p:spPr bwMode="auto">
          <a:xfrm>
            <a:off x="5060633" y="4447540"/>
            <a:ext cx="860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err="1">
                <a:solidFill>
                  <a:srgbClr val="FF0000"/>
                </a:solidFill>
                <a:latin typeface="+mn-lt"/>
              </a:rPr>
              <a:t>dist</a:t>
            </a:r>
            <a:r>
              <a:rPr lang="en-US" altLang="zh-CN" sz="2000" dirty="0">
                <a:solidFill>
                  <a:srgbClr val="FF0000"/>
                </a:solidFill>
                <a:latin typeface="+mn-lt"/>
              </a:rPr>
              <a:t>[u]</a:t>
            </a:r>
          </a:p>
        </p:txBody>
      </p:sp>
      <p:sp>
        <p:nvSpPr>
          <p:cNvPr id="20" name="Text Box 23">
            <a:extLst>
              <a:ext uri="{FF2B5EF4-FFF2-40B4-BE49-F238E27FC236}">
                <a16:creationId xmlns:a16="http://schemas.microsoft.com/office/drawing/2014/main" id="{C44A8BB7-F2B2-4C1B-988C-529E53812D81}"/>
              </a:ext>
            </a:extLst>
          </p:cNvPr>
          <p:cNvSpPr txBox="1">
            <a:spLocks noChangeArrowheads="1"/>
          </p:cNvSpPr>
          <p:nvPr/>
        </p:nvSpPr>
        <p:spPr bwMode="auto">
          <a:xfrm>
            <a:off x="6573520" y="1972628"/>
            <a:ext cx="774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FF0000"/>
                </a:solidFill>
                <a:latin typeface="+mn-lt"/>
              </a:rPr>
              <a:t>c[x][i]</a:t>
            </a:r>
          </a:p>
        </p:txBody>
      </p:sp>
      <p:sp>
        <p:nvSpPr>
          <p:cNvPr id="21" name="Oval 25">
            <a:extLst>
              <a:ext uri="{FF2B5EF4-FFF2-40B4-BE49-F238E27FC236}">
                <a16:creationId xmlns:a16="http://schemas.microsoft.com/office/drawing/2014/main" id="{AF9523F4-68BE-438D-A98C-A39C3F165BA4}"/>
              </a:ext>
            </a:extLst>
          </p:cNvPr>
          <p:cNvSpPr>
            <a:spLocks noChangeArrowheads="1"/>
          </p:cNvSpPr>
          <p:nvPr/>
        </p:nvSpPr>
        <p:spPr bwMode="auto">
          <a:xfrm>
            <a:off x="2539683" y="2429828"/>
            <a:ext cx="5976937" cy="3024187"/>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2" name="Text Box 26">
            <a:extLst>
              <a:ext uri="{FF2B5EF4-FFF2-40B4-BE49-F238E27FC236}">
                <a16:creationId xmlns:a16="http://schemas.microsoft.com/office/drawing/2014/main" id="{CCC50340-AAAF-44CA-86EC-246AA8FBCA25}"/>
              </a:ext>
            </a:extLst>
          </p:cNvPr>
          <p:cNvSpPr txBox="1">
            <a:spLocks noChangeArrowheads="1"/>
          </p:cNvSpPr>
          <p:nvPr/>
        </p:nvSpPr>
        <p:spPr bwMode="auto">
          <a:xfrm>
            <a:off x="4052570" y="3483928"/>
            <a:ext cx="846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err="1">
                <a:solidFill>
                  <a:srgbClr val="FF0000"/>
                </a:solidFill>
                <a:latin typeface="+mn-lt"/>
              </a:rPr>
              <a:t>dist</a:t>
            </a:r>
            <a:r>
              <a:rPr lang="en-US" altLang="zh-CN" sz="2000" dirty="0">
                <a:solidFill>
                  <a:srgbClr val="FF0000"/>
                </a:solidFill>
                <a:latin typeface="+mn-lt"/>
              </a:rPr>
              <a:t>[x]</a:t>
            </a:r>
          </a:p>
        </p:txBody>
      </p:sp>
      <p:sp>
        <p:nvSpPr>
          <p:cNvPr id="23" name="Text Box 27">
            <a:extLst>
              <a:ext uri="{FF2B5EF4-FFF2-40B4-BE49-F238E27FC236}">
                <a16:creationId xmlns:a16="http://schemas.microsoft.com/office/drawing/2014/main" id="{0E7914D6-3FB0-48FD-925E-A0DA6DD93F0F}"/>
              </a:ext>
            </a:extLst>
          </p:cNvPr>
          <p:cNvSpPr txBox="1">
            <a:spLocks noChangeArrowheads="1"/>
          </p:cNvSpPr>
          <p:nvPr/>
        </p:nvSpPr>
        <p:spPr bwMode="auto">
          <a:xfrm>
            <a:off x="5852795" y="3509328"/>
            <a:ext cx="11280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0000"/>
                </a:solidFill>
                <a:latin typeface="+mn-lt"/>
              </a:rPr>
              <a:t>path(</a:t>
            </a:r>
            <a:r>
              <a:rPr lang="en-US" altLang="zh-CN" sz="2000" dirty="0" err="1">
                <a:solidFill>
                  <a:srgbClr val="FF0000"/>
                </a:solidFill>
                <a:latin typeface="+mn-lt"/>
              </a:rPr>
              <a:t>u,x</a:t>
            </a:r>
            <a:r>
              <a:rPr lang="en-US" altLang="zh-CN" sz="2000" dirty="0">
                <a:solidFill>
                  <a:srgbClr val="FF0000"/>
                </a:solidFill>
                <a:latin typeface="+mn-lt"/>
              </a:rPr>
              <a:t>)</a:t>
            </a:r>
          </a:p>
        </p:txBody>
      </p:sp>
    </p:spTree>
    <p:extLst>
      <p:ext uri="{BB962C8B-B14F-4D97-AF65-F5344CB8AC3E}">
        <p14:creationId xmlns:p14="http://schemas.microsoft.com/office/powerpoint/2010/main" val="14654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A309E-D72F-416F-8542-B641554523C0}"/>
              </a:ext>
            </a:extLst>
          </p:cNvPr>
          <p:cNvSpPr>
            <a:spLocks noGrp="1"/>
          </p:cNvSpPr>
          <p:nvPr>
            <p:ph type="title"/>
          </p:nvPr>
        </p:nvSpPr>
        <p:spPr/>
        <p:txBody>
          <a:bodyPr/>
          <a:lstStyle/>
          <a:p>
            <a:r>
              <a:rPr lang="zh-CN" altLang="en-US" dirty="0">
                <a:latin typeface="Times New Roman" pitchFamily="18" charset="0"/>
              </a:rPr>
              <a:t>最优子结构性质</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00A22B-6AE4-4A75-8B82-8C514E4A2712}"/>
                  </a:ext>
                </a:extLst>
              </p:cNvPr>
              <p:cNvSpPr>
                <a:spLocks noGrp="1"/>
              </p:cNvSpPr>
              <p:nvPr>
                <p:ph idx="1"/>
              </p:nvPr>
            </p:nvSpPr>
            <p:spPr/>
            <p:txBody>
              <a:bodyPr>
                <a:normAutofit lnSpcReduction="10000"/>
              </a:bodyPr>
              <a:lstStyle/>
              <a:p>
                <a:r>
                  <a:rPr lang="zh-CN" altLang="en-US" sz="2400" dirty="0"/>
                  <a:t>因此，</a:t>
                </a:r>
                <a:r>
                  <a:rPr lang="zh-CN" altLang="en-US" sz="2400" b="1" dirty="0">
                    <a:solidFill>
                      <a:srgbClr val="C00000"/>
                    </a:solidFill>
                  </a:rPr>
                  <a:t>无论算法中</a:t>
                </a:r>
                <a:r>
                  <a:rPr lang="en-US" altLang="zh-CN" sz="2400" b="1" dirty="0" err="1">
                    <a:solidFill>
                      <a:srgbClr val="C00000"/>
                    </a:solidFill>
                  </a:rPr>
                  <a:t>dist</a:t>
                </a:r>
                <a:r>
                  <a:rPr lang="en-US" altLang="zh-CN" sz="2400" b="1" dirty="0">
                    <a:solidFill>
                      <a:srgbClr val="C00000"/>
                    </a:solidFill>
                  </a:rPr>
                  <a:t>[u]</a:t>
                </a:r>
                <a:r>
                  <a:rPr lang="zh-CN" altLang="en-US" sz="2400" b="1" dirty="0">
                    <a:solidFill>
                      <a:srgbClr val="C00000"/>
                    </a:solidFill>
                  </a:rPr>
                  <a:t>的值是否变化，它总是关于当前顶点集合</a:t>
                </a:r>
                <a:r>
                  <a:rPr lang="en-US" altLang="zh-CN" sz="2400" b="1" dirty="0">
                    <a:solidFill>
                      <a:srgbClr val="C00000"/>
                    </a:solidFill>
                  </a:rPr>
                  <a:t>S</a:t>
                </a:r>
                <a:r>
                  <a:rPr lang="zh-CN" altLang="en-US" sz="2400" b="1" dirty="0">
                    <a:solidFill>
                      <a:srgbClr val="C00000"/>
                    </a:solidFill>
                  </a:rPr>
                  <a:t>的到顶点</a:t>
                </a:r>
                <a:r>
                  <a:rPr lang="en-US" altLang="zh-CN" sz="2400" b="1" dirty="0">
                    <a:solidFill>
                      <a:srgbClr val="C00000"/>
                    </a:solidFill>
                  </a:rPr>
                  <a:t>u</a:t>
                </a:r>
                <a:r>
                  <a:rPr lang="zh-CN" altLang="en-US" sz="2400" b="1" dirty="0">
                    <a:solidFill>
                      <a:srgbClr val="C00000"/>
                    </a:solidFill>
                  </a:rPr>
                  <a:t>的最短路径</a:t>
                </a:r>
                <a:endParaRPr lang="en-US" altLang="zh-CN" sz="2400" b="1" dirty="0">
                  <a:solidFill>
                    <a:srgbClr val="C00000"/>
                  </a:solidFill>
                </a:endParaRPr>
              </a:p>
              <a:p>
                <a:pPr lvl="1"/>
                <a:r>
                  <a:rPr lang="zh-CN" altLang="en-US" dirty="0"/>
                  <a:t>只针对子集</a:t>
                </a:r>
                <a:r>
                  <a:rPr lang="en-US" altLang="zh-CN" dirty="0"/>
                  <a:t>S</a:t>
                </a:r>
                <a:r>
                  <a:rPr lang="zh-CN" altLang="en-US" dirty="0"/>
                  <a:t>，不一定是全局最优</a:t>
                </a:r>
              </a:p>
              <a:p>
                <a:pPr eaLnBrk="1" hangingPunct="1">
                  <a:lnSpc>
                    <a:spcPct val="130000"/>
                  </a:lnSpc>
                </a:pPr>
                <a:r>
                  <a:rPr lang="zh-CN" altLang="en-US" sz="2400" dirty="0"/>
                  <a:t>也就是说：对于加入</a:t>
                </a:r>
                <a:r>
                  <a:rPr lang="en-US" altLang="zh-CN" sz="2400" dirty="0"/>
                  <a:t>u</a:t>
                </a:r>
                <a:r>
                  <a:rPr lang="zh-CN" altLang="en-US" sz="2400" dirty="0"/>
                  <a:t>之前、之后的新老</a:t>
                </a:r>
                <a:r>
                  <a:rPr lang="en-US" altLang="zh-CN" sz="2400" dirty="0"/>
                  <a:t>S</a:t>
                </a:r>
                <a:r>
                  <a:rPr lang="zh-CN" altLang="en-US" sz="2400" dirty="0"/>
                  <a:t>所对应的</a:t>
                </a:r>
                <a:r>
                  <a:rPr lang="en-US" altLang="zh-CN" sz="2400" dirty="0"/>
                  <a:t>2</a:t>
                </a:r>
                <a:r>
                  <a:rPr lang="zh-CN" altLang="en-US" sz="2400" dirty="0"/>
                  <a:t>个子问题，算法执行过程保证了</a:t>
                </a:r>
                <a:r>
                  <a:rPr lang="en-US" altLang="zh-CN" sz="2400" dirty="0" err="1"/>
                  <a:t>dist</a:t>
                </a:r>
                <a:r>
                  <a:rPr lang="en-US" altLang="zh-CN" sz="2400" dirty="0"/>
                  <a:t>[u]</a:t>
                </a:r>
                <a:r>
                  <a:rPr lang="zh-CN" altLang="en-US" sz="2400" dirty="0"/>
                  <a:t>始终是</a:t>
                </a:r>
                <a:r>
                  <a:rPr lang="en-US" altLang="zh-CN" sz="2400" dirty="0"/>
                  <a:t>u</a:t>
                </a:r>
                <a:r>
                  <a:rPr lang="zh-CN" altLang="en-US" sz="2400" dirty="0"/>
                  <a:t>相对于</a:t>
                </a:r>
                <a:r>
                  <a:rPr lang="en-US" altLang="zh-CN" sz="2400" dirty="0"/>
                  <a:t>S</a:t>
                </a:r>
                <a:r>
                  <a:rPr lang="zh-CN" altLang="en-US" sz="2400" dirty="0"/>
                  <a:t>的最优解</a:t>
                </a:r>
                <a:endParaRPr lang="en-US" altLang="zh-CN" sz="2400" dirty="0"/>
              </a:p>
              <a:p>
                <a:pPr eaLnBrk="1" hangingPunct="1">
                  <a:lnSpc>
                    <a:spcPct val="130000"/>
                  </a:lnSpc>
                </a:pPr>
                <a:r>
                  <a:rPr lang="zh-CN" altLang="en-US" sz="2400" dirty="0"/>
                  <a:t>当算法结束时，</a:t>
                </a:r>
                <a:r>
                  <a:rPr lang="en-US" altLang="zh-CN" sz="2400" dirty="0"/>
                  <a:t>S=V</a:t>
                </a:r>
                <a:r>
                  <a:rPr lang="zh-CN" altLang="en-US" sz="2400" dirty="0"/>
                  <a:t>，</a:t>
                </a:r>
                <a:r>
                  <a:rPr lang="en-US" altLang="zh-CN" sz="2400" dirty="0" err="1"/>
                  <a:t>dist</a:t>
                </a:r>
                <a:r>
                  <a:rPr lang="en-US" altLang="zh-CN" sz="2400" dirty="0"/>
                  <a:t>(u)</a:t>
                </a:r>
                <a:r>
                  <a:rPr lang="zh-CN" altLang="en-US" sz="2400" dirty="0"/>
                  <a:t>成为全局最优解</a:t>
                </a:r>
                <a:endParaRPr lang="en-US" altLang="zh-CN" sz="2400" dirty="0"/>
              </a:p>
              <a:p>
                <a:pPr eaLnBrk="1" hangingPunct="1">
                  <a:lnSpc>
                    <a:spcPct val="130000"/>
                  </a:lnSpc>
                </a:pPr>
                <a:endParaRPr lang="en-US" altLang="zh-CN" dirty="0"/>
              </a:p>
              <a:p>
                <a:r>
                  <a:rPr lang="zh-CN" altLang="en-US" dirty="0"/>
                  <a:t>问题</a:t>
                </a:r>
                <a:r>
                  <a:rPr lang="en-US" altLang="zh-CN" dirty="0"/>
                  <a:t>/</a:t>
                </a:r>
                <a:r>
                  <a:rPr lang="zh-CN" altLang="en-US" dirty="0"/>
                  <a:t>子问题描述</a:t>
                </a:r>
                <a:endParaRPr lang="en-US" altLang="zh-CN" dirty="0"/>
              </a:p>
              <a:p>
                <a:pPr lvl="1"/>
                <a:r>
                  <a:rPr lang="en-US" altLang="zh-CN" dirty="0"/>
                  <a:t>[S</a:t>
                </a:r>
                <a:r>
                  <a:rPr lang="en-US" altLang="zh-CN" baseline="-25000" dirty="0"/>
                  <a:t>i</a:t>
                </a:r>
                <a:r>
                  <a:rPr lang="en-US" altLang="zh-CN" dirty="0"/>
                  <a:t>, {&lt;</a:t>
                </a:r>
                <a:r>
                  <a:rPr lang="en-US" altLang="zh-CN" dirty="0" err="1"/>
                  <a:t>u,dist</a:t>
                </a:r>
                <a:r>
                  <a:rPr lang="en-US" altLang="zh-CN" dirty="0"/>
                  <a:t>[u]&gt;}]</a:t>
                </a:r>
                <a:r>
                  <a:rPr lang="zh-CN" altLang="en-US" dirty="0"/>
                  <a:t>，</a:t>
                </a:r>
                <a:r>
                  <a:rPr lang="en-US" altLang="zh-CN" dirty="0"/>
                  <a:t>S</a:t>
                </a:r>
                <a:r>
                  <a:rPr lang="en-US" altLang="zh-CN" baseline="-25000" dirty="0"/>
                  <a:t>i </a:t>
                </a:r>
                <a14:m>
                  <m:oMath xmlns:m="http://schemas.openxmlformats.org/officeDocument/2006/math">
                    <m:r>
                      <a:rPr lang="en-US" altLang="zh-CN" i="1" smtClean="0">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rPr>
                  <a:t>V</a:t>
                </a:r>
                <a:r>
                  <a:rPr lang="zh-CN" altLang="en-US" dirty="0">
                    <a:solidFill>
                      <a:srgbClr val="000000"/>
                    </a:solidFill>
                  </a:rPr>
                  <a:t>，</a:t>
                </a:r>
                <a:r>
                  <a:rPr lang="en-US" altLang="zh-CN" dirty="0" err="1"/>
                  <a:t>u∈V</a:t>
                </a:r>
                <a:endParaRPr lang="en-US" altLang="zh-CN" dirty="0"/>
              </a:p>
              <a:p>
                <a:pPr lvl="2"/>
                <a:r>
                  <a:rPr lang="en-US" altLang="zh-CN" dirty="0"/>
                  <a:t>1</a:t>
                </a:r>
                <a:r>
                  <a:rPr lang="zh-CN" altLang="en-US" dirty="0"/>
                  <a:t>相对于当前的</a:t>
                </a:r>
                <a:r>
                  <a:rPr lang="en-US" altLang="zh-CN" dirty="0"/>
                  <a:t>S</a:t>
                </a:r>
                <a:r>
                  <a:rPr lang="en-US" altLang="zh-CN" baseline="-25000" dirty="0"/>
                  <a:t>i </a:t>
                </a:r>
                <a:r>
                  <a:rPr lang="zh-CN" altLang="en-US" dirty="0"/>
                  <a:t>，各顶点</a:t>
                </a:r>
                <a:r>
                  <a:rPr lang="en-US" altLang="zh-CN" dirty="0"/>
                  <a:t>u</a:t>
                </a:r>
                <a:r>
                  <a:rPr lang="zh-CN" altLang="en-US" dirty="0"/>
                  <a:t>的特殊路径的最短距离</a:t>
                </a:r>
                <a:r>
                  <a:rPr lang="en-US" altLang="zh-CN" dirty="0" err="1"/>
                  <a:t>dist</a:t>
                </a:r>
                <a:r>
                  <a:rPr lang="en-US" altLang="zh-CN" dirty="0"/>
                  <a:t>[u]</a:t>
                </a:r>
              </a:p>
              <a:p>
                <a:pPr lvl="1"/>
                <a:r>
                  <a:rPr lang="zh-CN" altLang="en-US" dirty="0"/>
                  <a:t>最简子问题：</a:t>
                </a:r>
                <a:r>
                  <a:rPr lang="en-US" altLang="zh-CN" dirty="0"/>
                  <a:t>[{u}, {&lt;u, 0&gt;}]</a:t>
                </a:r>
                <a:r>
                  <a:rPr lang="zh-CN" altLang="en-US" dirty="0"/>
                  <a:t>，</a:t>
                </a:r>
                <a:r>
                  <a:rPr lang="en-US" altLang="zh-CN" dirty="0"/>
                  <a:t> S</a:t>
                </a:r>
                <a:r>
                  <a:rPr lang="en-US" altLang="zh-CN" baseline="-25000" dirty="0"/>
                  <a:t>i</a:t>
                </a:r>
                <a:r>
                  <a:rPr lang="zh-CN" altLang="en-US" dirty="0"/>
                  <a:t>只包含源点</a:t>
                </a:r>
                <a:r>
                  <a:rPr lang="en-US" altLang="zh-CN" dirty="0"/>
                  <a:t>u</a:t>
                </a:r>
              </a:p>
              <a:p>
                <a:pPr lvl="1"/>
                <a:r>
                  <a:rPr lang="zh-CN" altLang="en-US" dirty="0"/>
                  <a:t>原问题：</a:t>
                </a:r>
                <a:r>
                  <a:rPr lang="en-US" altLang="zh-CN" dirty="0"/>
                  <a:t>[V, {&lt;</a:t>
                </a:r>
                <a:r>
                  <a:rPr lang="en-US" altLang="zh-CN" dirty="0" err="1"/>
                  <a:t>u,dist</a:t>
                </a:r>
                <a:r>
                  <a:rPr lang="en-US" altLang="zh-CN" dirty="0"/>
                  <a:t>[u]&gt;}] = [V, {&lt;</a:t>
                </a:r>
                <a:r>
                  <a:rPr lang="en-US" altLang="zh-CN" dirty="0" err="1"/>
                  <a:t>u,d</a:t>
                </a:r>
                <a:r>
                  <a:rPr lang="en-US" altLang="zh-CN" dirty="0"/>
                  <a:t>(</a:t>
                </a:r>
                <a:r>
                  <a:rPr lang="en-US" altLang="zh-CN" dirty="0" err="1"/>
                  <a:t>u,v</a:t>
                </a:r>
                <a:r>
                  <a:rPr lang="en-US" altLang="zh-CN" dirty="0"/>
                  <a:t>)&gt;}]</a:t>
                </a:r>
                <a:r>
                  <a:rPr lang="zh-CN" altLang="en-US" dirty="0"/>
                  <a:t>，</a:t>
                </a:r>
                <a:r>
                  <a:rPr lang="en-US" altLang="zh-CN" dirty="0"/>
                  <a:t>S</a:t>
                </a:r>
                <a:r>
                  <a:rPr lang="en-US" altLang="zh-CN" baseline="-25000" dirty="0"/>
                  <a:t>i </a:t>
                </a:r>
                <a:r>
                  <a:rPr lang="en-US" altLang="zh-CN" dirty="0"/>
                  <a:t>=V</a:t>
                </a:r>
                <a:endParaRPr lang="zh-CN" altLang="en-US" sz="2400" dirty="0"/>
              </a:p>
            </p:txBody>
          </p:sp>
        </mc:Choice>
        <mc:Fallback xmlns="">
          <p:sp>
            <p:nvSpPr>
              <p:cNvPr id="3" name="内容占位符 2">
                <a:extLst>
                  <a:ext uri="{FF2B5EF4-FFF2-40B4-BE49-F238E27FC236}">
                    <a16:creationId xmlns:a16="http://schemas.microsoft.com/office/drawing/2014/main" id="{8A00A22B-6AE4-4A75-8B82-8C514E4A2712}"/>
                  </a:ext>
                </a:extLst>
              </p:cNvPr>
              <p:cNvSpPr>
                <a:spLocks noGrp="1" noRot="1" noChangeAspect="1" noMove="1" noResize="1" noEditPoints="1" noAdjustHandles="1" noChangeArrowheads="1" noChangeShapeType="1" noTextEdit="1"/>
              </p:cNvSpPr>
              <p:nvPr>
                <p:ph idx="1"/>
              </p:nvPr>
            </p:nvSpPr>
            <p:spPr>
              <a:blipFill>
                <a:blip r:embed="rId2"/>
                <a:stretch>
                  <a:fillRect l="-137" t="-634" r="-82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7AABA691-08D3-4F66-AFD5-929495219EB5}"/>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02176944-7CCB-4BA2-805C-929587402D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ED0205-E640-4684-95E3-1C261FA74D0D}"/>
              </a:ext>
            </a:extLst>
          </p:cNvPr>
          <p:cNvSpPr>
            <a:spLocks noGrp="1"/>
          </p:cNvSpPr>
          <p:nvPr>
            <p:ph type="sldNum" sz="quarter" idx="12"/>
          </p:nvPr>
        </p:nvSpPr>
        <p:spPr/>
        <p:txBody>
          <a:bodyPr/>
          <a:lstStyle/>
          <a:p>
            <a:fld id="{EEA58A3B-43CE-4AA0-90B5-EB47AFAFEB34}" type="slidenum">
              <a:rPr lang="zh-CN" altLang="en-US" smtClean="0"/>
              <a:pPr/>
              <a:t>87</a:t>
            </a:fld>
            <a:endParaRPr lang="zh-CN" altLang="en-US" dirty="0"/>
          </a:p>
        </p:txBody>
      </p:sp>
    </p:spTree>
    <p:extLst>
      <p:ext uri="{BB962C8B-B14F-4D97-AF65-F5344CB8AC3E}">
        <p14:creationId xmlns:p14="http://schemas.microsoft.com/office/powerpoint/2010/main" val="2175719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601AF-4D3D-4D08-A52E-7A9C1D0BF0A7}"/>
              </a:ext>
            </a:extLst>
          </p:cNvPr>
          <p:cNvSpPr>
            <a:spLocks noGrp="1"/>
          </p:cNvSpPr>
          <p:nvPr>
            <p:ph type="title"/>
          </p:nvPr>
        </p:nvSpPr>
        <p:spPr/>
        <p:txBody>
          <a:bodyPr/>
          <a:lstStyle/>
          <a:p>
            <a:r>
              <a:rPr lang="en-US" altLang="zh-CN" dirty="0"/>
              <a:t>4.6 </a:t>
            </a:r>
            <a:r>
              <a:rPr lang="zh-CN" altLang="en-US" dirty="0">
                <a:latin typeface="Times New Roman" pitchFamily="18" charset="0"/>
              </a:rPr>
              <a:t>最小生成树</a:t>
            </a:r>
          </a:p>
        </p:txBody>
      </p:sp>
      <p:sp>
        <p:nvSpPr>
          <p:cNvPr id="3" name="内容占位符 2">
            <a:extLst>
              <a:ext uri="{FF2B5EF4-FFF2-40B4-BE49-F238E27FC236}">
                <a16:creationId xmlns:a16="http://schemas.microsoft.com/office/drawing/2014/main" id="{C19F489D-A388-4F81-A6B1-3F2613A1A973}"/>
              </a:ext>
            </a:extLst>
          </p:cNvPr>
          <p:cNvSpPr>
            <a:spLocks noGrp="1"/>
          </p:cNvSpPr>
          <p:nvPr>
            <p:ph idx="1"/>
          </p:nvPr>
        </p:nvSpPr>
        <p:spPr/>
        <p:txBody>
          <a:bodyPr>
            <a:normAutofit lnSpcReduction="10000"/>
          </a:bodyPr>
          <a:lstStyle/>
          <a:p>
            <a:r>
              <a:rPr lang="zh-CN" altLang="en-US" sz="2400" dirty="0">
                <a:solidFill>
                  <a:srgbClr val="000000"/>
                </a:solidFill>
              </a:rPr>
              <a:t>生成树</a:t>
            </a:r>
            <a:endParaRPr lang="en-US" altLang="zh-CN" dirty="0">
              <a:solidFill>
                <a:srgbClr val="000000"/>
              </a:solidFill>
            </a:endParaRPr>
          </a:p>
          <a:p>
            <a:pPr lvl="1"/>
            <a:r>
              <a:rPr lang="zh-CN" altLang="en-US" dirty="0">
                <a:solidFill>
                  <a:srgbClr val="000000"/>
                </a:solidFill>
              </a:rPr>
              <a:t>设有一个网络，表示为无向连通带权图</a:t>
            </a:r>
            <a:r>
              <a:rPr lang="en-US" altLang="zh-CN" dirty="0">
                <a:solidFill>
                  <a:srgbClr val="000000"/>
                </a:solidFill>
              </a:rPr>
              <a:t>G =(V, E)</a:t>
            </a:r>
            <a:r>
              <a:rPr lang="zh-CN" altLang="en-US" dirty="0">
                <a:solidFill>
                  <a:srgbClr val="000000"/>
                </a:solidFill>
              </a:rPr>
              <a:t> </a:t>
            </a:r>
            <a:r>
              <a:rPr lang="en-US" altLang="zh-CN" dirty="0">
                <a:solidFill>
                  <a:srgbClr val="000000"/>
                </a:solidFill>
              </a:rPr>
              <a:t>, E</a:t>
            </a:r>
            <a:r>
              <a:rPr lang="zh-CN" altLang="en-US" dirty="0">
                <a:solidFill>
                  <a:srgbClr val="000000"/>
                </a:solidFill>
              </a:rPr>
              <a:t>中每条边</a:t>
            </a:r>
            <a:r>
              <a:rPr lang="en-US" altLang="zh-CN" dirty="0">
                <a:solidFill>
                  <a:srgbClr val="000000"/>
                </a:solidFill>
              </a:rPr>
              <a:t>(</a:t>
            </a:r>
            <a:r>
              <a:rPr lang="en-US" altLang="zh-CN" dirty="0" err="1">
                <a:solidFill>
                  <a:srgbClr val="000000"/>
                </a:solidFill>
              </a:rPr>
              <a:t>v,w</a:t>
            </a:r>
            <a:r>
              <a:rPr lang="en-US" altLang="zh-CN" dirty="0">
                <a:solidFill>
                  <a:srgbClr val="000000"/>
                </a:solidFill>
              </a:rPr>
              <a:t>)</a:t>
            </a:r>
            <a:r>
              <a:rPr lang="zh-CN" altLang="en-US" dirty="0">
                <a:solidFill>
                  <a:srgbClr val="000000"/>
                </a:solidFill>
              </a:rPr>
              <a:t>的权为</a:t>
            </a:r>
            <a:r>
              <a:rPr lang="en-US" altLang="zh-CN" dirty="0">
                <a:solidFill>
                  <a:srgbClr val="000000"/>
                </a:solidFill>
              </a:rPr>
              <a:t>c[v][w]</a:t>
            </a:r>
          </a:p>
          <a:p>
            <a:pPr lvl="1"/>
            <a:r>
              <a:rPr lang="zh-CN" altLang="en-US" sz="2400" dirty="0">
                <a:solidFill>
                  <a:srgbClr val="000000"/>
                </a:solidFill>
              </a:rPr>
              <a:t>如果</a:t>
            </a:r>
            <a:r>
              <a:rPr lang="en-US" altLang="zh-CN" sz="2400" dirty="0">
                <a:solidFill>
                  <a:srgbClr val="000000"/>
                </a:solidFill>
              </a:rPr>
              <a:t>G</a:t>
            </a:r>
            <a:r>
              <a:rPr lang="zh-CN" altLang="en-US" sz="2400" dirty="0">
                <a:solidFill>
                  <a:srgbClr val="000000"/>
                </a:solidFill>
              </a:rPr>
              <a:t>的子图</a:t>
            </a:r>
            <a:r>
              <a:rPr lang="en-US" altLang="zh-CN" sz="2400" dirty="0">
                <a:solidFill>
                  <a:srgbClr val="000000"/>
                </a:solidFill>
              </a:rPr>
              <a:t>G’</a:t>
            </a:r>
            <a:r>
              <a:rPr lang="zh-CN" altLang="en-US" sz="2400" dirty="0">
                <a:solidFill>
                  <a:srgbClr val="000000"/>
                </a:solidFill>
              </a:rPr>
              <a:t>是一棵包含</a:t>
            </a:r>
            <a:r>
              <a:rPr lang="en-US" altLang="zh-CN" sz="2400" dirty="0">
                <a:solidFill>
                  <a:srgbClr val="000000"/>
                </a:solidFill>
              </a:rPr>
              <a:t>G</a:t>
            </a:r>
            <a:r>
              <a:rPr lang="zh-CN" altLang="en-US" sz="2400" dirty="0">
                <a:solidFill>
                  <a:srgbClr val="000000"/>
                </a:solidFill>
              </a:rPr>
              <a:t>的所有顶点的</a:t>
            </a:r>
            <a:r>
              <a:rPr lang="zh-CN" altLang="en-US" sz="2400" b="1" dirty="0">
                <a:solidFill>
                  <a:srgbClr val="0000FF"/>
                </a:solidFill>
              </a:rPr>
              <a:t>树</a:t>
            </a:r>
            <a:r>
              <a:rPr lang="zh-CN" altLang="en-US" sz="2400" b="1" dirty="0"/>
              <a:t>（无回路）</a:t>
            </a:r>
            <a:r>
              <a:rPr lang="zh-CN" altLang="en-US" sz="2400" dirty="0">
                <a:solidFill>
                  <a:srgbClr val="000000"/>
                </a:solidFill>
              </a:rPr>
              <a:t>，则称</a:t>
            </a:r>
            <a:r>
              <a:rPr lang="en-US" altLang="zh-CN" sz="2400" dirty="0">
                <a:solidFill>
                  <a:srgbClr val="000000"/>
                </a:solidFill>
              </a:rPr>
              <a:t>G’</a:t>
            </a:r>
            <a:r>
              <a:rPr lang="zh-CN" altLang="en-US" sz="2400" dirty="0">
                <a:solidFill>
                  <a:srgbClr val="000000"/>
                </a:solidFill>
              </a:rPr>
              <a:t>为</a:t>
            </a:r>
            <a:r>
              <a:rPr lang="en-US" altLang="zh-CN" sz="2400" dirty="0">
                <a:solidFill>
                  <a:srgbClr val="000000"/>
                </a:solidFill>
              </a:rPr>
              <a:t>G</a:t>
            </a:r>
            <a:r>
              <a:rPr lang="zh-CN" altLang="en-US" sz="2400" dirty="0">
                <a:solidFill>
                  <a:srgbClr val="000000"/>
                </a:solidFill>
              </a:rPr>
              <a:t>的生成树</a:t>
            </a:r>
            <a:endParaRPr lang="en-US" altLang="zh-CN" sz="2400" dirty="0">
              <a:solidFill>
                <a:srgbClr val="000000"/>
              </a:solidFill>
            </a:endParaRPr>
          </a:p>
          <a:p>
            <a:pPr marL="228600" lvl="1" indent="-228600">
              <a:spcBef>
                <a:spcPts val="500"/>
              </a:spcBef>
              <a:buClr>
                <a:srgbClr val="0000FF"/>
              </a:buClr>
              <a:buSzPct val="60000"/>
              <a:buFont typeface="Wingdings" panose="05000000000000000000" pitchFamily="2" charset="2"/>
              <a:buChar char="n"/>
            </a:pPr>
            <a:r>
              <a:rPr lang="zh-CN" altLang="en-US" dirty="0">
                <a:solidFill>
                  <a:srgbClr val="000000"/>
                </a:solidFill>
              </a:rPr>
              <a:t>图</a:t>
            </a:r>
            <a:r>
              <a:rPr lang="en-US" altLang="zh-CN" dirty="0">
                <a:solidFill>
                  <a:srgbClr val="000000"/>
                </a:solidFill>
              </a:rPr>
              <a:t>G</a:t>
            </a:r>
            <a:r>
              <a:rPr lang="zh-CN" altLang="en-US" dirty="0">
                <a:solidFill>
                  <a:srgbClr val="000000"/>
                </a:solidFill>
              </a:rPr>
              <a:t>的最小生成树</a:t>
            </a:r>
            <a:endParaRPr lang="en-US" altLang="zh-CN" dirty="0">
              <a:solidFill>
                <a:srgbClr val="000000"/>
              </a:solidFill>
            </a:endParaRPr>
          </a:p>
          <a:p>
            <a:pPr lvl="1">
              <a:lnSpc>
                <a:spcPct val="130000"/>
              </a:lnSpc>
            </a:pPr>
            <a:r>
              <a:rPr lang="zh-CN" altLang="en-US" dirty="0">
                <a:solidFill>
                  <a:srgbClr val="000000"/>
                </a:solidFill>
              </a:rPr>
              <a:t>在</a:t>
            </a:r>
            <a:r>
              <a:rPr lang="en-US" altLang="zh-CN" dirty="0">
                <a:solidFill>
                  <a:srgbClr val="000000"/>
                </a:solidFill>
              </a:rPr>
              <a:t>G</a:t>
            </a:r>
            <a:r>
              <a:rPr lang="zh-CN" altLang="en-US" dirty="0">
                <a:solidFill>
                  <a:srgbClr val="000000"/>
                </a:solidFill>
              </a:rPr>
              <a:t>的所有生成树中，耗费最小的生成树</a:t>
            </a:r>
            <a:endParaRPr lang="en-US" altLang="zh-CN" dirty="0">
              <a:solidFill>
                <a:srgbClr val="000000"/>
              </a:solidFill>
            </a:endParaRPr>
          </a:p>
          <a:p>
            <a:pPr lvl="1">
              <a:lnSpc>
                <a:spcPct val="130000"/>
              </a:lnSpc>
            </a:pPr>
            <a:r>
              <a:rPr lang="zh-CN" altLang="en-US" dirty="0">
                <a:solidFill>
                  <a:srgbClr val="000000"/>
                </a:solidFill>
              </a:rPr>
              <a:t>生成树成本</a:t>
            </a:r>
            <a:r>
              <a:rPr lang="en-US" altLang="zh-CN" dirty="0">
                <a:solidFill>
                  <a:srgbClr val="000000"/>
                </a:solidFill>
              </a:rPr>
              <a:t>/</a:t>
            </a:r>
            <a:r>
              <a:rPr lang="zh-CN" altLang="en-US" dirty="0">
                <a:solidFill>
                  <a:srgbClr val="000000"/>
                </a:solidFill>
              </a:rPr>
              <a:t>代价</a:t>
            </a:r>
            <a:r>
              <a:rPr lang="en-US" altLang="zh-CN" dirty="0">
                <a:solidFill>
                  <a:srgbClr val="000000"/>
                </a:solidFill>
              </a:rPr>
              <a:t>/</a:t>
            </a:r>
            <a:r>
              <a:rPr lang="zh-CN" altLang="en-US" dirty="0">
                <a:solidFill>
                  <a:srgbClr val="000000"/>
                </a:solidFill>
              </a:rPr>
              <a:t>耗费</a:t>
            </a:r>
            <a:r>
              <a:rPr lang="en-US" altLang="zh-CN" dirty="0">
                <a:solidFill>
                  <a:srgbClr val="000000"/>
                </a:solidFill>
              </a:rPr>
              <a:t>(cost): </a:t>
            </a:r>
            <a:r>
              <a:rPr lang="zh-CN" altLang="en-US" dirty="0">
                <a:solidFill>
                  <a:srgbClr val="000000"/>
                </a:solidFill>
              </a:rPr>
              <a:t>生成树上各边权的总和</a:t>
            </a:r>
          </a:p>
          <a:p>
            <a:pPr marL="228600" lvl="1" indent="-228600">
              <a:lnSpc>
                <a:spcPct val="130000"/>
              </a:lnSpc>
              <a:spcBef>
                <a:spcPts val="500"/>
              </a:spcBef>
              <a:buClr>
                <a:srgbClr val="0000FF"/>
              </a:buClr>
              <a:buSzPct val="60000"/>
              <a:buFont typeface="Wingdings" panose="05000000000000000000" pitchFamily="2" charset="2"/>
              <a:buChar char="n"/>
            </a:pPr>
            <a:r>
              <a:rPr lang="zh-CN" altLang="en-US" dirty="0">
                <a:solidFill>
                  <a:srgbClr val="000000"/>
                </a:solidFill>
              </a:rPr>
              <a:t>应用</a:t>
            </a:r>
            <a:r>
              <a:rPr lang="en-US" altLang="zh-CN" dirty="0">
                <a:solidFill>
                  <a:srgbClr val="000000"/>
                </a:solidFill>
              </a:rPr>
              <a:t>, e.g. </a:t>
            </a:r>
          </a:p>
          <a:p>
            <a:pPr lvl="1">
              <a:lnSpc>
                <a:spcPct val="130000"/>
              </a:lnSpc>
            </a:pPr>
            <a:r>
              <a:rPr lang="zh-CN" altLang="en-US" dirty="0">
                <a:solidFill>
                  <a:srgbClr val="000000"/>
                </a:solidFill>
              </a:rPr>
              <a:t>通信网络设计，用图的顶点表示城市，用边</a:t>
            </a:r>
            <a:r>
              <a:rPr lang="en-US" altLang="zh-CN" dirty="0">
                <a:solidFill>
                  <a:srgbClr val="000000"/>
                </a:solidFill>
              </a:rPr>
              <a:t>(</a:t>
            </a:r>
            <a:r>
              <a:rPr lang="en-US" altLang="zh-CN" dirty="0" err="1">
                <a:solidFill>
                  <a:srgbClr val="000000"/>
                </a:solidFill>
              </a:rPr>
              <a:t>v,w</a:t>
            </a:r>
            <a:r>
              <a:rPr lang="en-US" altLang="zh-CN" dirty="0">
                <a:solidFill>
                  <a:srgbClr val="000000"/>
                </a:solidFill>
              </a:rPr>
              <a:t>)</a:t>
            </a:r>
            <a:r>
              <a:rPr lang="zh-CN" altLang="en-US" dirty="0">
                <a:solidFill>
                  <a:srgbClr val="000000"/>
                </a:solidFill>
              </a:rPr>
              <a:t>的权</a:t>
            </a:r>
            <a:r>
              <a:rPr lang="en-US" altLang="zh-CN" dirty="0">
                <a:solidFill>
                  <a:srgbClr val="000000"/>
                </a:solidFill>
              </a:rPr>
              <a:t>c[v][w]</a:t>
            </a:r>
            <a:r>
              <a:rPr lang="zh-CN" altLang="en-US" dirty="0">
                <a:solidFill>
                  <a:srgbClr val="000000"/>
                </a:solidFill>
              </a:rPr>
              <a:t>表示建立城市</a:t>
            </a:r>
            <a:r>
              <a:rPr lang="en-US" altLang="zh-CN" dirty="0">
                <a:solidFill>
                  <a:srgbClr val="000000"/>
                </a:solidFill>
              </a:rPr>
              <a:t>v</a:t>
            </a:r>
            <a:r>
              <a:rPr lang="zh-CN" altLang="en-US" dirty="0">
                <a:solidFill>
                  <a:srgbClr val="000000"/>
                </a:solidFill>
              </a:rPr>
              <a:t>和城市</a:t>
            </a:r>
            <a:r>
              <a:rPr lang="en-US" altLang="zh-CN" dirty="0">
                <a:solidFill>
                  <a:srgbClr val="000000"/>
                </a:solidFill>
              </a:rPr>
              <a:t>w</a:t>
            </a:r>
            <a:r>
              <a:rPr lang="zh-CN" altLang="en-US" dirty="0">
                <a:solidFill>
                  <a:srgbClr val="000000"/>
                </a:solidFill>
              </a:rPr>
              <a:t>之间的通信线路所需的费用，最小生成树给出建立通信网络的最经济方案 </a:t>
            </a:r>
            <a:endParaRPr lang="en-US" altLang="zh-CN" dirty="0">
              <a:solidFill>
                <a:srgbClr val="000000"/>
              </a:solidFill>
            </a:endParaRPr>
          </a:p>
          <a:p>
            <a:pPr lvl="1">
              <a:lnSpc>
                <a:spcPct val="130000"/>
              </a:lnSpc>
            </a:pPr>
            <a:r>
              <a:rPr lang="en-US" altLang="zh-CN" sz="2400" dirty="0">
                <a:latin typeface="Times New Roman" pitchFamily="18" charset="0"/>
              </a:rPr>
              <a:t>LTE</a:t>
            </a:r>
            <a:r>
              <a:rPr lang="zh-CN" altLang="en-US" sz="2400" dirty="0">
                <a:latin typeface="Times New Roman" pitchFamily="18" charset="0"/>
              </a:rPr>
              <a:t>网络小区</a:t>
            </a:r>
            <a:r>
              <a:rPr lang="en-US" altLang="zh-CN" sz="2400" dirty="0">
                <a:latin typeface="Times New Roman" pitchFamily="18" charset="0"/>
              </a:rPr>
              <a:t>/</a:t>
            </a:r>
            <a:r>
              <a:rPr lang="zh-CN" altLang="en-US" sz="2400" dirty="0">
                <a:latin typeface="Times New Roman" pitchFamily="18" charset="0"/>
              </a:rPr>
              <a:t>基站</a:t>
            </a:r>
            <a:r>
              <a:rPr lang="en-US" altLang="zh-CN" sz="2400" dirty="0">
                <a:latin typeface="Times New Roman" pitchFamily="18" charset="0"/>
              </a:rPr>
              <a:t>PCI</a:t>
            </a:r>
            <a:r>
              <a:rPr lang="zh-CN" altLang="en-US" sz="2400" dirty="0">
                <a:latin typeface="Times New Roman" pitchFamily="18" charset="0"/>
              </a:rPr>
              <a:t>资源分配顺序</a:t>
            </a:r>
            <a:endParaRPr lang="zh-CN" altLang="en-US" dirty="0">
              <a:solidFill>
                <a:srgbClr val="000000"/>
              </a:solidFill>
            </a:endParaRPr>
          </a:p>
        </p:txBody>
      </p:sp>
      <p:sp>
        <p:nvSpPr>
          <p:cNvPr id="4" name="日期占位符 3">
            <a:extLst>
              <a:ext uri="{FF2B5EF4-FFF2-40B4-BE49-F238E27FC236}">
                <a16:creationId xmlns:a16="http://schemas.microsoft.com/office/drawing/2014/main" id="{7611C086-A267-42FA-B6EF-2A0A1B8D456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F8391BF9-0AF8-4854-B7C2-5120C8A903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5BE8E0-F601-427F-A82B-3B245D7C5FF7}"/>
              </a:ext>
            </a:extLst>
          </p:cNvPr>
          <p:cNvSpPr>
            <a:spLocks noGrp="1"/>
          </p:cNvSpPr>
          <p:nvPr>
            <p:ph type="sldNum" sz="quarter" idx="12"/>
          </p:nvPr>
        </p:nvSpPr>
        <p:spPr/>
        <p:txBody>
          <a:bodyPr/>
          <a:lstStyle/>
          <a:p>
            <a:fld id="{EEA58A3B-43CE-4AA0-90B5-EB47AFAFEB34}" type="slidenum">
              <a:rPr lang="zh-CN" altLang="en-US" smtClean="0"/>
              <a:pPr/>
              <a:t>88</a:t>
            </a:fld>
            <a:endParaRPr lang="zh-CN" altLang="en-US" dirty="0"/>
          </a:p>
        </p:txBody>
      </p:sp>
      <p:sp>
        <p:nvSpPr>
          <p:cNvPr id="7" name="动作按钮: 前进或下一项 6">
            <a:hlinkClick r:id="rId2" action="ppaction://hlinksldjump" highlightClick="1"/>
            <a:extLst>
              <a:ext uri="{FF2B5EF4-FFF2-40B4-BE49-F238E27FC236}">
                <a16:creationId xmlns:a16="http://schemas.microsoft.com/office/drawing/2014/main" id="{F1E174E9-A659-40F4-9316-5905871A165B}"/>
              </a:ext>
            </a:extLst>
          </p:cNvPr>
          <p:cNvSpPr/>
          <p:nvPr/>
        </p:nvSpPr>
        <p:spPr bwMode="auto">
          <a:xfrm>
            <a:off x="5600702" y="6100726"/>
            <a:ext cx="576064" cy="288032"/>
          </a:xfrm>
          <a:prstGeom prst="actionButtonForwardNext">
            <a:avLst/>
          </a:prstGeom>
          <a:solidFill>
            <a:schemeClr val="bg1">
              <a:lumMod val="95000"/>
            </a:schemeClr>
          </a:solidFill>
          <a:ln w="63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967099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F2046D7-F354-44C8-9848-B09877F2233E}"/>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3D6D5934-7C18-4068-90CB-3215A9A20E5D}"/>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ADB75949-8BDD-49BB-AE0A-CECB006DA48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6F728DB-5E95-4337-B118-CEF5A0E3573C}"/>
              </a:ext>
            </a:extLst>
          </p:cNvPr>
          <p:cNvSpPr>
            <a:spLocks noGrp="1"/>
          </p:cNvSpPr>
          <p:nvPr>
            <p:ph type="sldNum" sz="quarter" idx="12"/>
          </p:nvPr>
        </p:nvSpPr>
        <p:spPr/>
        <p:txBody>
          <a:bodyPr/>
          <a:lstStyle/>
          <a:p>
            <a:fld id="{EEA58A3B-43CE-4AA0-90B5-EB47AFAFEB34}" type="slidenum">
              <a:rPr lang="zh-CN" altLang="en-US" smtClean="0"/>
              <a:pPr/>
              <a:t>89</a:t>
            </a:fld>
            <a:endParaRPr lang="zh-CN" altLang="en-US" dirty="0"/>
          </a:p>
        </p:txBody>
      </p:sp>
      <p:sp>
        <p:nvSpPr>
          <p:cNvPr id="6" name="灯片编号占位符 3">
            <a:extLst>
              <a:ext uri="{FF2B5EF4-FFF2-40B4-BE49-F238E27FC236}">
                <a16:creationId xmlns:a16="http://schemas.microsoft.com/office/drawing/2014/main" id="{AE92DFCD-99E6-44B1-BA38-F2D75909C2A0}"/>
              </a:ext>
            </a:extLst>
          </p:cNvPr>
          <p:cNvSpPr txBox="1">
            <a:spLocks/>
          </p:cNvSpPr>
          <p:nvPr/>
        </p:nvSpPr>
        <p:spPr>
          <a:xfrm>
            <a:off x="6886084" y="638175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457200" rtl="0" eaLnBrk="0" latinLnBrk="0" hangingPunct="0">
              <a:defRPr sz="1000" kern="1200">
                <a:solidFill>
                  <a:schemeClr val="tx1"/>
                </a:solidFill>
                <a:latin typeface="Arial" charset="0"/>
                <a:ea typeface="宋体" pitchFamily="2" charset="-122"/>
                <a:cs typeface="+mn-cs"/>
              </a:defRPr>
            </a:lvl1pPr>
            <a:lvl2pPr marL="742950" indent="-285750" algn="l" defTabSz="457200" rtl="0" eaLnBrk="0" latinLnBrk="0" hangingPunct="0">
              <a:defRPr sz="1800" kern="1200">
                <a:solidFill>
                  <a:schemeClr val="tx1"/>
                </a:solidFill>
                <a:latin typeface="Arial" charset="0"/>
                <a:ea typeface="宋体" pitchFamily="2" charset="-122"/>
                <a:cs typeface="+mn-cs"/>
              </a:defRPr>
            </a:lvl2pPr>
            <a:lvl3pPr marL="1143000" indent="-228600" algn="l" defTabSz="457200" rtl="0" eaLnBrk="0" latinLnBrk="0" hangingPunct="0">
              <a:defRPr sz="1800" kern="1200">
                <a:solidFill>
                  <a:schemeClr val="tx1"/>
                </a:solidFill>
                <a:latin typeface="Arial" charset="0"/>
                <a:ea typeface="宋体" pitchFamily="2" charset="-122"/>
                <a:cs typeface="+mn-cs"/>
              </a:defRPr>
            </a:lvl3pPr>
            <a:lvl4pPr marL="1600200" indent="-228600" algn="l" defTabSz="457200" rtl="0" eaLnBrk="0" latinLnBrk="0" hangingPunct="0">
              <a:defRPr sz="1800" kern="1200">
                <a:solidFill>
                  <a:schemeClr val="tx1"/>
                </a:solidFill>
                <a:latin typeface="Arial" charset="0"/>
                <a:ea typeface="宋体" pitchFamily="2" charset="-122"/>
                <a:cs typeface="+mn-cs"/>
              </a:defRPr>
            </a:lvl4pPr>
            <a:lvl5pPr marL="2057400" indent="-228600" algn="l" defTabSz="457200" rtl="0" eaLnBrk="0" latinLnBrk="0" hangingPunct="0">
              <a:defRPr sz="1800" kern="1200">
                <a:solidFill>
                  <a:schemeClr val="tx1"/>
                </a:solidFill>
                <a:latin typeface="Arial" charset="0"/>
                <a:ea typeface="宋体" pitchFamily="2" charset="-122"/>
                <a:cs typeface="+mn-cs"/>
              </a:defRPr>
            </a:lvl5pPr>
            <a:lvl6pPr marL="25146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6pPr>
            <a:lvl7pPr marL="29718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7pPr>
            <a:lvl8pPr marL="34290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8pPr>
            <a:lvl9pPr marL="3886200" indent="-228600" algn="l" defTabSz="457200" rtl="0" eaLnBrk="0" fontAlgn="base" latinLnBrk="0" hangingPunct="0">
              <a:spcBef>
                <a:spcPct val="0"/>
              </a:spcBef>
              <a:spcAft>
                <a:spcPct val="0"/>
              </a:spcAft>
              <a:defRPr sz="1800" kern="1200">
                <a:solidFill>
                  <a:schemeClr val="tx1"/>
                </a:solidFill>
                <a:latin typeface="Arial" charset="0"/>
                <a:ea typeface="宋体" pitchFamily="2" charset="-122"/>
                <a:cs typeface="+mn-cs"/>
              </a:defRPr>
            </a:lvl9pPr>
          </a:lstStyle>
          <a:p>
            <a:pPr eaLnBrk="1" hangingPunct="1"/>
            <a:endParaRPr lang="en-US" altLang="zh-CN" dirty="0"/>
          </a:p>
        </p:txBody>
      </p:sp>
      <p:pic>
        <p:nvPicPr>
          <p:cNvPr id="7" name="Picture 2" descr="t48">
            <a:extLst>
              <a:ext uri="{FF2B5EF4-FFF2-40B4-BE49-F238E27FC236}">
                <a16:creationId xmlns:a16="http://schemas.microsoft.com/office/drawing/2014/main" id="{DABFF1C5-D223-4143-9738-F63564A34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84" y="136524"/>
            <a:ext cx="4606013" cy="41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3">
            <a:extLst>
              <a:ext uri="{FF2B5EF4-FFF2-40B4-BE49-F238E27FC236}">
                <a16:creationId xmlns:a16="http://schemas.microsoft.com/office/drawing/2014/main" id="{08EC0365-000D-48E0-A8D6-472BB46A5AC1}"/>
              </a:ext>
            </a:extLst>
          </p:cNvPr>
          <p:cNvGrpSpPr>
            <a:grpSpLocks/>
          </p:cNvGrpSpPr>
          <p:nvPr/>
        </p:nvGrpSpPr>
        <p:grpSpPr bwMode="auto">
          <a:xfrm>
            <a:off x="5464207" y="3116776"/>
            <a:ext cx="3282950" cy="3208346"/>
            <a:chOff x="3016" y="1673"/>
            <a:chExt cx="2476" cy="2424"/>
          </a:xfrm>
        </p:grpSpPr>
        <p:sp>
          <p:nvSpPr>
            <p:cNvPr id="9" name="Oval 3">
              <a:extLst>
                <a:ext uri="{FF2B5EF4-FFF2-40B4-BE49-F238E27FC236}">
                  <a16:creationId xmlns:a16="http://schemas.microsoft.com/office/drawing/2014/main" id="{1765D72C-0B25-481E-83EE-3FBEDC7874C5}"/>
                </a:ext>
              </a:extLst>
            </p:cNvPr>
            <p:cNvSpPr>
              <a:spLocks noChangeArrowheads="1"/>
            </p:cNvSpPr>
            <p:nvPr/>
          </p:nvSpPr>
          <p:spPr bwMode="auto">
            <a:xfrm>
              <a:off x="3470" y="3705"/>
              <a:ext cx="345"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5</a:t>
              </a:r>
            </a:p>
          </p:txBody>
        </p:sp>
        <p:sp>
          <p:nvSpPr>
            <p:cNvPr id="10" name="Oval 4">
              <a:extLst>
                <a:ext uri="{FF2B5EF4-FFF2-40B4-BE49-F238E27FC236}">
                  <a16:creationId xmlns:a16="http://schemas.microsoft.com/office/drawing/2014/main" id="{E38EE932-21EC-46A7-BF28-69DE9C041DD5}"/>
                </a:ext>
              </a:extLst>
            </p:cNvPr>
            <p:cNvSpPr>
              <a:spLocks noChangeArrowheads="1"/>
            </p:cNvSpPr>
            <p:nvPr/>
          </p:nvSpPr>
          <p:spPr bwMode="auto">
            <a:xfrm>
              <a:off x="4831" y="3705"/>
              <a:ext cx="344"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11" name="Oval 5">
              <a:extLst>
                <a:ext uri="{FF2B5EF4-FFF2-40B4-BE49-F238E27FC236}">
                  <a16:creationId xmlns:a16="http://schemas.microsoft.com/office/drawing/2014/main" id="{7B0C0F21-251D-426D-B5C0-92B7A705ECFA}"/>
                </a:ext>
              </a:extLst>
            </p:cNvPr>
            <p:cNvSpPr>
              <a:spLocks noChangeArrowheads="1"/>
            </p:cNvSpPr>
            <p:nvPr/>
          </p:nvSpPr>
          <p:spPr bwMode="auto">
            <a:xfrm>
              <a:off x="4150" y="3025"/>
              <a:ext cx="343"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2" name="Oval 6">
              <a:extLst>
                <a:ext uri="{FF2B5EF4-FFF2-40B4-BE49-F238E27FC236}">
                  <a16:creationId xmlns:a16="http://schemas.microsoft.com/office/drawing/2014/main" id="{20645C44-97A5-486E-95C0-F0D78152113C}"/>
                </a:ext>
              </a:extLst>
            </p:cNvPr>
            <p:cNvSpPr>
              <a:spLocks noChangeArrowheads="1"/>
            </p:cNvSpPr>
            <p:nvPr/>
          </p:nvSpPr>
          <p:spPr bwMode="auto">
            <a:xfrm>
              <a:off x="3016" y="2571"/>
              <a:ext cx="344" cy="392"/>
            </a:xfrm>
            <a:prstGeom prst="ellipse">
              <a:avLst/>
            </a:prstGeom>
            <a:solidFill>
              <a:srgbClr val="DDDDDD"/>
            </a:solidFill>
            <a:ln w="6350">
              <a:solidFill>
                <a:schemeClr val="tx1"/>
              </a:solidFill>
              <a:round/>
              <a:headEnd/>
              <a:tailEnd/>
            </a:ln>
          </p:spPr>
          <p:txBody>
            <a:bodyPr anchor="ctr">
              <a:spAutoFit/>
            </a:bodyPr>
            <a:lstStyle/>
            <a:p>
              <a:pPr algn="ctr"/>
              <a:r>
                <a:rPr lang="en-US" altLang="zh-CN"/>
                <a:t>2</a:t>
              </a:r>
            </a:p>
          </p:txBody>
        </p:sp>
        <p:sp>
          <p:nvSpPr>
            <p:cNvPr id="13" name="Oval 7">
              <a:extLst>
                <a:ext uri="{FF2B5EF4-FFF2-40B4-BE49-F238E27FC236}">
                  <a16:creationId xmlns:a16="http://schemas.microsoft.com/office/drawing/2014/main" id="{E0FEAF32-D386-49B1-9871-E05763A225B4}"/>
                </a:ext>
              </a:extLst>
            </p:cNvPr>
            <p:cNvSpPr>
              <a:spLocks noChangeArrowheads="1"/>
            </p:cNvSpPr>
            <p:nvPr/>
          </p:nvSpPr>
          <p:spPr bwMode="auto">
            <a:xfrm>
              <a:off x="5148" y="2571"/>
              <a:ext cx="344" cy="39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4" name="Oval 8">
              <a:extLst>
                <a:ext uri="{FF2B5EF4-FFF2-40B4-BE49-F238E27FC236}">
                  <a16:creationId xmlns:a16="http://schemas.microsoft.com/office/drawing/2014/main" id="{B68958EA-3AE5-4313-A25E-51F0ADC17A0C}"/>
                </a:ext>
              </a:extLst>
            </p:cNvPr>
            <p:cNvSpPr>
              <a:spLocks noChangeArrowheads="1"/>
            </p:cNvSpPr>
            <p:nvPr/>
          </p:nvSpPr>
          <p:spPr bwMode="auto">
            <a:xfrm>
              <a:off x="4150" y="1891"/>
              <a:ext cx="343" cy="392"/>
            </a:xfrm>
            <a:prstGeom prst="ellipse">
              <a:avLst/>
            </a:prstGeom>
            <a:solidFill>
              <a:srgbClr val="DDDDDD"/>
            </a:solidFill>
            <a:ln w="6350">
              <a:solidFill>
                <a:schemeClr val="tx1"/>
              </a:solidFill>
              <a:round/>
              <a:headEnd/>
              <a:tailEnd/>
            </a:ln>
          </p:spPr>
          <p:txBody>
            <a:bodyPr anchor="ctr">
              <a:spAutoFit/>
            </a:bodyPr>
            <a:lstStyle/>
            <a:p>
              <a:pPr algn="ctr"/>
              <a:r>
                <a:rPr lang="en-US" altLang="zh-CN"/>
                <a:t>1</a:t>
              </a:r>
            </a:p>
          </p:txBody>
        </p:sp>
        <p:sp>
          <p:nvSpPr>
            <p:cNvPr id="15" name="Line 9">
              <a:extLst>
                <a:ext uri="{FF2B5EF4-FFF2-40B4-BE49-F238E27FC236}">
                  <a16:creationId xmlns:a16="http://schemas.microsoft.com/office/drawing/2014/main" id="{295E34B3-FAE5-4725-B8AE-A8F58BCDFC77}"/>
                </a:ext>
              </a:extLst>
            </p:cNvPr>
            <p:cNvSpPr>
              <a:spLocks noChangeShapeType="1"/>
            </p:cNvSpPr>
            <p:nvPr/>
          </p:nvSpPr>
          <p:spPr bwMode="auto">
            <a:xfrm>
              <a:off x="3243" y="2931"/>
              <a:ext cx="318" cy="8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0">
              <a:extLst>
                <a:ext uri="{FF2B5EF4-FFF2-40B4-BE49-F238E27FC236}">
                  <a16:creationId xmlns:a16="http://schemas.microsoft.com/office/drawing/2014/main" id="{E7654FD5-318D-4726-86AA-A3F11AF09CA6}"/>
                </a:ext>
              </a:extLst>
            </p:cNvPr>
            <p:cNvSpPr>
              <a:spLocks noChangeShapeType="1"/>
            </p:cNvSpPr>
            <p:nvPr/>
          </p:nvSpPr>
          <p:spPr bwMode="auto">
            <a:xfrm>
              <a:off x="3334" y="2840"/>
              <a:ext cx="816"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1">
              <a:extLst>
                <a:ext uri="{FF2B5EF4-FFF2-40B4-BE49-F238E27FC236}">
                  <a16:creationId xmlns:a16="http://schemas.microsoft.com/office/drawing/2014/main" id="{47A2A5BF-28E0-433C-9B56-E385331514B0}"/>
                </a:ext>
              </a:extLst>
            </p:cNvPr>
            <p:cNvSpPr>
              <a:spLocks noChangeShapeType="1"/>
            </p:cNvSpPr>
            <p:nvPr/>
          </p:nvSpPr>
          <p:spPr bwMode="auto">
            <a:xfrm>
              <a:off x="4423" y="3339"/>
              <a:ext cx="453" cy="45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Line 12">
              <a:extLst>
                <a:ext uri="{FF2B5EF4-FFF2-40B4-BE49-F238E27FC236}">
                  <a16:creationId xmlns:a16="http://schemas.microsoft.com/office/drawing/2014/main" id="{BDDB942D-4ACB-4003-A347-6D1B5258891B}"/>
                </a:ext>
              </a:extLst>
            </p:cNvPr>
            <p:cNvSpPr>
              <a:spLocks noChangeShapeType="1"/>
            </p:cNvSpPr>
            <p:nvPr/>
          </p:nvSpPr>
          <p:spPr bwMode="auto">
            <a:xfrm flipH="1">
              <a:off x="4309" y="2250"/>
              <a:ext cx="23" cy="78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9" name="Line 13">
              <a:extLst>
                <a:ext uri="{FF2B5EF4-FFF2-40B4-BE49-F238E27FC236}">
                  <a16:creationId xmlns:a16="http://schemas.microsoft.com/office/drawing/2014/main" id="{9194F485-2D88-4A6F-8E00-FC2999FC03D2}"/>
                </a:ext>
              </a:extLst>
            </p:cNvPr>
            <p:cNvSpPr>
              <a:spLocks noChangeShapeType="1"/>
            </p:cNvSpPr>
            <p:nvPr/>
          </p:nvSpPr>
          <p:spPr bwMode="auto">
            <a:xfrm flipH="1">
              <a:off x="5058" y="2931"/>
              <a:ext cx="226" cy="81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14">
              <a:extLst>
                <a:ext uri="{FF2B5EF4-FFF2-40B4-BE49-F238E27FC236}">
                  <a16:creationId xmlns:a16="http://schemas.microsoft.com/office/drawing/2014/main" id="{4F97D670-B7E4-4A69-9F49-BD730AB8B4F9}"/>
                </a:ext>
              </a:extLst>
            </p:cNvPr>
            <p:cNvSpPr txBox="1">
              <a:spLocks noChangeArrowheads="1"/>
            </p:cNvSpPr>
            <p:nvPr/>
          </p:nvSpPr>
          <p:spPr bwMode="auto">
            <a:xfrm>
              <a:off x="3232" y="3261"/>
              <a:ext cx="23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3</a:t>
              </a:r>
            </a:p>
          </p:txBody>
        </p:sp>
        <p:sp>
          <p:nvSpPr>
            <p:cNvPr id="21" name="Text Box 15">
              <a:extLst>
                <a:ext uri="{FF2B5EF4-FFF2-40B4-BE49-F238E27FC236}">
                  <a16:creationId xmlns:a16="http://schemas.microsoft.com/office/drawing/2014/main" id="{F516DEE7-5992-4431-BC3E-078C5F1F10D2}"/>
                </a:ext>
              </a:extLst>
            </p:cNvPr>
            <p:cNvSpPr txBox="1">
              <a:spLocks noChangeArrowheads="1"/>
            </p:cNvSpPr>
            <p:nvPr/>
          </p:nvSpPr>
          <p:spPr bwMode="auto">
            <a:xfrm>
              <a:off x="3684" y="2807"/>
              <a:ext cx="235"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5</a:t>
              </a:r>
            </a:p>
          </p:txBody>
        </p:sp>
        <p:sp>
          <p:nvSpPr>
            <p:cNvPr id="22" name="Text Box 16">
              <a:extLst>
                <a:ext uri="{FF2B5EF4-FFF2-40B4-BE49-F238E27FC236}">
                  <a16:creationId xmlns:a16="http://schemas.microsoft.com/office/drawing/2014/main" id="{A3FD455A-5BA8-4CFC-B64D-6E3B785B3289}"/>
                </a:ext>
              </a:extLst>
            </p:cNvPr>
            <p:cNvSpPr txBox="1">
              <a:spLocks noChangeArrowheads="1"/>
            </p:cNvSpPr>
            <p:nvPr/>
          </p:nvSpPr>
          <p:spPr bwMode="auto">
            <a:xfrm>
              <a:off x="4319" y="2490"/>
              <a:ext cx="23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rPr>
                <a:t>1</a:t>
              </a:r>
            </a:p>
          </p:txBody>
        </p:sp>
        <p:sp>
          <p:nvSpPr>
            <p:cNvPr id="23" name="Text Box 17">
              <a:extLst>
                <a:ext uri="{FF2B5EF4-FFF2-40B4-BE49-F238E27FC236}">
                  <a16:creationId xmlns:a16="http://schemas.microsoft.com/office/drawing/2014/main" id="{82EE8A47-AD71-4096-A3EE-125D5E11E916}"/>
                </a:ext>
              </a:extLst>
            </p:cNvPr>
            <p:cNvSpPr txBox="1">
              <a:spLocks noChangeArrowheads="1"/>
            </p:cNvSpPr>
            <p:nvPr/>
          </p:nvSpPr>
          <p:spPr bwMode="auto">
            <a:xfrm>
              <a:off x="4590" y="3397"/>
              <a:ext cx="235"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4</a:t>
              </a:r>
            </a:p>
          </p:txBody>
        </p:sp>
        <p:sp>
          <p:nvSpPr>
            <p:cNvPr id="24" name="Text Box 18">
              <a:extLst>
                <a:ext uri="{FF2B5EF4-FFF2-40B4-BE49-F238E27FC236}">
                  <a16:creationId xmlns:a16="http://schemas.microsoft.com/office/drawing/2014/main" id="{0993A889-2747-4E4A-B042-FFF30D6C7344}"/>
                </a:ext>
              </a:extLst>
            </p:cNvPr>
            <p:cNvSpPr txBox="1">
              <a:spLocks noChangeArrowheads="1"/>
            </p:cNvSpPr>
            <p:nvPr/>
          </p:nvSpPr>
          <p:spPr bwMode="auto">
            <a:xfrm>
              <a:off x="5181" y="3170"/>
              <a:ext cx="23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rPr>
                <a:t>2</a:t>
              </a:r>
            </a:p>
          </p:txBody>
        </p:sp>
        <p:sp>
          <p:nvSpPr>
            <p:cNvPr id="25" name="Text Box 21">
              <a:extLst>
                <a:ext uri="{FF2B5EF4-FFF2-40B4-BE49-F238E27FC236}">
                  <a16:creationId xmlns:a16="http://schemas.microsoft.com/office/drawing/2014/main" id="{25CDF0E0-D88B-47D4-B15D-4406DC9DE763}"/>
                </a:ext>
              </a:extLst>
            </p:cNvPr>
            <p:cNvSpPr txBox="1">
              <a:spLocks noChangeArrowheads="1"/>
            </p:cNvSpPr>
            <p:nvPr/>
          </p:nvSpPr>
          <p:spPr bwMode="auto">
            <a:xfrm>
              <a:off x="4499" y="1673"/>
              <a:ext cx="7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rPr>
                <a:t>耗费</a:t>
              </a:r>
              <a:r>
                <a:rPr lang="en-US" altLang="zh-CN" dirty="0">
                  <a:latin typeface="+mn-lt"/>
                </a:rPr>
                <a:t>=15</a:t>
              </a:r>
            </a:p>
          </p:txBody>
        </p:sp>
      </p:grpSp>
      <p:sp>
        <p:nvSpPr>
          <p:cNvPr id="26" name="Line 22">
            <a:extLst>
              <a:ext uri="{FF2B5EF4-FFF2-40B4-BE49-F238E27FC236}">
                <a16:creationId xmlns:a16="http://schemas.microsoft.com/office/drawing/2014/main" id="{74788473-B18F-46EA-802A-DE55BD164283}"/>
              </a:ext>
            </a:extLst>
          </p:cNvPr>
          <p:cNvSpPr>
            <a:spLocks noChangeShapeType="1"/>
          </p:cNvSpPr>
          <p:nvPr/>
        </p:nvSpPr>
        <p:spPr bwMode="auto">
          <a:xfrm>
            <a:off x="4900043" y="2634121"/>
            <a:ext cx="1152525" cy="935038"/>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Tree>
    <p:extLst>
      <p:ext uri="{BB962C8B-B14F-4D97-AF65-F5344CB8AC3E}">
        <p14:creationId xmlns:p14="http://schemas.microsoft.com/office/powerpoint/2010/main" val="142681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BA07C-E3CC-4202-A888-16EDB13ADEFD}"/>
              </a:ext>
            </a:extLst>
          </p:cNvPr>
          <p:cNvSpPr>
            <a:spLocks noGrp="1"/>
          </p:cNvSpPr>
          <p:nvPr>
            <p:ph type="title"/>
          </p:nvPr>
        </p:nvSpPr>
        <p:spPr/>
        <p:txBody>
          <a:bodyPr/>
          <a:lstStyle/>
          <a:p>
            <a:r>
              <a:rPr lang="zh-CN" altLang="en-US" dirty="0"/>
              <a:t>动态规划法求解付款问题</a:t>
            </a:r>
          </a:p>
        </p:txBody>
      </p:sp>
      <p:sp>
        <p:nvSpPr>
          <p:cNvPr id="4" name="日期占位符 3">
            <a:extLst>
              <a:ext uri="{FF2B5EF4-FFF2-40B4-BE49-F238E27FC236}">
                <a16:creationId xmlns:a16="http://schemas.microsoft.com/office/drawing/2014/main" id="{2F0EF71C-9451-4276-A767-3E2805723B96}"/>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088ED220-F8AA-49F3-B362-FBA4FED76A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9C6BC4-667F-4A5E-A7E4-E29AAB0451DA}"/>
              </a:ext>
            </a:extLst>
          </p:cNvPr>
          <p:cNvSpPr>
            <a:spLocks noGrp="1"/>
          </p:cNvSpPr>
          <p:nvPr>
            <p:ph type="sldNum" sz="quarter" idx="12"/>
          </p:nvPr>
        </p:nvSpPr>
        <p:spPr/>
        <p:txBody>
          <a:bodyPr/>
          <a:lstStyle/>
          <a:p>
            <a:fld id="{EEA58A3B-43CE-4AA0-90B5-EB47AFAFEB34}" type="slidenum">
              <a:rPr lang="zh-CN" altLang="en-US" smtClean="0"/>
              <a:pPr/>
              <a:t>9</a:t>
            </a:fld>
            <a:endParaRPr lang="zh-CN" altLang="en-US" dirty="0"/>
          </a:p>
        </p:txBody>
      </p:sp>
      <p:grpSp>
        <p:nvGrpSpPr>
          <p:cNvPr id="7" name="Group 7">
            <a:extLst>
              <a:ext uri="{FF2B5EF4-FFF2-40B4-BE49-F238E27FC236}">
                <a16:creationId xmlns:a16="http://schemas.microsoft.com/office/drawing/2014/main" id="{A1264C06-27BD-4B84-9A47-13593C3501A2}"/>
              </a:ext>
            </a:extLst>
          </p:cNvPr>
          <p:cNvGrpSpPr>
            <a:grpSpLocks/>
          </p:cNvGrpSpPr>
          <p:nvPr/>
        </p:nvGrpSpPr>
        <p:grpSpPr bwMode="auto">
          <a:xfrm>
            <a:off x="1006475" y="4542590"/>
            <a:ext cx="863600" cy="733425"/>
            <a:chOff x="1066" y="3022"/>
            <a:chExt cx="544" cy="462"/>
          </a:xfrm>
        </p:grpSpPr>
        <p:sp>
          <p:nvSpPr>
            <p:cNvPr id="8" name="Rectangle 4">
              <a:extLst>
                <a:ext uri="{FF2B5EF4-FFF2-40B4-BE49-F238E27FC236}">
                  <a16:creationId xmlns:a16="http://schemas.microsoft.com/office/drawing/2014/main" id="{BFBB55C5-35C2-4B4C-A333-A62C08629D46}"/>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元</a:t>
              </a:r>
              <a:r>
                <a:rPr lang="en-US" altLang="zh-CN">
                  <a:ea typeface="微软雅黑 Light" panose="020B0502040204020203" pitchFamily="34" charset="-122"/>
                </a:rPr>
                <a:t>=1</a:t>
              </a:r>
            </a:p>
          </p:txBody>
        </p:sp>
        <p:sp>
          <p:nvSpPr>
            <p:cNvPr id="9" name="Rectangle 6">
              <a:extLst>
                <a:ext uri="{FF2B5EF4-FFF2-40B4-BE49-F238E27FC236}">
                  <a16:creationId xmlns:a16="http://schemas.microsoft.com/office/drawing/2014/main" id="{17A5957B-CBA2-4FB3-85AB-FC14F88859EA}"/>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grpSp>
        <p:nvGrpSpPr>
          <p:cNvPr id="10" name="Group 8">
            <a:extLst>
              <a:ext uri="{FF2B5EF4-FFF2-40B4-BE49-F238E27FC236}">
                <a16:creationId xmlns:a16="http://schemas.microsoft.com/office/drawing/2014/main" id="{5F700F88-CC59-4277-BB5C-34CB01A2FAC4}"/>
              </a:ext>
            </a:extLst>
          </p:cNvPr>
          <p:cNvGrpSpPr>
            <a:grpSpLocks/>
          </p:cNvGrpSpPr>
          <p:nvPr/>
        </p:nvGrpSpPr>
        <p:grpSpPr bwMode="auto">
          <a:xfrm>
            <a:off x="2014538" y="4542590"/>
            <a:ext cx="863600" cy="733425"/>
            <a:chOff x="1066" y="3022"/>
            <a:chExt cx="544" cy="462"/>
          </a:xfrm>
        </p:grpSpPr>
        <p:sp>
          <p:nvSpPr>
            <p:cNvPr id="11" name="Rectangle 9">
              <a:extLst>
                <a:ext uri="{FF2B5EF4-FFF2-40B4-BE49-F238E27FC236}">
                  <a16:creationId xmlns:a16="http://schemas.microsoft.com/office/drawing/2014/main" id="{97DF85D1-D27E-4800-96F0-D3B89F210FF5}"/>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元</a:t>
              </a:r>
              <a:r>
                <a:rPr lang="en-US" altLang="zh-CN">
                  <a:ea typeface="微软雅黑 Light" panose="020B0502040204020203" pitchFamily="34" charset="-122"/>
                </a:rPr>
                <a:t>=2</a:t>
              </a:r>
            </a:p>
          </p:txBody>
        </p:sp>
        <p:sp>
          <p:nvSpPr>
            <p:cNvPr id="12" name="Rectangle 10">
              <a:extLst>
                <a:ext uri="{FF2B5EF4-FFF2-40B4-BE49-F238E27FC236}">
                  <a16:creationId xmlns:a16="http://schemas.microsoft.com/office/drawing/2014/main" id="{30C20908-D63E-46D0-9D67-1808E04C7A37}"/>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grpSp>
        <p:nvGrpSpPr>
          <p:cNvPr id="13" name="Group 11">
            <a:extLst>
              <a:ext uri="{FF2B5EF4-FFF2-40B4-BE49-F238E27FC236}">
                <a16:creationId xmlns:a16="http://schemas.microsoft.com/office/drawing/2014/main" id="{130D8B36-7B05-4DA5-9B4E-C74ACA38520F}"/>
              </a:ext>
            </a:extLst>
          </p:cNvPr>
          <p:cNvGrpSpPr>
            <a:grpSpLocks/>
          </p:cNvGrpSpPr>
          <p:nvPr/>
        </p:nvGrpSpPr>
        <p:grpSpPr bwMode="auto">
          <a:xfrm>
            <a:off x="0" y="4542590"/>
            <a:ext cx="863600" cy="733425"/>
            <a:chOff x="1066" y="3022"/>
            <a:chExt cx="544" cy="462"/>
          </a:xfrm>
        </p:grpSpPr>
        <p:sp>
          <p:nvSpPr>
            <p:cNvPr id="14" name="Rectangle 12">
              <a:extLst>
                <a:ext uri="{FF2B5EF4-FFF2-40B4-BE49-F238E27FC236}">
                  <a16:creationId xmlns:a16="http://schemas.microsoft.com/office/drawing/2014/main" id="{BAA7E83C-0FC8-4649-8331-E314B0D49BD5}"/>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元</a:t>
              </a:r>
              <a:r>
                <a:rPr lang="en-US" altLang="zh-CN">
                  <a:ea typeface="微软雅黑 Light" panose="020B0502040204020203" pitchFamily="34" charset="-122"/>
                </a:rPr>
                <a:t>=0</a:t>
              </a:r>
            </a:p>
          </p:txBody>
        </p:sp>
        <p:sp>
          <p:nvSpPr>
            <p:cNvPr id="15" name="Rectangle 13">
              <a:extLst>
                <a:ext uri="{FF2B5EF4-FFF2-40B4-BE49-F238E27FC236}">
                  <a16:creationId xmlns:a16="http://schemas.microsoft.com/office/drawing/2014/main" id="{008AF887-15E2-479F-AFC0-98F46266A6D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a:t>
              </a:r>
              <a:r>
                <a:rPr lang="zh-CN" altLang="en-US">
                  <a:ea typeface="微软雅黑 Light" panose="020B0502040204020203" pitchFamily="34" charset="-122"/>
                </a:rPr>
                <a:t>元</a:t>
              </a:r>
            </a:p>
          </p:txBody>
        </p:sp>
      </p:grpSp>
      <p:sp>
        <p:nvSpPr>
          <p:cNvPr id="16" name="Text Box 14">
            <a:extLst>
              <a:ext uri="{FF2B5EF4-FFF2-40B4-BE49-F238E27FC236}">
                <a16:creationId xmlns:a16="http://schemas.microsoft.com/office/drawing/2014/main" id="{15671313-CBC3-4D3D-B93D-DBEDC5B40D86}"/>
              </a:ext>
            </a:extLst>
          </p:cNvPr>
          <p:cNvSpPr txBox="1">
            <a:spLocks noChangeArrowheads="1"/>
          </p:cNvSpPr>
          <p:nvPr/>
        </p:nvSpPr>
        <p:spPr bwMode="auto">
          <a:xfrm>
            <a:off x="250825" y="5334752"/>
            <a:ext cx="7143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满足约束的</a:t>
            </a:r>
            <a:r>
              <a:rPr lang="zh-CN" altLang="en-US">
                <a:solidFill>
                  <a:srgbClr val="FF0000"/>
                </a:solidFill>
                <a:latin typeface="+mn-lt"/>
                <a:ea typeface="微软雅黑 Light" panose="020B0502040204020203" pitchFamily="34" charset="-122"/>
              </a:rPr>
              <a:t>部分底层</a:t>
            </a:r>
            <a:r>
              <a:rPr lang="zh-CN" altLang="en-US">
                <a:latin typeface="+mn-lt"/>
                <a:ea typeface="微软雅黑 Light" panose="020B0502040204020203" pitchFamily="34" charset="-122"/>
              </a:rPr>
              <a:t>最小子问题</a:t>
            </a:r>
          </a:p>
          <a:p>
            <a:pPr eaLnBrk="1" hangingPunct="1"/>
            <a:r>
              <a:rPr lang="zh-CN" altLang="en-US">
                <a:latin typeface="+mn-lt"/>
                <a:ea typeface="微软雅黑 Light" panose="020B0502040204020203" pitchFamily="34" charset="-122"/>
              </a:rPr>
              <a:t>底层最小子问题：对面值</a:t>
            </a:r>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币值为</a:t>
            </a:r>
            <a:r>
              <a:rPr lang="en-US" altLang="zh-CN">
                <a:latin typeface="+mn-lt"/>
                <a:ea typeface="微软雅黑 Light" panose="020B0502040204020203" pitchFamily="34" charset="-122"/>
              </a:rPr>
              <a:t>i</a:t>
            </a:r>
            <a:r>
              <a:rPr lang="zh-CN" altLang="en-US">
                <a:latin typeface="+mn-lt"/>
                <a:ea typeface="微软雅黑 Light" panose="020B0502040204020203" pitchFamily="34" charset="-122"/>
              </a:rPr>
              <a:t>的单种货币，分别取</a:t>
            </a:r>
            <a:r>
              <a:rPr lang="en-US" altLang="zh-CN">
                <a:latin typeface="+mn-lt"/>
                <a:ea typeface="微软雅黑 Light" panose="020B0502040204020203" pitchFamily="34" charset="-122"/>
              </a:rPr>
              <a:t>0,1,…, n</a:t>
            </a:r>
            <a:r>
              <a:rPr lang="en-US" altLang="zh-CN" baseline="-25000">
                <a:latin typeface="+mn-lt"/>
                <a:ea typeface="微软雅黑 Light" panose="020B0502040204020203" pitchFamily="34" charset="-122"/>
              </a:rPr>
              <a:t>i</a:t>
            </a:r>
            <a:r>
              <a:rPr lang="zh-CN" altLang="en-US">
                <a:latin typeface="+mn-lt"/>
                <a:ea typeface="微软雅黑 Light" panose="020B0502040204020203" pitchFamily="34" charset="-122"/>
              </a:rPr>
              <a:t>张货币</a:t>
            </a:r>
            <a:endParaRPr lang="en-US" altLang="zh-CN">
              <a:latin typeface="+mn-lt"/>
              <a:ea typeface="微软雅黑 Light" panose="020B0502040204020203" pitchFamily="34" charset="-122"/>
            </a:endParaRPr>
          </a:p>
        </p:txBody>
      </p:sp>
      <p:grpSp>
        <p:nvGrpSpPr>
          <p:cNvPr id="17" name="Group 15">
            <a:extLst>
              <a:ext uri="{FF2B5EF4-FFF2-40B4-BE49-F238E27FC236}">
                <a16:creationId xmlns:a16="http://schemas.microsoft.com/office/drawing/2014/main" id="{DA6FE5EC-FDBA-4FE7-BE0F-01EE49BD7552}"/>
              </a:ext>
            </a:extLst>
          </p:cNvPr>
          <p:cNvGrpSpPr>
            <a:grpSpLocks/>
          </p:cNvGrpSpPr>
          <p:nvPr/>
        </p:nvGrpSpPr>
        <p:grpSpPr bwMode="auto">
          <a:xfrm>
            <a:off x="2987675" y="4542590"/>
            <a:ext cx="863600" cy="733425"/>
            <a:chOff x="1066" y="3022"/>
            <a:chExt cx="544" cy="462"/>
          </a:xfrm>
        </p:grpSpPr>
        <p:sp>
          <p:nvSpPr>
            <p:cNvPr id="18" name="Rectangle 16">
              <a:extLst>
                <a:ext uri="{FF2B5EF4-FFF2-40B4-BE49-F238E27FC236}">
                  <a16:creationId xmlns:a16="http://schemas.microsoft.com/office/drawing/2014/main" id="{2889CA5B-B537-4025-A546-76FBF085C966}"/>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元</a:t>
              </a:r>
              <a:r>
                <a:rPr lang="en-US" altLang="zh-CN">
                  <a:ea typeface="微软雅黑 Light" panose="020B0502040204020203" pitchFamily="34" charset="-122"/>
                </a:rPr>
                <a:t>=2</a:t>
              </a:r>
            </a:p>
          </p:txBody>
        </p:sp>
        <p:sp>
          <p:nvSpPr>
            <p:cNvPr id="19" name="Rectangle 17">
              <a:extLst>
                <a:ext uri="{FF2B5EF4-FFF2-40B4-BE49-F238E27FC236}">
                  <a16:creationId xmlns:a16="http://schemas.microsoft.com/office/drawing/2014/main" id="{A3FDC5E2-9D78-470D-8B67-BA4920E98AB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grpSp>
        <p:nvGrpSpPr>
          <p:cNvPr id="20" name="Group 18">
            <a:extLst>
              <a:ext uri="{FF2B5EF4-FFF2-40B4-BE49-F238E27FC236}">
                <a16:creationId xmlns:a16="http://schemas.microsoft.com/office/drawing/2014/main" id="{E77883B3-56E3-4F12-881A-DD9CAD35AF8A}"/>
              </a:ext>
            </a:extLst>
          </p:cNvPr>
          <p:cNvGrpSpPr>
            <a:grpSpLocks/>
          </p:cNvGrpSpPr>
          <p:nvPr/>
        </p:nvGrpSpPr>
        <p:grpSpPr bwMode="auto">
          <a:xfrm>
            <a:off x="4140200" y="4542590"/>
            <a:ext cx="863600" cy="733425"/>
            <a:chOff x="1066" y="3022"/>
            <a:chExt cx="544" cy="462"/>
          </a:xfrm>
        </p:grpSpPr>
        <p:sp>
          <p:nvSpPr>
            <p:cNvPr id="21" name="Rectangle 19">
              <a:extLst>
                <a:ext uri="{FF2B5EF4-FFF2-40B4-BE49-F238E27FC236}">
                  <a16:creationId xmlns:a16="http://schemas.microsoft.com/office/drawing/2014/main" id="{2785827A-D912-4EA9-957F-840C6168F3DA}"/>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元</a:t>
              </a:r>
              <a:r>
                <a:rPr lang="en-US" altLang="zh-CN">
                  <a:ea typeface="微软雅黑 Light" panose="020B0502040204020203" pitchFamily="34" charset="-122"/>
                </a:rPr>
                <a:t>=4</a:t>
              </a:r>
            </a:p>
          </p:txBody>
        </p:sp>
        <p:sp>
          <p:nvSpPr>
            <p:cNvPr id="22" name="Rectangle 20">
              <a:extLst>
                <a:ext uri="{FF2B5EF4-FFF2-40B4-BE49-F238E27FC236}">
                  <a16:creationId xmlns:a16="http://schemas.microsoft.com/office/drawing/2014/main" id="{71F17A91-6023-41F4-B3B5-C37E0186F10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23" name="Text Box 21">
            <a:extLst>
              <a:ext uri="{FF2B5EF4-FFF2-40B4-BE49-F238E27FC236}">
                <a16:creationId xmlns:a16="http://schemas.microsoft.com/office/drawing/2014/main" id="{BCC758A6-C1C5-4A27-9448-F1A9FA604EFA}"/>
              </a:ext>
            </a:extLst>
          </p:cNvPr>
          <p:cNvSpPr txBox="1">
            <a:spLocks noChangeArrowheads="1"/>
          </p:cNvSpPr>
          <p:nvPr/>
        </p:nvSpPr>
        <p:spPr bwMode="auto">
          <a:xfrm>
            <a:off x="3705523" y="4542590"/>
            <a:ext cx="461665" cy="84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a:t>
            </a:r>
          </a:p>
        </p:txBody>
      </p:sp>
      <p:grpSp>
        <p:nvGrpSpPr>
          <p:cNvPr id="24" name="Group 22">
            <a:extLst>
              <a:ext uri="{FF2B5EF4-FFF2-40B4-BE49-F238E27FC236}">
                <a16:creationId xmlns:a16="http://schemas.microsoft.com/office/drawing/2014/main" id="{208501FD-77CD-465C-A059-605E90A5D1C2}"/>
              </a:ext>
            </a:extLst>
          </p:cNvPr>
          <p:cNvGrpSpPr>
            <a:grpSpLocks/>
          </p:cNvGrpSpPr>
          <p:nvPr/>
        </p:nvGrpSpPr>
        <p:grpSpPr bwMode="auto">
          <a:xfrm>
            <a:off x="5076825" y="4542590"/>
            <a:ext cx="863600" cy="733425"/>
            <a:chOff x="1066" y="3022"/>
            <a:chExt cx="544" cy="462"/>
          </a:xfrm>
        </p:grpSpPr>
        <p:sp>
          <p:nvSpPr>
            <p:cNvPr id="25" name="Rectangle 23">
              <a:extLst>
                <a:ext uri="{FF2B5EF4-FFF2-40B4-BE49-F238E27FC236}">
                  <a16:creationId xmlns:a16="http://schemas.microsoft.com/office/drawing/2014/main" id="{EAD6B2D5-322B-4DFE-9950-7F712D8A2AB3}"/>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26" name="Rectangle 24">
              <a:extLst>
                <a:ext uri="{FF2B5EF4-FFF2-40B4-BE49-F238E27FC236}">
                  <a16:creationId xmlns:a16="http://schemas.microsoft.com/office/drawing/2014/main" id="{654792B8-7E0E-4EEC-B10C-D0633DDD4EA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0.5</a:t>
              </a:r>
              <a:r>
                <a:rPr lang="zh-CN" altLang="en-US">
                  <a:ea typeface="微软雅黑 Light" panose="020B0502040204020203" pitchFamily="34" charset="-122"/>
                </a:rPr>
                <a:t>元</a:t>
              </a:r>
            </a:p>
          </p:txBody>
        </p:sp>
      </p:grpSp>
      <p:grpSp>
        <p:nvGrpSpPr>
          <p:cNvPr id="27" name="Group 25">
            <a:extLst>
              <a:ext uri="{FF2B5EF4-FFF2-40B4-BE49-F238E27FC236}">
                <a16:creationId xmlns:a16="http://schemas.microsoft.com/office/drawing/2014/main" id="{E3E42D00-E8A8-471F-93B0-A162B3C25183}"/>
              </a:ext>
            </a:extLst>
          </p:cNvPr>
          <p:cNvGrpSpPr>
            <a:grpSpLocks/>
          </p:cNvGrpSpPr>
          <p:nvPr/>
        </p:nvGrpSpPr>
        <p:grpSpPr bwMode="auto">
          <a:xfrm>
            <a:off x="6227763" y="4542590"/>
            <a:ext cx="863600" cy="733425"/>
            <a:chOff x="1066" y="3022"/>
            <a:chExt cx="544" cy="462"/>
          </a:xfrm>
        </p:grpSpPr>
        <p:sp>
          <p:nvSpPr>
            <p:cNvPr id="28" name="Rectangle 26">
              <a:extLst>
                <a:ext uri="{FF2B5EF4-FFF2-40B4-BE49-F238E27FC236}">
                  <a16:creationId xmlns:a16="http://schemas.microsoft.com/office/drawing/2014/main" id="{A26DB3BC-1BB6-4B73-8EBF-138E5F8A7D68}"/>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角</a:t>
              </a:r>
              <a:r>
                <a:rPr lang="en-US" altLang="zh-CN">
                  <a:ea typeface="微软雅黑 Light" panose="020B0502040204020203" pitchFamily="34" charset="-122"/>
                </a:rPr>
                <a:t>=4</a:t>
              </a:r>
            </a:p>
          </p:txBody>
        </p:sp>
        <p:sp>
          <p:nvSpPr>
            <p:cNvPr id="29" name="Rectangle 27">
              <a:extLst>
                <a:ext uri="{FF2B5EF4-FFF2-40B4-BE49-F238E27FC236}">
                  <a16:creationId xmlns:a16="http://schemas.microsoft.com/office/drawing/2014/main" id="{997D49FE-608A-449F-89CD-E601CE1A8A63}"/>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sp>
        <p:nvSpPr>
          <p:cNvPr id="30" name="Text Box 28">
            <a:extLst>
              <a:ext uri="{FF2B5EF4-FFF2-40B4-BE49-F238E27FC236}">
                <a16:creationId xmlns:a16="http://schemas.microsoft.com/office/drawing/2014/main" id="{FDE5560C-B41C-4588-9974-E4D5B391FF01}"/>
              </a:ext>
            </a:extLst>
          </p:cNvPr>
          <p:cNvSpPr txBox="1">
            <a:spLocks noChangeArrowheads="1"/>
          </p:cNvSpPr>
          <p:nvPr/>
        </p:nvSpPr>
        <p:spPr bwMode="auto">
          <a:xfrm>
            <a:off x="5793085" y="4542590"/>
            <a:ext cx="46166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eaVert">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a:t>
            </a:r>
          </a:p>
        </p:txBody>
      </p:sp>
      <p:grpSp>
        <p:nvGrpSpPr>
          <p:cNvPr id="31" name="Group 30">
            <a:extLst>
              <a:ext uri="{FF2B5EF4-FFF2-40B4-BE49-F238E27FC236}">
                <a16:creationId xmlns:a16="http://schemas.microsoft.com/office/drawing/2014/main" id="{852720B9-B48F-4068-97EF-5E9D2E8465DE}"/>
              </a:ext>
            </a:extLst>
          </p:cNvPr>
          <p:cNvGrpSpPr>
            <a:grpSpLocks/>
          </p:cNvGrpSpPr>
          <p:nvPr/>
        </p:nvGrpSpPr>
        <p:grpSpPr bwMode="auto">
          <a:xfrm>
            <a:off x="7235825" y="4542590"/>
            <a:ext cx="863600" cy="733425"/>
            <a:chOff x="1066" y="3022"/>
            <a:chExt cx="544" cy="462"/>
          </a:xfrm>
        </p:grpSpPr>
        <p:sp>
          <p:nvSpPr>
            <p:cNvPr id="32" name="Rectangle 31">
              <a:extLst>
                <a:ext uri="{FF2B5EF4-FFF2-40B4-BE49-F238E27FC236}">
                  <a16:creationId xmlns:a16="http://schemas.microsoft.com/office/drawing/2014/main" id="{5E53417B-9F49-4819-A4E1-89AA1B9A8CDA}"/>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33" name="Rectangle 32">
              <a:extLst>
                <a:ext uri="{FF2B5EF4-FFF2-40B4-BE49-F238E27FC236}">
                  <a16:creationId xmlns:a16="http://schemas.microsoft.com/office/drawing/2014/main" id="{2404C153-6CEE-4613-A617-4013E4C246D1}"/>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0.2</a:t>
              </a:r>
              <a:r>
                <a:rPr lang="zh-CN" altLang="en-US">
                  <a:ea typeface="微软雅黑 Light" panose="020B0502040204020203" pitchFamily="34" charset="-122"/>
                </a:rPr>
                <a:t>元</a:t>
              </a:r>
            </a:p>
          </p:txBody>
        </p:sp>
      </p:grpSp>
      <p:grpSp>
        <p:nvGrpSpPr>
          <p:cNvPr id="34" name="Group 33">
            <a:extLst>
              <a:ext uri="{FF2B5EF4-FFF2-40B4-BE49-F238E27FC236}">
                <a16:creationId xmlns:a16="http://schemas.microsoft.com/office/drawing/2014/main" id="{BBC340C7-DE25-4ACF-A019-DDCDFE241559}"/>
              </a:ext>
            </a:extLst>
          </p:cNvPr>
          <p:cNvGrpSpPr>
            <a:grpSpLocks/>
          </p:cNvGrpSpPr>
          <p:nvPr/>
        </p:nvGrpSpPr>
        <p:grpSpPr bwMode="auto">
          <a:xfrm>
            <a:off x="8280400" y="4542590"/>
            <a:ext cx="863600" cy="733425"/>
            <a:chOff x="1066" y="3022"/>
            <a:chExt cx="544" cy="462"/>
          </a:xfrm>
        </p:grpSpPr>
        <p:sp>
          <p:nvSpPr>
            <p:cNvPr id="35" name="Rectangle 34">
              <a:extLst>
                <a:ext uri="{FF2B5EF4-FFF2-40B4-BE49-F238E27FC236}">
                  <a16:creationId xmlns:a16="http://schemas.microsoft.com/office/drawing/2014/main" id="{8B9D0590-06F7-49F5-B5F4-EA485C8B4A62}"/>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36" name="Rectangle 35">
              <a:extLst>
                <a:ext uri="{FF2B5EF4-FFF2-40B4-BE49-F238E27FC236}">
                  <a16:creationId xmlns:a16="http://schemas.microsoft.com/office/drawing/2014/main" id="{DDFD8FE2-6836-4945-A831-FD88515CBCA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0.1</a:t>
              </a:r>
              <a:r>
                <a:rPr lang="zh-CN" altLang="en-US">
                  <a:ea typeface="微软雅黑 Light" panose="020B0502040204020203" pitchFamily="34" charset="-122"/>
                </a:rPr>
                <a:t>元</a:t>
              </a:r>
            </a:p>
          </p:txBody>
        </p:sp>
      </p:grpSp>
      <p:grpSp>
        <p:nvGrpSpPr>
          <p:cNvPr id="37" name="Group 36">
            <a:extLst>
              <a:ext uri="{FF2B5EF4-FFF2-40B4-BE49-F238E27FC236}">
                <a16:creationId xmlns:a16="http://schemas.microsoft.com/office/drawing/2014/main" id="{C2184AC7-7FB1-4283-90F3-FCB8EE1BAE54}"/>
              </a:ext>
            </a:extLst>
          </p:cNvPr>
          <p:cNvGrpSpPr>
            <a:grpSpLocks/>
          </p:cNvGrpSpPr>
          <p:nvPr/>
        </p:nvGrpSpPr>
        <p:grpSpPr bwMode="auto">
          <a:xfrm>
            <a:off x="5435600" y="2382002"/>
            <a:ext cx="863600" cy="733425"/>
            <a:chOff x="1066" y="3022"/>
            <a:chExt cx="544" cy="462"/>
          </a:xfrm>
        </p:grpSpPr>
        <p:sp>
          <p:nvSpPr>
            <p:cNvPr id="38" name="Rectangle 37">
              <a:extLst>
                <a:ext uri="{FF2B5EF4-FFF2-40B4-BE49-F238E27FC236}">
                  <a16:creationId xmlns:a16="http://schemas.microsoft.com/office/drawing/2014/main" id="{EB6E1996-2A59-46C4-AE58-5FD7FEC965C5}"/>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39" name="Rectangle 38">
              <a:extLst>
                <a:ext uri="{FF2B5EF4-FFF2-40B4-BE49-F238E27FC236}">
                  <a16:creationId xmlns:a16="http://schemas.microsoft.com/office/drawing/2014/main" id="{AE6B5F1D-1C85-479A-9255-381DE6D5D9DC}"/>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40" name="Line 39">
            <a:extLst>
              <a:ext uri="{FF2B5EF4-FFF2-40B4-BE49-F238E27FC236}">
                <a16:creationId xmlns:a16="http://schemas.microsoft.com/office/drawing/2014/main" id="{793EA97C-8F40-4D5C-A64F-69143F5F7326}"/>
              </a:ext>
            </a:extLst>
          </p:cNvPr>
          <p:cNvSpPr>
            <a:spLocks noChangeShapeType="1"/>
          </p:cNvSpPr>
          <p:nvPr/>
        </p:nvSpPr>
        <p:spPr bwMode="auto">
          <a:xfrm flipV="1">
            <a:off x="2484438" y="3101140"/>
            <a:ext cx="3240087"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Line 40">
            <a:extLst>
              <a:ext uri="{FF2B5EF4-FFF2-40B4-BE49-F238E27FC236}">
                <a16:creationId xmlns:a16="http://schemas.microsoft.com/office/drawing/2014/main" id="{AD2CAF5E-1058-452C-916F-67B066DD9AC6}"/>
              </a:ext>
            </a:extLst>
          </p:cNvPr>
          <p:cNvSpPr>
            <a:spLocks noChangeShapeType="1"/>
          </p:cNvSpPr>
          <p:nvPr/>
        </p:nvSpPr>
        <p:spPr bwMode="auto">
          <a:xfrm flipV="1">
            <a:off x="5292725" y="3101140"/>
            <a:ext cx="6477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Line 41">
            <a:extLst>
              <a:ext uri="{FF2B5EF4-FFF2-40B4-BE49-F238E27FC236}">
                <a16:creationId xmlns:a16="http://schemas.microsoft.com/office/drawing/2014/main" id="{F1004991-10DA-472E-B4C3-81879016302A}"/>
              </a:ext>
            </a:extLst>
          </p:cNvPr>
          <p:cNvSpPr>
            <a:spLocks noChangeShapeType="1"/>
          </p:cNvSpPr>
          <p:nvPr/>
        </p:nvSpPr>
        <p:spPr bwMode="auto">
          <a:xfrm flipH="1" flipV="1">
            <a:off x="6084888" y="3101140"/>
            <a:ext cx="2519362"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nvGrpSpPr>
          <p:cNvPr id="43" name="Group 42">
            <a:extLst>
              <a:ext uri="{FF2B5EF4-FFF2-40B4-BE49-F238E27FC236}">
                <a16:creationId xmlns:a16="http://schemas.microsoft.com/office/drawing/2014/main" id="{B20C648D-CDBE-4198-882B-7C0C00C66888}"/>
              </a:ext>
            </a:extLst>
          </p:cNvPr>
          <p:cNvGrpSpPr>
            <a:grpSpLocks/>
          </p:cNvGrpSpPr>
          <p:nvPr/>
        </p:nvGrpSpPr>
        <p:grpSpPr bwMode="auto">
          <a:xfrm>
            <a:off x="1692275" y="2382002"/>
            <a:ext cx="863600" cy="733425"/>
            <a:chOff x="1066" y="3022"/>
            <a:chExt cx="544" cy="462"/>
          </a:xfrm>
        </p:grpSpPr>
        <p:sp>
          <p:nvSpPr>
            <p:cNvPr id="44" name="Rectangle 43">
              <a:extLst>
                <a:ext uri="{FF2B5EF4-FFF2-40B4-BE49-F238E27FC236}">
                  <a16:creationId xmlns:a16="http://schemas.microsoft.com/office/drawing/2014/main" id="{5865571A-1549-4813-8164-866F6AA68990}"/>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45" name="Rectangle 44">
              <a:extLst>
                <a:ext uri="{FF2B5EF4-FFF2-40B4-BE49-F238E27FC236}">
                  <a16:creationId xmlns:a16="http://schemas.microsoft.com/office/drawing/2014/main" id="{79E1D399-65F9-4B2F-8692-7ADF5309657F}"/>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46" name="Line 45">
            <a:extLst>
              <a:ext uri="{FF2B5EF4-FFF2-40B4-BE49-F238E27FC236}">
                <a16:creationId xmlns:a16="http://schemas.microsoft.com/office/drawing/2014/main" id="{98C1D006-AAE4-465D-952A-47391E410FA9}"/>
              </a:ext>
            </a:extLst>
          </p:cNvPr>
          <p:cNvSpPr>
            <a:spLocks noChangeShapeType="1"/>
          </p:cNvSpPr>
          <p:nvPr/>
        </p:nvSpPr>
        <p:spPr bwMode="auto">
          <a:xfrm flipV="1">
            <a:off x="1403350" y="3102727"/>
            <a:ext cx="576263"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7" name="Line 46">
            <a:extLst>
              <a:ext uri="{FF2B5EF4-FFF2-40B4-BE49-F238E27FC236}">
                <a16:creationId xmlns:a16="http://schemas.microsoft.com/office/drawing/2014/main" id="{93BB3719-0E46-4965-A242-6989A1DC96DE}"/>
              </a:ext>
            </a:extLst>
          </p:cNvPr>
          <p:cNvSpPr>
            <a:spLocks noChangeShapeType="1"/>
          </p:cNvSpPr>
          <p:nvPr/>
        </p:nvSpPr>
        <p:spPr bwMode="auto">
          <a:xfrm flipH="1" flipV="1">
            <a:off x="2339975" y="3102727"/>
            <a:ext cx="1079500"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48" name="Group 47">
            <a:extLst>
              <a:ext uri="{FF2B5EF4-FFF2-40B4-BE49-F238E27FC236}">
                <a16:creationId xmlns:a16="http://schemas.microsoft.com/office/drawing/2014/main" id="{82BC3D4D-63CC-48A6-A1EC-A8443C06F4EA}"/>
              </a:ext>
            </a:extLst>
          </p:cNvPr>
          <p:cNvGrpSpPr>
            <a:grpSpLocks/>
          </p:cNvGrpSpPr>
          <p:nvPr/>
        </p:nvGrpSpPr>
        <p:grpSpPr bwMode="auto">
          <a:xfrm>
            <a:off x="7235825" y="2382002"/>
            <a:ext cx="863600" cy="733425"/>
            <a:chOff x="1066" y="3022"/>
            <a:chExt cx="544" cy="462"/>
          </a:xfrm>
        </p:grpSpPr>
        <p:sp>
          <p:nvSpPr>
            <p:cNvPr id="49" name="Rectangle 48">
              <a:extLst>
                <a:ext uri="{FF2B5EF4-FFF2-40B4-BE49-F238E27FC236}">
                  <a16:creationId xmlns:a16="http://schemas.microsoft.com/office/drawing/2014/main" id="{8E2F48B7-F436-4D31-9BA0-606EC9A39708}"/>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50" name="Rectangle 49">
              <a:extLst>
                <a:ext uri="{FF2B5EF4-FFF2-40B4-BE49-F238E27FC236}">
                  <a16:creationId xmlns:a16="http://schemas.microsoft.com/office/drawing/2014/main" id="{6E6EA1FB-AB5D-49EC-B031-F02FB06B974E}"/>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0.6</a:t>
              </a:r>
              <a:r>
                <a:rPr lang="zh-CN" altLang="en-US">
                  <a:ea typeface="微软雅黑 Light" panose="020B0502040204020203" pitchFamily="34" charset="-122"/>
                </a:rPr>
                <a:t>元</a:t>
              </a:r>
            </a:p>
          </p:txBody>
        </p:sp>
      </p:grpSp>
      <p:sp>
        <p:nvSpPr>
          <p:cNvPr id="51" name="Line 50">
            <a:extLst>
              <a:ext uri="{FF2B5EF4-FFF2-40B4-BE49-F238E27FC236}">
                <a16:creationId xmlns:a16="http://schemas.microsoft.com/office/drawing/2014/main" id="{DBA47B9D-452D-4C39-93A2-FC1B8277FB24}"/>
              </a:ext>
            </a:extLst>
          </p:cNvPr>
          <p:cNvSpPr>
            <a:spLocks noChangeShapeType="1"/>
          </p:cNvSpPr>
          <p:nvPr/>
        </p:nvSpPr>
        <p:spPr bwMode="auto">
          <a:xfrm flipV="1">
            <a:off x="5651500" y="3102727"/>
            <a:ext cx="1728788"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52" name="Line 51">
            <a:extLst>
              <a:ext uri="{FF2B5EF4-FFF2-40B4-BE49-F238E27FC236}">
                <a16:creationId xmlns:a16="http://schemas.microsoft.com/office/drawing/2014/main" id="{DBDB9167-DEF2-4BD5-82EF-79D5C0C2FB26}"/>
              </a:ext>
            </a:extLst>
          </p:cNvPr>
          <p:cNvSpPr>
            <a:spLocks noChangeShapeType="1"/>
          </p:cNvSpPr>
          <p:nvPr/>
        </p:nvSpPr>
        <p:spPr bwMode="auto">
          <a:xfrm flipH="1" flipV="1">
            <a:off x="7812088" y="3102727"/>
            <a:ext cx="1008062"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53" name="Group 52">
            <a:extLst>
              <a:ext uri="{FF2B5EF4-FFF2-40B4-BE49-F238E27FC236}">
                <a16:creationId xmlns:a16="http://schemas.microsoft.com/office/drawing/2014/main" id="{D074BDC7-051A-41FA-B3E2-BB533D74BCDF}"/>
              </a:ext>
            </a:extLst>
          </p:cNvPr>
          <p:cNvGrpSpPr>
            <a:grpSpLocks/>
          </p:cNvGrpSpPr>
          <p:nvPr/>
        </p:nvGrpSpPr>
        <p:grpSpPr bwMode="auto">
          <a:xfrm>
            <a:off x="4572000" y="797677"/>
            <a:ext cx="863600" cy="733425"/>
            <a:chOff x="1066" y="3022"/>
            <a:chExt cx="544" cy="462"/>
          </a:xfrm>
        </p:grpSpPr>
        <p:sp>
          <p:nvSpPr>
            <p:cNvPr id="54" name="Rectangle 53">
              <a:extLst>
                <a:ext uri="{FF2B5EF4-FFF2-40B4-BE49-F238E27FC236}">
                  <a16:creationId xmlns:a16="http://schemas.microsoft.com/office/drawing/2014/main" id="{693C9518-A091-406C-935E-F60512888B42}"/>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55" name="Rectangle 54">
              <a:extLst>
                <a:ext uri="{FF2B5EF4-FFF2-40B4-BE49-F238E27FC236}">
                  <a16:creationId xmlns:a16="http://schemas.microsoft.com/office/drawing/2014/main" id="{724D3027-7372-4B09-96EC-F595B469E4B3}"/>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56" name="Line 55">
            <a:extLst>
              <a:ext uri="{FF2B5EF4-FFF2-40B4-BE49-F238E27FC236}">
                <a16:creationId xmlns:a16="http://schemas.microsoft.com/office/drawing/2014/main" id="{864CF1FB-2FC8-4249-8F06-FF34DBAE0738}"/>
              </a:ext>
            </a:extLst>
          </p:cNvPr>
          <p:cNvSpPr>
            <a:spLocks noChangeShapeType="1"/>
          </p:cNvSpPr>
          <p:nvPr/>
        </p:nvSpPr>
        <p:spPr bwMode="auto">
          <a:xfrm flipV="1">
            <a:off x="2124075" y="1518402"/>
            <a:ext cx="2592388" cy="8636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57" name="Line 56">
            <a:extLst>
              <a:ext uri="{FF2B5EF4-FFF2-40B4-BE49-F238E27FC236}">
                <a16:creationId xmlns:a16="http://schemas.microsoft.com/office/drawing/2014/main" id="{6C6B9BFD-C6A3-466F-B083-09A362009193}"/>
              </a:ext>
            </a:extLst>
          </p:cNvPr>
          <p:cNvSpPr>
            <a:spLocks noChangeShapeType="1"/>
          </p:cNvSpPr>
          <p:nvPr/>
        </p:nvSpPr>
        <p:spPr bwMode="auto">
          <a:xfrm flipH="1" flipV="1">
            <a:off x="5219700" y="1518402"/>
            <a:ext cx="2447925" cy="8636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58" name="Text Box 57">
            <a:extLst>
              <a:ext uri="{FF2B5EF4-FFF2-40B4-BE49-F238E27FC236}">
                <a16:creationId xmlns:a16="http://schemas.microsoft.com/office/drawing/2014/main" id="{ADACAFE8-D05F-4EDC-810A-58B19A2155B5}"/>
              </a:ext>
            </a:extLst>
          </p:cNvPr>
          <p:cNvSpPr txBox="1">
            <a:spLocks noChangeArrowheads="1"/>
          </p:cNvSpPr>
          <p:nvPr/>
        </p:nvSpPr>
        <p:spPr bwMode="auto">
          <a:xfrm>
            <a:off x="0" y="5915471"/>
            <a:ext cx="9144000" cy="707886"/>
          </a:xfrm>
          <a:prstGeom prst="rect">
            <a:avLst/>
          </a:prstGeom>
          <a:solidFill>
            <a:srgbClr val="FFFF00"/>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问题：自上而下分解方法太多，各种规模的子问题及其组合的数目太多，求解费时耗力</a:t>
            </a:r>
          </a:p>
        </p:txBody>
      </p:sp>
      <p:grpSp>
        <p:nvGrpSpPr>
          <p:cNvPr id="59" name="Group 58">
            <a:extLst>
              <a:ext uri="{FF2B5EF4-FFF2-40B4-BE49-F238E27FC236}">
                <a16:creationId xmlns:a16="http://schemas.microsoft.com/office/drawing/2014/main" id="{F0FD3758-6E25-4BB6-B031-DCC6A7F2D0AF}"/>
              </a:ext>
            </a:extLst>
          </p:cNvPr>
          <p:cNvGrpSpPr>
            <a:grpSpLocks/>
          </p:cNvGrpSpPr>
          <p:nvPr/>
        </p:nvGrpSpPr>
        <p:grpSpPr bwMode="auto">
          <a:xfrm>
            <a:off x="3635375" y="2382002"/>
            <a:ext cx="863600" cy="733425"/>
            <a:chOff x="1066" y="3022"/>
            <a:chExt cx="544" cy="462"/>
          </a:xfrm>
        </p:grpSpPr>
        <p:sp>
          <p:nvSpPr>
            <p:cNvPr id="60" name="Rectangle 59">
              <a:extLst>
                <a:ext uri="{FF2B5EF4-FFF2-40B4-BE49-F238E27FC236}">
                  <a16:creationId xmlns:a16="http://schemas.microsoft.com/office/drawing/2014/main" id="{278D5987-A8A5-4223-98A2-0822D7DCEF39}"/>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61" name="Rectangle 60">
              <a:extLst>
                <a:ext uri="{FF2B5EF4-FFF2-40B4-BE49-F238E27FC236}">
                  <a16:creationId xmlns:a16="http://schemas.microsoft.com/office/drawing/2014/main" id="{1721FBEC-9194-4CCF-900C-BA680D11DAE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62" name="Line 61">
            <a:extLst>
              <a:ext uri="{FF2B5EF4-FFF2-40B4-BE49-F238E27FC236}">
                <a16:creationId xmlns:a16="http://schemas.microsoft.com/office/drawing/2014/main" id="{56B1C067-6D41-4B77-A93A-C0381C9359D1}"/>
              </a:ext>
            </a:extLst>
          </p:cNvPr>
          <p:cNvSpPr>
            <a:spLocks noChangeShapeType="1"/>
          </p:cNvSpPr>
          <p:nvPr/>
        </p:nvSpPr>
        <p:spPr bwMode="auto">
          <a:xfrm flipV="1">
            <a:off x="1692275" y="3101140"/>
            <a:ext cx="21590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63" name="Line 62">
            <a:extLst>
              <a:ext uri="{FF2B5EF4-FFF2-40B4-BE49-F238E27FC236}">
                <a16:creationId xmlns:a16="http://schemas.microsoft.com/office/drawing/2014/main" id="{79C913D7-2B82-46F5-B337-9511B9498294}"/>
              </a:ext>
            </a:extLst>
          </p:cNvPr>
          <p:cNvSpPr>
            <a:spLocks noChangeShapeType="1"/>
          </p:cNvSpPr>
          <p:nvPr/>
        </p:nvSpPr>
        <p:spPr bwMode="auto">
          <a:xfrm flipV="1">
            <a:off x="3635375" y="3101140"/>
            <a:ext cx="4318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64" name="Group 63">
            <a:extLst>
              <a:ext uri="{FF2B5EF4-FFF2-40B4-BE49-F238E27FC236}">
                <a16:creationId xmlns:a16="http://schemas.microsoft.com/office/drawing/2014/main" id="{47B889AD-4632-4C45-9926-FD250605854B}"/>
              </a:ext>
            </a:extLst>
          </p:cNvPr>
          <p:cNvGrpSpPr>
            <a:grpSpLocks/>
          </p:cNvGrpSpPr>
          <p:nvPr/>
        </p:nvGrpSpPr>
        <p:grpSpPr bwMode="auto">
          <a:xfrm>
            <a:off x="7740650" y="869115"/>
            <a:ext cx="863600" cy="733425"/>
            <a:chOff x="1066" y="3022"/>
            <a:chExt cx="544" cy="462"/>
          </a:xfrm>
        </p:grpSpPr>
        <p:sp>
          <p:nvSpPr>
            <p:cNvPr id="65" name="Rectangle 64">
              <a:extLst>
                <a:ext uri="{FF2B5EF4-FFF2-40B4-BE49-F238E27FC236}">
                  <a16:creationId xmlns:a16="http://schemas.microsoft.com/office/drawing/2014/main" id="{1EAFF59D-E6F7-4B7D-8086-28E174F66D6D}"/>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66" name="Rectangle 65">
              <a:extLst>
                <a:ext uri="{FF2B5EF4-FFF2-40B4-BE49-F238E27FC236}">
                  <a16:creationId xmlns:a16="http://schemas.microsoft.com/office/drawing/2014/main" id="{4DB0563B-60F6-412F-8D4D-ED082E00B8A6}"/>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67" name="Line 66">
            <a:extLst>
              <a:ext uri="{FF2B5EF4-FFF2-40B4-BE49-F238E27FC236}">
                <a16:creationId xmlns:a16="http://schemas.microsoft.com/office/drawing/2014/main" id="{A9759BB8-4BB9-4571-8626-9765D8CF4D48}"/>
              </a:ext>
            </a:extLst>
          </p:cNvPr>
          <p:cNvSpPr>
            <a:spLocks noChangeShapeType="1"/>
          </p:cNvSpPr>
          <p:nvPr/>
        </p:nvSpPr>
        <p:spPr bwMode="auto">
          <a:xfrm flipV="1">
            <a:off x="4067175" y="1589840"/>
            <a:ext cx="3889375" cy="7921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68" name="Line 67">
            <a:extLst>
              <a:ext uri="{FF2B5EF4-FFF2-40B4-BE49-F238E27FC236}">
                <a16:creationId xmlns:a16="http://schemas.microsoft.com/office/drawing/2014/main" id="{77E645FF-5364-4BCF-B54F-A69FAD02D6DA}"/>
              </a:ext>
            </a:extLst>
          </p:cNvPr>
          <p:cNvSpPr>
            <a:spLocks noChangeShapeType="1"/>
          </p:cNvSpPr>
          <p:nvPr/>
        </p:nvSpPr>
        <p:spPr bwMode="auto">
          <a:xfrm flipV="1">
            <a:off x="7956550" y="1589840"/>
            <a:ext cx="287338" cy="7921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1962180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AD5437-38D9-4AD3-84F6-9D86D56A1822}"/>
              </a:ext>
            </a:extLst>
          </p:cNvPr>
          <p:cNvSpPr>
            <a:spLocks noGrp="1"/>
          </p:cNvSpPr>
          <p:nvPr>
            <p:ph type="title"/>
          </p:nvPr>
        </p:nvSpPr>
        <p:spPr/>
        <p:txBody>
          <a:bodyPr/>
          <a:lstStyle/>
          <a:p>
            <a:r>
              <a:rPr lang="zh-CN" altLang="en-US"/>
              <a:t>最小生成树</a:t>
            </a:r>
            <a:r>
              <a:rPr lang="zh-CN" altLang="en-US" dirty="0"/>
              <a:t>性质</a:t>
            </a:r>
          </a:p>
        </p:txBody>
      </p:sp>
      <p:sp>
        <p:nvSpPr>
          <p:cNvPr id="3" name="内容占位符 2">
            <a:extLst>
              <a:ext uri="{FF2B5EF4-FFF2-40B4-BE49-F238E27FC236}">
                <a16:creationId xmlns:a16="http://schemas.microsoft.com/office/drawing/2014/main" id="{CD03A583-802E-4669-97B8-83ADF226FF0D}"/>
              </a:ext>
            </a:extLst>
          </p:cNvPr>
          <p:cNvSpPr>
            <a:spLocks noGrp="1"/>
          </p:cNvSpPr>
          <p:nvPr>
            <p:ph idx="1"/>
          </p:nvPr>
        </p:nvSpPr>
        <p:spPr/>
        <p:txBody>
          <a:bodyPr>
            <a:normAutofit/>
          </a:bodyPr>
          <a:lstStyle/>
          <a:p>
            <a:r>
              <a:rPr lang="zh-CN" altLang="en-US" dirty="0"/>
              <a:t>两种基于贪心策略的最小生成树算法</a:t>
            </a:r>
            <a:endParaRPr lang="en-US" altLang="zh-CN" dirty="0"/>
          </a:p>
          <a:p>
            <a:pPr lvl="1"/>
            <a:r>
              <a:rPr lang="en-US" altLang="zh-CN" dirty="0">
                <a:solidFill>
                  <a:srgbClr val="000000"/>
                </a:solidFill>
              </a:rPr>
              <a:t>Prim</a:t>
            </a:r>
            <a:r>
              <a:rPr lang="zh-CN" altLang="en-US" dirty="0">
                <a:solidFill>
                  <a:srgbClr val="000000"/>
                </a:solidFill>
              </a:rPr>
              <a:t>算法，以顶点为基础</a:t>
            </a:r>
            <a:endParaRPr lang="en-US" altLang="zh-CN" dirty="0">
              <a:solidFill>
                <a:srgbClr val="000000"/>
              </a:solidFill>
            </a:endParaRPr>
          </a:p>
          <a:p>
            <a:pPr lvl="1"/>
            <a:r>
              <a:rPr lang="en-US" altLang="zh-CN" dirty="0">
                <a:solidFill>
                  <a:srgbClr val="000000"/>
                </a:solidFill>
              </a:rPr>
              <a:t>Kruskal</a:t>
            </a:r>
            <a:r>
              <a:rPr lang="zh-CN" altLang="en-US" dirty="0">
                <a:solidFill>
                  <a:srgbClr val="000000"/>
                </a:solidFill>
              </a:rPr>
              <a:t>算法，以边为基础</a:t>
            </a:r>
            <a:endParaRPr lang="en-US" altLang="zh-CN" dirty="0">
              <a:solidFill>
                <a:srgbClr val="000000"/>
              </a:solidFill>
            </a:endParaRPr>
          </a:p>
          <a:p>
            <a:r>
              <a:rPr lang="zh-CN" altLang="en-US" sz="2400" dirty="0">
                <a:solidFill>
                  <a:srgbClr val="000000"/>
                </a:solidFill>
              </a:rPr>
              <a:t>两个算法均利用了</a:t>
            </a:r>
            <a:r>
              <a:rPr lang="zh-CN" altLang="en-US" sz="2400" b="1" dirty="0">
                <a:solidFill>
                  <a:srgbClr val="000000"/>
                </a:solidFill>
              </a:rPr>
              <a:t>最小生成树性质</a:t>
            </a:r>
            <a:r>
              <a:rPr lang="en-US" altLang="zh-CN" sz="2400" b="1" dirty="0">
                <a:solidFill>
                  <a:srgbClr val="000000"/>
                </a:solidFill>
              </a:rPr>
              <a:t>——MST</a:t>
            </a:r>
            <a:r>
              <a:rPr lang="zh-CN" altLang="en-US" sz="2400" b="1" dirty="0">
                <a:solidFill>
                  <a:srgbClr val="000000"/>
                </a:solidFill>
              </a:rPr>
              <a:t>性质</a:t>
            </a:r>
            <a:endParaRPr lang="en-US" altLang="zh-CN" b="1" dirty="0">
              <a:solidFill>
                <a:srgbClr val="000000"/>
              </a:solidFill>
            </a:endParaRPr>
          </a:p>
          <a:p>
            <a:pPr lvl="1"/>
            <a:r>
              <a:rPr lang="zh-CN" altLang="en-US" dirty="0">
                <a:solidFill>
                  <a:srgbClr val="000000"/>
                </a:solidFill>
              </a:rPr>
              <a:t>设</a:t>
            </a:r>
            <a:r>
              <a:rPr lang="en-US" altLang="zh-CN" dirty="0">
                <a:solidFill>
                  <a:srgbClr val="000000"/>
                </a:solidFill>
              </a:rPr>
              <a:t>G=(V, E)</a:t>
            </a:r>
            <a:r>
              <a:rPr lang="zh-CN" altLang="en-US" dirty="0">
                <a:solidFill>
                  <a:srgbClr val="000000"/>
                </a:solidFill>
              </a:rPr>
              <a:t>是连通带权图，顶点集</a:t>
            </a:r>
            <a:r>
              <a:rPr lang="en-US" altLang="zh-CN" dirty="0">
                <a:solidFill>
                  <a:srgbClr val="000000"/>
                </a:solidFill>
              </a:rPr>
              <a:t>U</a:t>
            </a:r>
            <a:r>
              <a:rPr lang="zh-CN" altLang="en-US" dirty="0">
                <a:solidFill>
                  <a:srgbClr val="000000"/>
                </a:solidFill>
              </a:rPr>
              <a:t>是</a:t>
            </a:r>
            <a:r>
              <a:rPr lang="en-US" altLang="zh-CN" dirty="0">
                <a:solidFill>
                  <a:srgbClr val="000000"/>
                </a:solidFill>
              </a:rPr>
              <a:t>V</a:t>
            </a:r>
            <a:r>
              <a:rPr lang="zh-CN" altLang="en-US" dirty="0">
                <a:solidFill>
                  <a:srgbClr val="000000"/>
                </a:solidFill>
              </a:rPr>
              <a:t>的真子集，如果：</a:t>
            </a:r>
            <a:endParaRPr lang="en-US" altLang="zh-CN" dirty="0">
              <a:solidFill>
                <a:srgbClr val="000000"/>
              </a:solidFill>
            </a:endParaRPr>
          </a:p>
          <a:p>
            <a:pPr lvl="2"/>
            <a:r>
              <a:rPr lang="en-US" altLang="zh-CN" dirty="0">
                <a:solidFill>
                  <a:srgbClr val="000000"/>
                </a:solidFill>
              </a:rPr>
              <a:t>(u, v)</a:t>
            </a:r>
            <a:r>
              <a:rPr lang="en-US" altLang="zh-CN" dirty="0">
                <a:solidFill>
                  <a:srgbClr val="000000"/>
                </a:solidFill>
                <a:sym typeface="Symbol" pitchFamily="18" charset="2"/>
              </a:rPr>
              <a:t></a:t>
            </a:r>
            <a:r>
              <a:rPr lang="en-US" altLang="zh-CN" dirty="0">
                <a:solidFill>
                  <a:srgbClr val="000000"/>
                </a:solidFill>
              </a:rPr>
              <a:t>E</a:t>
            </a:r>
            <a:r>
              <a:rPr lang="zh-CN" altLang="en-US" dirty="0">
                <a:solidFill>
                  <a:srgbClr val="000000"/>
                </a:solidFill>
              </a:rPr>
              <a:t>为横跨点集</a:t>
            </a:r>
            <a:r>
              <a:rPr lang="en-US" altLang="zh-CN" dirty="0">
                <a:solidFill>
                  <a:srgbClr val="000000"/>
                </a:solidFill>
              </a:rPr>
              <a:t>U</a:t>
            </a:r>
            <a:r>
              <a:rPr lang="zh-CN" altLang="en-US" dirty="0">
                <a:solidFill>
                  <a:srgbClr val="000000"/>
                </a:solidFill>
              </a:rPr>
              <a:t>和</a:t>
            </a:r>
            <a:r>
              <a:rPr lang="en-US" altLang="zh-CN" dirty="0">
                <a:solidFill>
                  <a:srgbClr val="000000"/>
                </a:solidFill>
              </a:rPr>
              <a:t>V-U</a:t>
            </a:r>
            <a:r>
              <a:rPr lang="zh-CN" altLang="en-US" dirty="0">
                <a:solidFill>
                  <a:srgbClr val="000000"/>
                </a:solidFill>
              </a:rPr>
              <a:t>的边，即</a:t>
            </a:r>
            <a:r>
              <a:rPr lang="en-US" altLang="zh-CN" dirty="0" err="1">
                <a:solidFill>
                  <a:srgbClr val="000000"/>
                </a:solidFill>
              </a:rPr>
              <a:t>u</a:t>
            </a:r>
            <a:r>
              <a:rPr lang="en-US" altLang="zh-CN" dirty="0" err="1">
                <a:solidFill>
                  <a:srgbClr val="000000"/>
                </a:solidFill>
                <a:sym typeface="Symbol" pitchFamily="18" charset="2"/>
              </a:rPr>
              <a:t></a:t>
            </a:r>
            <a:r>
              <a:rPr lang="en-US" altLang="zh-CN" dirty="0" err="1">
                <a:solidFill>
                  <a:srgbClr val="000000"/>
                </a:solidFill>
              </a:rPr>
              <a:t>U</a:t>
            </a:r>
            <a:r>
              <a:rPr lang="zh-CN" altLang="en-US" dirty="0">
                <a:solidFill>
                  <a:srgbClr val="000000"/>
                </a:solidFill>
              </a:rPr>
              <a:t>，</a:t>
            </a:r>
            <a:r>
              <a:rPr lang="en-US" altLang="zh-CN" dirty="0" err="1">
                <a:solidFill>
                  <a:srgbClr val="000000"/>
                </a:solidFill>
              </a:rPr>
              <a:t>v</a:t>
            </a:r>
            <a:r>
              <a:rPr lang="en-US" altLang="zh-CN" dirty="0" err="1">
                <a:solidFill>
                  <a:srgbClr val="000000"/>
                </a:solidFill>
                <a:sym typeface="Symbol" pitchFamily="18" charset="2"/>
              </a:rPr>
              <a:t></a:t>
            </a:r>
            <a:r>
              <a:rPr lang="en-US" altLang="zh-CN" dirty="0" err="1">
                <a:solidFill>
                  <a:srgbClr val="000000"/>
                </a:solidFill>
              </a:rPr>
              <a:t>V-U</a:t>
            </a:r>
            <a:r>
              <a:rPr lang="zh-CN" altLang="en-US" dirty="0">
                <a:solidFill>
                  <a:srgbClr val="000000"/>
                </a:solidFill>
              </a:rPr>
              <a:t>，并且</a:t>
            </a:r>
            <a:endParaRPr lang="en-US" altLang="zh-CN" dirty="0">
              <a:solidFill>
                <a:srgbClr val="000000"/>
              </a:solidFill>
            </a:endParaRPr>
          </a:p>
          <a:p>
            <a:pPr lvl="2"/>
            <a:r>
              <a:rPr lang="zh-CN" altLang="en-US" sz="2400" dirty="0">
                <a:solidFill>
                  <a:srgbClr val="000000"/>
                </a:solidFill>
              </a:rPr>
              <a:t>在所有这样的边中，</a:t>
            </a:r>
            <a:r>
              <a:rPr lang="en-US" altLang="zh-CN" sz="2400" dirty="0">
                <a:solidFill>
                  <a:srgbClr val="000000"/>
                </a:solidFill>
              </a:rPr>
              <a:t>(u, v)</a:t>
            </a:r>
            <a:r>
              <a:rPr lang="zh-CN" altLang="en-US" sz="2400" dirty="0">
                <a:solidFill>
                  <a:srgbClr val="000000"/>
                </a:solidFill>
              </a:rPr>
              <a:t>的权</a:t>
            </a:r>
            <a:r>
              <a:rPr lang="en-US" altLang="zh-CN" sz="2400" dirty="0">
                <a:solidFill>
                  <a:srgbClr val="000000"/>
                </a:solidFill>
              </a:rPr>
              <a:t>c[u][v]</a:t>
            </a:r>
            <a:r>
              <a:rPr lang="zh-CN" altLang="en-US" sz="2400" dirty="0">
                <a:solidFill>
                  <a:srgbClr val="000000"/>
                </a:solidFill>
              </a:rPr>
              <a:t>最小</a:t>
            </a:r>
            <a:endParaRPr lang="en-US" altLang="zh-CN" sz="2400" dirty="0">
              <a:solidFill>
                <a:srgbClr val="000000"/>
              </a:solidFill>
            </a:endParaRPr>
          </a:p>
          <a:p>
            <a:pPr eaLnBrk="1" hangingPunct="1">
              <a:buFontTx/>
              <a:buNone/>
            </a:pPr>
            <a:r>
              <a:rPr lang="zh-CN" altLang="en-US" sz="2400" dirty="0">
                <a:solidFill>
                  <a:srgbClr val="000000"/>
                </a:solidFill>
              </a:rPr>
              <a:t>    ，则一定存在</a:t>
            </a:r>
            <a:r>
              <a:rPr lang="en-US" altLang="zh-CN" sz="2400" dirty="0">
                <a:solidFill>
                  <a:srgbClr val="000000"/>
                </a:solidFill>
              </a:rPr>
              <a:t>G</a:t>
            </a:r>
            <a:r>
              <a:rPr lang="zh-CN" altLang="en-US" sz="2400" dirty="0">
                <a:solidFill>
                  <a:srgbClr val="000000"/>
                </a:solidFill>
              </a:rPr>
              <a:t>的一棵最小生成树，它以</a:t>
            </a:r>
            <a:r>
              <a:rPr lang="en-US" altLang="zh-CN" sz="2400" dirty="0">
                <a:solidFill>
                  <a:srgbClr val="000000"/>
                </a:solidFill>
              </a:rPr>
              <a:t>(u, v)</a:t>
            </a:r>
            <a:r>
              <a:rPr lang="zh-CN" altLang="en-US" sz="2400" dirty="0">
                <a:solidFill>
                  <a:srgbClr val="000000"/>
                </a:solidFill>
              </a:rPr>
              <a:t>为其中一条边，  </a:t>
            </a:r>
            <a:r>
              <a:rPr lang="zh-CN" altLang="en-US" sz="2400" dirty="0">
                <a:solidFill>
                  <a:srgbClr val="FF0000"/>
                </a:solidFill>
              </a:rPr>
              <a:t>即</a:t>
            </a:r>
            <a:r>
              <a:rPr lang="en-US" altLang="zh-CN" sz="2400" dirty="0">
                <a:solidFill>
                  <a:srgbClr val="FF0000"/>
                </a:solidFill>
              </a:rPr>
              <a:t>(u, v)</a:t>
            </a:r>
            <a:r>
              <a:rPr lang="zh-CN" altLang="en-US" sz="2400" dirty="0">
                <a:solidFill>
                  <a:srgbClr val="FF0000"/>
                </a:solidFill>
              </a:rPr>
              <a:t>出现在最小生成树中</a:t>
            </a:r>
            <a:endParaRPr lang="en-US" altLang="zh-CN" sz="2400" dirty="0">
              <a:solidFill>
                <a:srgbClr val="FF0000"/>
              </a:solidFill>
            </a:endParaRPr>
          </a:p>
          <a:p>
            <a:pPr eaLnBrk="1" hangingPunct="1">
              <a:buFontTx/>
              <a:buNone/>
            </a:pPr>
            <a:endParaRPr lang="zh-CN" altLang="en-US" sz="2400" dirty="0">
              <a:solidFill>
                <a:srgbClr val="FF0000"/>
              </a:solidFill>
            </a:endParaRPr>
          </a:p>
          <a:p>
            <a:pPr lvl="1"/>
            <a:r>
              <a:rPr lang="zh-CN" altLang="en-US" dirty="0">
                <a:solidFill>
                  <a:srgbClr val="000000"/>
                </a:solidFill>
              </a:rPr>
              <a:t>说明：真子集</a:t>
            </a:r>
            <a:r>
              <a:rPr lang="en-US" altLang="zh-CN" dirty="0">
                <a:solidFill>
                  <a:srgbClr val="000000"/>
                </a:solidFill>
              </a:rPr>
              <a:t>U</a:t>
            </a:r>
            <a:r>
              <a:rPr lang="zh-CN" altLang="en-US" dirty="0">
                <a:solidFill>
                  <a:srgbClr val="000000"/>
                </a:solidFill>
              </a:rPr>
              <a:t>可以任意选取 </a:t>
            </a:r>
          </a:p>
        </p:txBody>
      </p:sp>
      <p:sp>
        <p:nvSpPr>
          <p:cNvPr id="4" name="日期占位符 3">
            <a:extLst>
              <a:ext uri="{FF2B5EF4-FFF2-40B4-BE49-F238E27FC236}">
                <a16:creationId xmlns:a16="http://schemas.microsoft.com/office/drawing/2014/main" id="{D81FB2FC-5C47-4EA2-AAEB-23DF8EA5C365}"/>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8E4214BC-AD25-44E4-B321-F9241C14BE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520EE7-71BD-49B8-8578-C52F0C1E0781}"/>
              </a:ext>
            </a:extLst>
          </p:cNvPr>
          <p:cNvSpPr>
            <a:spLocks noGrp="1"/>
          </p:cNvSpPr>
          <p:nvPr>
            <p:ph type="sldNum" sz="quarter" idx="12"/>
          </p:nvPr>
        </p:nvSpPr>
        <p:spPr/>
        <p:txBody>
          <a:bodyPr/>
          <a:lstStyle/>
          <a:p>
            <a:fld id="{EEA58A3B-43CE-4AA0-90B5-EB47AFAFEB34}" type="slidenum">
              <a:rPr lang="zh-CN" altLang="en-US" smtClean="0"/>
              <a:pPr/>
              <a:t>90</a:t>
            </a:fld>
            <a:endParaRPr lang="zh-CN" altLang="en-US" dirty="0"/>
          </a:p>
        </p:txBody>
      </p:sp>
    </p:spTree>
    <p:extLst>
      <p:ext uri="{BB962C8B-B14F-4D97-AF65-F5344CB8AC3E}">
        <p14:creationId xmlns:p14="http://schemas.microsoft.com/office/powerpoint/2010/main" val="29317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FA90EB-7CE5-4ECD-ACF2-C0B580984143}"/>
              </a:ext>
            </a:extLst>
          </p:cNvPr>
          <p:cNvSpPr>
            <a:spLocks noGrp="1"/>
          </p:cNvSpPr>
          <p:nvPr>
            <p:ph idx="1"/>
          </p:nvPr>
        </p:nvSpPr>
        <p:spPr/>
        <p:txBody>
          <a:bodyPr/>
          <a:lstStyle/>
          <a:p>
            <a:endParaRPr lang="zh-CN" altLang="en-US"/>
          </a:p>
        </p:txBody>
      </p:sp>
      <p:sp>
        <p:nvSpPr>
          <p:cNvPr id="3" name="日期占位符 2">
            <a:extLst>
              <a:ext uri="{FF2B5EF4-FFF2-40B4-BE49-F238E27FC236}">
                <a16:creationId xmlns:a16="http://schemas.microsoft.com/office/drawing/2014/main" id="{9175A0BE-3DA2-4FE0-8905-C764BB217A3C}"/>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26653DE0-99D4-4007-BA0E-291F32C16BD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0A0B1BC-EB3C-4410-8359-DB2617FA71ED}"/>
              </a:ext>
            </a:extLst>
          </p:cNvPr>
          <p:cNvSpPr>
            <a:spLocks noGrp="1"/>
          </p:cNvSpPr>
          <p:nvPr>
            <p:ph type="sldNum" sz="quarter" idx="12"/>
          </p:nvPr>
        </p:nvSpPr>
        <p:spPr/>
        <p:txBody>
          <a:bodyPr/>
          <a:lstStyle/>
          <a:p>
            <a:fld id="{EEA58A3B-43CE-4AA0-90B5-EB47AFAFEB34}" type="slidenum">
              <a:rPr lang="zh-CN" altLang="en-US" smtClean="0"/>
              <a:pPr/>
              <a:t>91</a:t>
            </a:fld>
            <a:endParaRPr lang="zh-CN" altLang="en-US" dirty="0"/>
          </a:p>
        </p:txBody>
      </p:sp>
      <p:pic>
        <p:nvPicPr>
          <p:cNvPr id="6" name="Picture 4" descr="t48">
            <a:extLst>
              <a:ext uri="{FF2B5EF4-FFF2-40B4-BE49-F238E27FC236}">
                <a16:creationId xmlns:a16="http://schemas.microsoft.com/office/drawing/2014/main" id="{77DC8737-BBF8-4198-A517-89259758C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55" y="164237"/>
            <a:ext cx="45720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a:extLst>
              <a:ext uri="{FF2B5EF4-FFF2-40B4-BE49-F238E27FC236}">
                <a16:creationId xmlns:a16="http://schemas.microsoft.com/office/drawing/2014/main" id="{20B977BA-F199-4C83-BFFC-8241649612FA}"/>
              </a:ext>
            </a:extLst>
          </p:cNvPr>
          <p:cNvSpPr>
            <a:spLocks noChangeArrowheads="1"/>
          </p:cNvSpPr>
          <p:nvPr/>
        </p:nvSpPr>
        <p:spPr bwMode="auto">
          <a:xfrm>
            <a:off x="5809759" y="609082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t>5</a:t>
            </a:r>
          </a:p>
        </p:txBody>
      </p:sp>
      <p:sp>
        <p:nvSpPr>
          <p:cNvPr id="8" name="Oval 8">
            <a:extLst>
              <a:ext uri="{FF2B5EF4-FFF2-40B4-BE49-F238E27FC236}">
                <a16:creationId xmlns:a16="http://schemas.microsoft.com/office/drawing/2014/main" id="{7DB2E94C-0975-4025-ABFB-9AB1ED6AC749}"/>
              </a:ext>
            </a:extLst>
          </p:cNvPr>
          <p:cNvSpPr>
            <a:spLocks noChangeArrowheads="1"/>
          </p:cNvSpPr>
          <p:nvPr/>
        </p:nvSpPr>
        <p:spPr bwMode="auto">
          <a:xfrm>
            <a:off x="7970347" y="609082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9" name="Oval 9">
            <a:extLst>
              <a:ext uri="{FF2B5EF4-FFF2-40B4-BE49-F238E27FC236}">
                <a16:creationId xmlns:a16="http://schemas.microsoft.com/office/drawing/2014/main" id="{6CAC885D-423F-4F59-83CD-B011F1AF9D72}"/>
              </a:ext>
            </a:extLst>
          </p:cNvPr>
          <p:cNvSpPr>
            <a:spLocks noChangeArrowheads="1"/>
          </p:cNvSpPr>
          <p:nvPr/>
        </p:nvSpPr>
        <p:spPr bwMode="auto">
          <a:xfrm>
            <a:off x="6889259" y="501132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0" name="Oval 10">
            <a:extLst>
              <a:ext uri="{FF2B5EF4-FFF2-40B4-BE49-F238E27FC236}">
                <a16:creationId xmlns:a16="http://schemas.microsoft.com/office/drawing/2014/main" id="{B328210A-8A46-47BC-80AE-28E6A5D3F1EB}"/>
              </a:ext>
            </a:extLst>
          </p:cNvPr>
          <p:cNvSpPr>
            <a:spLocks noChangeArrowheads="1"/>
          </p:cNvSpPr>
          <p:nvPr/>
        </p:nvSpPr>
        <p:spPr bwMode="auto">
          <a:xfrm>
            <a:off x="5089034" y="4290598"/>
            <a:ext cx="546100" cy="487362"/>
          </a:xfrm>
          <a:prstGeom prst="ellipse">
            <a:avLst/>
          </a:prstGeom>
          <a:solidFill>
            <a:srgbClr val="DDDDDD"/>
          </a:solidFill>
          <a:ln w="6350">
            <a:solidFill>
              <a:schemeClr val="tx1"/>
            </a:solidFill>
            <a:round/>
            <a:headEnd/>
            <a:tailEnd/>
          </a:ln>
        </p:spPr>
        <p:txBody>
          <a:bodyPr anchor="ctr">
            <a:spAutoFit/>
          </a:bodyPr>
          <a:lstStyle/>
          <a:p>
            <a:pPr algn="ctr"/>
            <a:r>
              <a:rPr lang="en-US" altLang="zh-CN" dirty="0"/>
              <a:t>2</a:t>
            </a:r>
          </a:p>
        </p:txBody>
      </p:sp>
      <p:sp>
        <p:nvSpPr>
          <p:cNvPr id="11" name="Oval 11">
            <a:extLst>
              <a:ext uri="{FF2B5EF4-FFF2-40B4-BE49-F238E27FC236}">
                <a16:creationId xmlns:a16="http://schemas.microsoft.com/office/drawing/2014/main" id="{D96E4FE8-89AE-4A47-9002-5FAF6ACD410B}"/>
              </a:ext>
            </a:extLst>
          </p:cNvPr>
          <p:cNvSpPr>
            <a:spLocks noChangeArrowheads="1"/>
          </p:cNvSpPr>
          <p:nvPr/>
        </p:nvSpPr>
        <p:spPr bwMode="auto">
          <a:xfrm>
            <a:off x="8473584" y="4290598"/>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2" name="Oval 12">
            <a:extLst>
              <a:ext uri="{FF2B5EF4-FFF2-40B4-BE49-F238E27FC236}">
                <a16:creationId xmlns:a16="http://schemas.microsoft.com/office/drawing/2014/main" id="{D9B30564-2E35-42C4-80CF-F1D905E32EA2}"/>
              </a:ext>
            </a:extLst>
          </p:cNvPr>
          <p:cNvSpPr>
            <a:spLocks noChangeArrowheads="1"/>
          </p:cNvSpPr>
          <p:nvPr/>
        </p:nvSpPr>
        <p:spPr bwMode="auto">
          <a:xfrm>
            <a:off x="6889259" y="3211098"/>
            <a:ext cx="546100" cy="487362"/>
          </a:xfrm>
          <a:prstGeom prst="ellipse">
            <a:avLst/>
          </a:prstGeom>
          <a:solidFill>
            <a:srgbClr val="DDDDDD"/>
          </a:solidFill>
          <a:ln w="6350">
            <a:solidFill>
              <a:schemeClr val="tx1"/>
            </a:solidFill>
            <a:round/>
            <a:headEnd/>
            <a:tailEnd/>
          </a:ln>
        </p:spPr>
        <p:txBody>
          <a:bodyPr anchor="ctr">
            <a:spAutoFit/>
          </a:bodyPr>
          <a:lstStyle/>
          <a:p>
            <a:pPr algn="ctr"/>
            <a:r>
              <a:rPr lang="en-US" altLang="zh-CN" dirty="0"/>
              <a:t>1</a:t>
            </a:r>
          </a:p>
        </p:txBody>
      </p:sp>
      <p:sp>
        <p:nvSpPr>
          <p:cNvPr id="13" name="Line 13">
            <a:extLst>
              <a:ext uri="{FF2B5EF4-FFF2-40B4-BE49-F238E27FC236}">
                <a16:creationId xmlns:a16="http://schemas.microsoft.com/office/drawing/2014/main" id="{96338AC8-B04B-4F90-AC12-CB466F5BE338}"/>
              </a:ext>
            </a:extLst>
          </p:cNvPr>
          <p:cNvSpPr>
            <a:spLocks noChangeShapeType="1"/>
          </p:cNvSpPr>
          <p:nvPr/>
        </p:nvSpPr>
        <p:spPr bwMode="auto">
          <a:xfrm>
            <a:off x="5449397" y="4795423"/>
            <a:ext cx="504825" cy="12954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4">
            <a:extLst>
              <a:ext uri="{FF2B5EF4-FFF2-40B4-BE49-F238E27FC236}">
                <a16:creationId xmlns:a16="http://schemas.microsoft.com/office/drawing/2014/main" id="{DA8E388C-101B-472F-9953-BC0333075BF0}"/>
              </a:ext>
            </a:extLst>
          </p:cNvPr>
          <p:cNvSpPr>
            <a:spLocks noChangeShapeType="1"/>
          </p:cNvSpPr>
          <p:nvPr/>
        </p:nvSpPr>
        <p:spPr bwMode="auto">
          <a:xfrm>
            <a:off x="5593859" y="4650960"/>
            <a:ext cx="1295400" cy="5032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5">
            <a:extLst>
              <a:ext uri="{FF2B5EF4-FFF2-40B4-BE49-F238E27FC236}">
                <a16:creationId xmlns:a16="http://schemas.microsoft.com/office/drawing/2014/main" id="{EC3FCC9F-B6BE-497B-B121-8A8791072DFA}"/>
              </a:ext>
            </a:extLst>
          </p:cNvPr>
          <p:cNvSpPr>
            <a:spLocks noChangeShapeType="1"/>
          </p:cNvSpPr>
          <p:nvPr/>
        </p:nvSpPr>
        <p:spPr bwMode="auto">
          <a:xfrm>
            <a:off x="7322647" y="5443123"/>
            <a:ext cx="719137"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6">
            <a:extLst>
              <a:ext uri="{FF2B5EF4-FFF2-40B4-BE49-F238E27FC236}">
                <a16:creationId xmlns:a16="http://schemas.microsoft.com/office/drawing/2014/main" id="{6FA53BC7-B1AA-4A79-B574-7D29722454E3}"/>
              </a:ext>
            </a:extLst>
          </p:cNvPr>
          <p:cNvSpPr>
            <a:spLocks noChangeShapeType="1"/>
          </p:cNvSpPr>
          <p:nvPr/>
        </p:nvSpPr>
        <p:spPr bwMode="auto">
          <a:xfrm>
            <a:off x="7178184" y="3714335"/>
            <a:ext cx="0" cy="1296988"/>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7">
            <a:extLst>
              <a:ext uri="{FF2B5EF4-FFF2-40B4-BE49-F238E27FC236}">
                <a16:creationId xmlns:a16="http://schemas.microsoft.com/office/drawing/2014/main" id="{9B542BD3-411F-4C91-9675-3D6286772519}"/>
              </a:ext>
            </a:extLst>
          </p:cNvPr>
          <p:cNvSpPr>
            <a:spLocks noChangeShapeType="1"/>
          </p:cNvSpPr>
          <p:nvPr/>
        </p:nvSpPr>
        <p:spPr bwMode="auto">
          <a:xfrm flipH="1">
            <a:off x="8330709" y="4795423"/>
            <a:ext cx="358775" cy="12954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Text Box 18">
            <a:extLst>
              <a:ext uri="{FF2B5EF4-FFF2-40B4-BE49-F238E27FC236}">
                <a16:creationId xmlns:a16="http://schemas.microsoft.com/office/drawing/2014/main" id="{63988A7B-38AE-4B2E-A536-D4D78AFB772F}"/>
              </a:ext>
            </a:extLst>
          </p:cNvPr>
          <p:cNvSpPr txBox="1">
            <a:spLocks noChangeArrowheads="1"/>
          </p:cNvSpPr>
          <p:nvPr/>
        </p:nvSpPr>
        <p:spPr bwMode="auto">
          <a:xfrm>
            <a:off x="5430347" y="531929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19" name="Text Box 19">
            <a:extLst>
              <a:ext uri="{FF2B5EF4-FFF2-40B4-BE49-F238E27FC236}">
                <a16:creationId xmlns:a16="http://schemas.microsoft.com/office/drawing/2014/main" id="{C620D862-7083-4CCF-8473-5004ADF9BE84}"/>
              </a:ext>
            </a:extLst>
          </p:cNvPr>
          <p:cNvSpPr txBox="1">
            <a:spLocks noChangeArrowheads="1"/>
          </p:cNvSpPr>
          <p:nvPr/>
        </p:nvSpPr>
        <p:spPr bwMode="auto">
          <a:xfrm>
            <a:off x="6149484" y="459857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5</a:t>
            </a:r>
          </a:p>
        </p:txBody>
      </p:sp>
      <p:sp>
        <p:nvSpPr>
          <p:cNvPr id="20" name="Text Box 20">
            <a:extLst>
              <a:ext uri="{FF2B5EF4-FFF2-40B4-BE49-F238E27FC236}">
                <a16:creationId xmlns:a16="http://schemas.microsoft.com/office/drawing/2014/main" id="{6CAFCD84-D765-4D2F-B33A-A0C1434C3C62}"/>
              </a:ext>
            </a:extLst>
          </p:cNvPr>
          <p:cNvSpPr txBox="1">
            <a:spLocks noChangeArrowheads="1"/>
          </p:cNvSpPr>
          <p:nvPr/>
        </p:nvSpPr>
        <p:spPr bwMode="auto">
          <a:xfrm>
            <a:off x="7157547" y="409533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1" name="Text Box 21">
            <a:extLst>
              <a:ext uri="{FF2B5EF4-FFF2-40B4-BE49-F238E27FC236}">
                <a16:creationId xmlns:a16="http://schemas.microsoft.com/office/drawing/2014/main" id="{6C6B68DD-E93C-4BC5-A2A6-E5CA918838AA}"/>
              </a:ext>
            </a:extLst>
          </p:cNvPr>
          <p:cNvSpPr txBox="1">
            <a:spLocks noChangeArrowheads="1"/>
          </p:cNvSpPr>
          <p:nvPr/>
        </p:nvSpPr>
        <p:spPr bwMode="auto">
          <a:xfrm>
            <a:off x="7589347" y="553519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2" name="Text Box 22">
            <a:extLst>
              <a:ext uri="{FF2B5EF4-FFF2-40B4-BE49-F238E27FC236}">
                <a16:creationId xmlns:a16="http://schemas.microsoft.com/office/drawing/2014/main" id="{0C1BF77D-EC3B-4A91-9DAE-C86AC36044B0}"/>
              </a:ext>
            </a:extLst>
          </p:cNvPr>
          <p:cNvSpPr txBox="1">
            <a:spLocks noChangeArrowheads="1"/>
          </p:cNvSpPr>
          <p:nvPr/>
        </p:nvSpPr>
        <p:spPr bwMode="auto">
          <a:xfrm>
            <a:off x="8525972" y="517483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23" name="Text Box 24">
            <a:extLst>
              <a:ext uri="{FF2B5EF4-FFF2-40B4-BE49-F238E27FC236}">
                <a16:creationId xmlns:a16="http://schemas.microsoft.com/office/drawing/2014/main" id="{49AD830B-47EA-421E-B200-B8811B2D2564}"/>
              </a:ext>
            </a:extLst>
          </p:cNvPr>
          <p:cNvSpPr txBox="1">
            <a:spLocks noChangeArrowheads="1"/>
          </p:cNvSpPr>
          <p:nvPr/>
        </p:nvSpPr>
        <p:spPr bwMode="auto">
          <a:xfrm>
            <a:off x="237115" y="4676861"/>
            <a:ext cx="46085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ea typeface="微软雅黑 Light" panose="020B0502040204020203" pitchFamily="34" charset="-122"/>
              </a:rPr>
              <a:t>U={3, 4, 5, 6},  </a:t>
            </a:r>
          </a:p>
          <a:p>
            <a:pPr eaLnBrk="1" hangingPunct="1"/>
            <a:r>
              <a:rPr lang="en-US" altLang="zh-CN" sz="2400" dirty="0">
                <a:latin typeface="+mn-lt"/>
                <a:ea typeface="微软雅黑 Light" panose="020B0502040204020203" pitchFamily="34" charset="-122"/>
              </a:rPr>
              <a:t>V-U={1,2}</a:t>
            </a:r>
          </a:p>
          <a:p>
            <a:pPr eaLnBrk="1" hangingPunct="1"/>
            <a:r>
              <a:rPr lang="zh-CN" altLang="en-US" sz="2400" dirty="0">
                <a:latin typeface="+mn-lt"/>
                <a:ea typeface="微软雅黑 Light" panose="020B0502040204020203" pitchFamily="34" charset="-122"/>
              </a:rPr>
              <a:t>边集</a:t>
            </a:r>
            <a:r>
              <a:rPr lang="en-US" altLang="zh-CN" sz="2400" dirty="0">
                <a:latin typeface="+mn-lt"/>
                <a:ea typeface="微软雅黑 Light" panose="020B0502040204020203" pitchFamily="34" charset="-122"/>
              </a:rPr>
              <a:t>={&lt;2,5&gt;, &lt;2,3&gt;, </a:t>
            </a:r>
          </a:p>
          <a:p>
            <a:pPr eaLnBrk="1" hangingPunct="1"/>
            <a:r>
              <a:rPr lang="en-US" altLang="zh-CN" sz="2400" dirty="0">
                <a:latin typeface="+mn-lt"/>
                <a:ea typeface="微软雅黑 Light" panose="020B0502040204020203" pitchFamily="34" charset="-122"/>
              </a:rPr>
              <a:t>            </a:t>
            </a:r>
            <a:r>
              <a:rPr lang="en-US" altLang="zh-CN" sz="2400" b="1" dirty="0">
                <a:solidFill>
                  <a:srgbClr val="FF0000"/>
                </a:solidFill>
                <a:latin typeface="+mn-lt"/>
                <a:ea typeface="微软雅黑 Light" panose="020B0502040204020203" pitchFamily="34" charset="-122"/>
              </a:rPr>
              <a:t>&lt;1,3&gt;</a:t>
            </a:r>
            <a:r>
              <a:rPr lang="en-US" altLang="zh-CN" sz="2400" dirty="0">
                <a:solidFill>
                  <a:srgbClr val="FF0000"/>
                </a:solidFill>
                <a:latin typeface="+mn-lt"/>
                <a:ea typeface="微软雅黑 Light" panose="020B0502040204020203" pitchFamily="34" charset="-122"/>
              </a:rPr>
              <a:t>,</a:t>
            </a:r>
            <a:r>
              <a:rPr lang="en-US" altLang="zh-CN" sz="2400" b="1" dirty="0">
                <a:latin typeface="+mn-lt"/>
                <a:ea typeface="微软雅黑 Light" panose="020B0502040204020203" pitchFamily="34" charset="-122"/>
              </a:rPr>
              <a:t>  </a:t>
            </a:r>
            <a:r>
              <a:rPr lang="en-US" altLang="zh-CN" sz="2400" dirty="0">
                <a:latin typeface="+mn-lt"/>
                <a:ea typeface="微软雅黑 Light" panose="020B0502040204020203" pitchFamily="34" charset="-122"/>
              </a:rPr>
              <a:t>&lt;1,4&gt;}</a:t>
            </a:r>
          </a:p>
          <a:p>
            <a:pPr eaLnBrk="1" hangingPunct="1"/>
            <a:endParaRPr lang="en-US" altLang="zh-CN" sz="2400" dirty="0">
              <a:latin typeface="Times New Roman" pitchFamily="18" charset="0"/>
            </a:endParaRPr>
          </a:p>
        </p:txBody>
      </p:sp>
      <p:sp>
        <p:nvSpPr>
          <p:cNvPr id="24" name="Text Box 27">
            <a:extLst>
              <a:ext uri="{FF2B5EF4-FFF2-40B4-BE49-F238E27FC236}">
                <a16:creationId xmlns:a16="http://schemas.microsoft.com/office/drawing/2014/main" id="{B817E202-F213-44C1-91E1-731ACCED9767}"/>
              </a:ext>
            </a:extLst>
          </p:cNvPr>
          <p:cNvSpPr txBox="1">
            <a:spLocks noChangeArrowheads="1"/>
          </p:cNvSpPr>
          <p:nvPr/>
        </p:nvSpPr>
        <p:spPr bwMode="auto">
          <a:xfrm>
            <a:off x="7536959" y="3211098"/>
            <a:ext cx="1028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耗费</a:t>
            </a:r>
            <a:r>
              <a:rPr lang="en-US" altLang="zh-CN" dirty="0">
                <a:latin typeface="+mn-lt"/>
                <a:ea typeface="微软雅黑 Light" panose="020B0502040204020203" pitchFamily="34" charset="-122"/>
              </a:rPr>
              <a:t>=15</a:t>
            </a:r>
          </a:p>
        </p:txBody>
      </p:sp>
      <p:sp>
        <p:nvSpPr>
          <p:cNvPr id="25" name="Freeform 28">
            <a:extLst>
              <a:ext uri="{FF2B5EF4-FFF2-40B4-BE49-F238E27FC236}">
                <a16:creationId xmlns:a16="http://schemas.microsoft.com/office/drawing/2014/main" id="{C8C70580-52C1-4276-8224-9421BE28B24C}"/>
              </a:ext>
            </a:extLst>
          </p:cNvPr>
          <p:cNvSpPr>
            <a:spLocks/>
          </p:cNvSpPr>
          <p:nvPr/>
        </p:nvSpPr>
        <p:spPr bwMode="auto">
          <a:xfrm>
            <a:off x="149417" y="1501433"/>
            <a:ext cx="4906963" cy="3217862"/>
          </a:xfrm>
          <a:custGeom>
            <a:avLst/>
            <a:gdLst>
              <a:gd name="T0" fmla="*/ 2147483647 w 3091"/>
              <a:gd name="T1" fmla="*/ 2147483647 h 2027"/>
              <a:gd name="T2" fmla="*/ 2147483647 w 3091"/>
              <a:gd name="T3" fmla="*/ 2147483647 h 2027"/>
              <a:gd name="T4" fmla="*/ 2147483647 w 3091"/>
              <a:gd name="T5" fmla="*/ 2147483647 h 2027"/>
              <a:gd name="T6" fmla="*/ 2147483647 w 3091"/>
              <a:gd name="T7" fmla="*/ 2147483647 h 2027"/>
              <a:gd name="T8" fmla="*/ 2147483647 w 3091"/>
              <a:gd name="T9" fmla="*/ 2147483647 h 2027"/>
              <a:gd name="T10" fmla="*/ 2147483647 w 3091"/>
              <a:gd name="T11" fmla="*/ 2147483647 h 2027"/>
              <a:gd name="T12" fmla="*/ 2147483647 w 3091"/>
              <a:gd name="T13" fmla="*/ 2147483647 h 2027"/>
              <a:gd name="T14" fmla="*/ 2147483647 w 3091"/>
              <a:gd name="T15" fmla="*/ 2147483647 h 2027"/>
              <a:gd name="T16" fmla="*/ 2147483647 w 3091"/>
              <a:gd name="T17" fmla="*/ 2147483647 h 2027"/>
              <a:gd name="T18" fmla="*/ 2147483647 w 3091"/>
              <a:gd name="T19" fmla="*/ 2147483647 h 2027"/>
              <a:gd name="T20" fmla="*/ 2147483647 w 3091"/>
              <a:gd name="T21" fmla="*/ 2147483647 h 2027"/>
              <a:gd name="T22" fmla="*/ 2147483647 w 3091"/>
              <a:gd name="T23" fmla="*/ 2147483647 h 2027"/>
              <a:gd name="T24" fmla="*/ 2147483647 w 3091"/>
              <a:gd name="T25" fmla="*/ 2147483647 h 2027"/>
              <a:gd name="T26" fmla="*/ 2147483647 w 3091"/>
              <a:gd name="T27" fmla="*/ 2147483647 h 2027"/>
              <a:gd name="T28" fmla="*/ 2147483647 w 3091"/>
              <a:gd name="T29" fmla="*/ 2147483647 h 2027"/>
              <a:gd name="T30" fmla="*/ 2147483647 w 3091"/>
              <a:gd name="T31" fmla="*/ 2147483647 h 2027"/>
              <a:gd name="T32" fmla="*/ 2147483647 w 3091"/>
              <a:gd name="T33" fmla="*/ 2147483647 h 2027"/>
              <a:gd name="T34" fmla="*/ 2147483647 w 3091"/>
              <a:gd name="T35" fmla="*/ 2147483647 h 2027"/>
              <a:gd name="T36" fmla="*/ 2147483647 w 3091"/>
              <a:gd name="T37" fmla="*/ 0 h 2027"/>
              <a:gd name="T38" fmla="*/ 2147483647 w 3091"/>
              <a:gd name="T39" fmla="*/ 2147483647 h 2027"/>
              <a:gd name="T40" fmla="*/ 2147483647 w 3091"/>
              <a:gd name="T41" fmla="*/ 2147483647 h 2027"/>
              <a:gd name="T42" fmla="*/ 2147483647 w 3091"/>
              <a:gd name="T43" fmla="*/ 2147483647 h 2027"/>
              <a:gd name="T44" fmla="*/ 2147483647 w 3091"/>
              <a:gd name="T45" fmla="*/ 2147483647 h 2027"/>
              <a:gd name="T46" fmla="*/ 2147483647 w 3091"/>
              <a:gd name="T47" fmla="*/ 2147483647 h 2027"/>
              <a:gd name="T48" fmla="*/ 2147483647 w 3091"/>
              <a:gd name="T49" fmla="*/ 2147483647 h 2027"/>
              <a:gd name="T50" fmla="*/ 2147483647 w 3091"/>
              <a:gd name="T51" fmla="*/ 2147483647 h 2027"/>
              <a:gd name="T52" fmla="*/ 2147483647 w 3091"/>
              <a:gd name="T53" fmla="*/ 2147483647 h 2027"/>
              <a:gd name="T54" fmla="*/ 2147483647 w 3091"/>
              <a:gd name="T55" fmla="*/ 2147483647 h 2027"/>
              <a:gd name="T56" fmla="*/ 2147483647 w 3091"/>
              <a:gd name="T57" fmla="*/ 2147483647 h 2027"/>
              <a:gd name="T58" fmla="*/ 2147483647 w 3091"/>
              <a:gd name="T59" fmla="*/ 2147483647 h 2027"/>
              <a:gd name="T60" fmla="*/ 2147483647 w 3091"/>
              <a:gd name="T61" fmla="*/ 2147483647 h 2027"/>
              <a:gd name="T62" fmla="*/ 2147483647 w 3091"/>
              <a:gd name="T63" fmla="*/ 2147483647 h 2027"/>
              <a:gd name="T64" fmla="*/ 2147483647 w 3091"/>
              <a:gd name="T65" fmla="*/ 2147483647 h 2027"/>
              <a:gd name="T66" fmla="*/ 2147483647 w 3091"/>
              <a:gd name="T67" fmla="*/ 2147483647 h 2027"/>
              <a:gd name="T68" fmla="*/ 2147483647 w 3091"/>
              <a:gd name="T69" fmla="*/ 2147483647 h 2027"/>
              <a:gd name="T70" fmla="*/ 2147483647 w 3091"/>
              <a:gd name="T71" fmla="*/ 2147483647 h 2027"/>
              <a:gd name="T72" fmla="*/ 2147483647 w 3091"/>
              <a:gd name="T73" fmla="*/ 2147483647 h 2027"/>
              <a:gd name="T74" fmla="*/ 2147483647 w 3091"/>
              <a:gd name="T75" fmla="*/ 2147483647 h 2027"/>
              <a:gd name="T76" fmla="*/ 2147483647 w 3091"/>
              <a:gd name="T77" fmla="*/ 2147483647 h 2027"/>
              <a:gd name="T78" fmla="*/ 2147483647 w 3091"/>
              <a:gd name="T79" fmla="*/ 2147483647 h 2027"/>
              <a:gd name="T80" fmla="*/ 2147483647 w 3091"/>
              <a:gd name="T81" fmla="*/ 2147483647 h 2027"/>
              <a:gd name="T82" fmla="*/ 2147483647 w 3091"/>
              <a:gd name="T83" fmla="*/ 2147483647 h 2027"/>
              <a:gd name="T84" fmla="*/ 2147483647 w 3091"/>
              <a:gd name="T85" fmla="*/ 2147483647 h 2027"/>
              <a:gd name="T86" fmla="*/ 2147483647 w 3091"/>
              <a:gd name="T87" fmla="*/ 2147483647 h 2027"/>
              <a:gd name="T88" fmla="*/ 2147483647 w 3091"/>
              <a:gd name="T89" fmla="*/ 2147483647 h 20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91"/>
              <a:gd name="T136" fmla="*/ 0 h 2027"/>
              <a:gd name="T137" fmla="*/ 3091 w 3091"/>
              <a:gd name="T138" fmla="*/ 2027 h 20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91" h="2027">
                <a:moveTo>
                  <a:pt x="143" y="1286"/>
                </a:moveTo>
                <a:cubicBezTo>
                  <a:pt x="170" y="1249"/>
                  <a:pt x="200" y="1230"/>
                  <a:pt x="225" y="1193"/>
                </a:cubicBezTo>
                <a:cubicBezTo>
                  <a:pt x="243" y="1138"/>
                  <a:pt x="286" y="1107"/>
                  <a:pt x="317" y="1060"/>
                </a:cubicBezTo>
                <a:cubicBezTo>
                  <a:pt x="333" y="999"/>
                  <a:pt x="328" y="971"/>
                  <a:pt x="379" y="936"/>
                </a:cubicBezTo>
                <a:cubicBezTo>
                  <a:pt x="408" y="893"/>
                  <a:pt x="449" y="872"/>
                  <a:pt x="492" y="844"/>
                </a:cubicBezTo>
                <a:cubicBezTo>
                  <a:pt x="520" y="825"/>
                  <a:pt x="586" y="768"/>
                  <a:pt x="616" y="761"/>
                </a:cubicBezTo>
                <a:cubicBezTo>
                  <a:pt x="726" y="734"/>
                  <a:pt x="832" y="720"/>
                  <a:pt x="945" y="710"/>
                </a:cubicBezTo>
                <a:cubicBezTo>
                  <a:pt x="989" y="680"/>
                  <a:pt x="1027" y="645"/>
                  <a:pt x="1079" y="628"/>
                </a:cubicBezTo>
                <a:cubicBezTo>
                  <a:pt x="1137" y="588"/>
                  <a:pt x="1205" y="527"/>
                  <a:pt x="1274" y="504"/>
                </a:cubicBezTo>
                <a:cubicBezTo>
                  <a:pt x="1344" y="480"/>
                  <a:pt x="1419" y="477"/>
                  <a:pt x="1490" y="453"/>
                </a:cubicBezTo>
                <a:cubicBezTo>
                  <a:pt x="1547" y="434"/>
                  <a:pt x="1596" y="405"/>
                  <a:pt x="1655" y="391"/>
                </a:cubicBezTo>
                <a:cubicBezTo>
                  <a:pt x="1725" y="344"/>
                  <a:pt x="1693" y="358"/>
                  <a:pt x="1747" y="340"/>
                </a:cubicBezTo>
                <a:cubicBezTo>
                  <a:pt x="1825" y="287"/>
                  <a:pt x="1726" y="349"/>
                  <a:pt x="1819" y="309"/>
                </a:cubicBezTo>
                <a:cubicBezTo>
                  <a:pt x="1830" y="304"/>
                  <a:pt x="1838" y="293"/>
                  <a:pt x="1850" y="288"/>
                </a:cubicBezTo>
                <a:cubicBezTo>
                  <a:pt x="1880" y="275"/>
                  <a:pt x="1912" y="267"/>
                  <a:pt x="1943" y="257"/>
                </a:cubicBezTo>
                <a:cubicBezTo>
                  <a:pt x="1953" y="254"/>
                  <a:pt x="1973" y="247"/>
                  <a:pt x="1973" y="247"/>
                </a:cubicBezTo>
                <a:cubicBezTo>
                  <a:pt x="2019" y="201"/>
                  <a:pt x="2049" y="203"/>
                  <a:pt x="2117" y="185"/>
                </a:cubicBezTo>
                <a:cubicBezTo>
                  <a:pt x="2157" y="159"/>
                  <a:pt x="2184" y="153"/>
                  <a:pt x="2231" y="144"/>
                </a:cubicBezTo>
                <a:cubicBezTo>
                  <a:pt x="2342" y="60"/>
                  <a:pt x="2481" y="42"/>
                  <a:pt x="2611" y="0"/>
                </a:cubicBezTo>
                <a:cubicBezTo>
                  <a:pt x="2645" y="3"/>
                  <a:pt x="2680" y="5"/>
                  <a:pt x="2714" y="10"/>
                </a:cubicBezTo>
                <a:cubicBezTo>
                  <a:pt x="2765" y="18"/>
                  <a:pt x="2818" y="56"/>
                  <a:pt x="2868" y="72"/>
                </a:cubicBezTo>
                <a:cubicBezTo>
                  <a:pt x="2939" y="119"/>
                  <a:pt x="2986" y="177"/>
                  <a:pt x="3033" y="247"/>
                </a:cubicBezTo>
                <a:cubicBezTo>
                  <a:pt x="3091" y="486"/>
                  <a:pt x="3073" y="742"/>
                  <a:pt x="3002" y="977"/>
                </a:cubicBezTo>
                <a:cubicBezTo>
                  <a:pt x="2976" y="1064"/>
                  <a:pt x="2952" y="1149"/>
                  <a:pt x="2920" y="1234"/>
                </a:cubicBezTo>
                <a:cubicBezTo>
                  <a:pt x="2915" y="1248"/>
                  <a:pt x="2916" y="1263"/>
                  <a:pt x="2909" y="1276"/>
                </a:cubicBezTo>
                <a:cubicBezTo>
                  <a:pt x="2895" y="1302"/>
                  <a:pt x="2858" y="1348"/>
                  <a:pt x="2858" y="1348"/>
                </a:cubicBezTo>
                <a:cubicBezTo>
                  <a:pt x="2845" y="1416"/>
                  <a:pt x="2808" y="1468"/>
                  <a:pt x="2786" y="1533"/>
                </a:cubicBezTo>
                <a:cubicBezTo>
                  <a:pt x="2778" y="1556"/>
                  <a:pt x="2745" y="1594"/>
                  <a:pt x="2745" y="1594"/>
                </a:cubicBezTo>
                <a:cubicBezTo>
                  <a:pt x="2728" y="1646"/>
                  <a:pt x="2692" y="1674"/>
                  <a:pt x="2663" y="1718"/>
                </a:cubicBezTo>
                <a:cubicBezTo>
                  <a:pt x="2650" y="1765"/>
                  <a:pt x="2642" y="1783"/>
                  <a:pt x="2601" y="1810"/>
                </a:cubicBezTo>
                <a:cubicBezTo>
                  <a:pt x="2567" y="1860"/>
                  <a:pt x="2592" y="1867"/>
                  <a:pt x="2529" y="1882"/>
                </a:cubicBezTo>
                <a:cubicBezTo>
                  <a:pt x="2439" y="1972"/>
                  <a:pt x="2310" y="1971"/>
                  <a:pt x="2189" y="1975"/>
                </a:cubicBezTo>
                <a:cubicBezTo>
                  <a:pt x="2059" y="1980"/>
                  <a:pt x="1929" y="1981"/>
                  <a:pt x="1799" y="1985"/>
                </a:cubicBezTo>
                <a:cubicBezTo>
                  <a:pt x="1717" y="1988"/>
                  <a:pt x="1634" y="1992"/>
                  <a:pt x="1552" y="1996"/>
                </a:cubicBezTo>
                <a:cubicBezTo>
                  <a:pt x="1334" y="2018"/>
                  <a:pt x="1119" y="2027"/>
                  <a:pt x="904" y="1975"/>
                </a:cubicBezTo>
                <a:cubicBezTo>
                  <a:pt x="853" y="1940"/>
                  <a:pt x="798" y="1922"/>
                  <a:pt x="739" y="1903"/>
                </a:cubicBezTo>
                <a:cubicBezTo>
                  <a:pt x="678" y="1862"/>
                  <a:pt x="741" y="1899"/>
                  <a:pt x="667" y="1872"/>
                </a:cubicBezTo>
                <a:cubicBezTo>
                  <a:pt x="624" y="1856"/>
                  <a:pt x="599" y="1832"/>
                  <a:pt x="554" y="1821"/>
                </a:cubicBezTo>
                <a:cubicBezTo>
                  <a:pt x="381" y="1832"/>
                  <a:pt x="227" y="1837"/>
                  <a:pt x="81" y="1738"/>
                </a:cubicBezTo>
                <a:cubicBezTo>
                  <a:pt x="68" y="1700"/>
                  <a:pt x="52" y="1669"/>
                  <a:pt x="29" y="1636"/>
                </a:cubicBezTo>
                <a:cubicBezTo>
                  <a:pt x="0" y="1548"/>
                  <a:pt x="7" y="1599"/>
                  <a:pt x="19" y="1502"/>
                </a:cubicBezTo>
                <a:cubicBezTo>
                  <a:pt x="24" y="1463"/>
                  <a:pt x="24" y="1386"/>
                  <a:pt x="50" y="1348"/>
                </a:cubicBezTo>
                <a:cubicBezTo>
                  <a:pt x="57" y="1338"/>
                  <a:pt x="62" y="1325"/>
                  <a:pt x="71" y="1317"/>
                </a:cubicBezTo>
                <a:cubicBezTo>
                  <a:pt x="89" y="1301"/>
                  <a:pt x="132" y="1276"/>
                  <a:pt x="132" y="1276"/>
                </a:cubicBezTo>
                <a:cubicBezTo>
                  <a:pt x="148" y="1232"/>
                  <a:pt x="143" y="1234"/>
                  <a:pt x="143" y="1286"/>
                </a:cubicBezTo>
                <a:close/>
              </a:path>
            </a:pathLst>
          </a:cu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6" name="Text Box 29">
            <a:extLst>
              <a:ext uri="{FF2B5EF4-FFF2-40B4-BE49-F238E27FC236}">
                <a16:creationId xmlns:a16="http://schemas.microsoft.com/office/drawing/2014/main" id="{68154D50-A6B2-4F04-8638-EEF3BF2A1479}"/>
              </a:ext>
            </a:extLst>
          </p:cNvPr>
          <p:cNvSpPr txBox="1">
            <a:spLocks noChangeArrowheads="1"/>
          </p:cNvSpPr>
          <p:nvPr/>
        </p:nvSpPr>
        <p:spPr bwMode="auto">
          <a:xfrm>
            <a:off x="7499778" y="2796761"/>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最小生成树</a:t>
            </a:r>
          </a:p>
        </p:txBody>
      </p:sp>
    </p:spTree>
    <p:extLst>
      <p:ext uri="{BB962C8B-B14F-4D97-AF65-F5344CB8AC3E}">
        <p14:creationId xmlns:p14="http://schemas.microsoft.com/office/powerpoint/2010/main" val="1998072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A9A6EC5-25C5-49B6-8FD3-AC6CFD024439}"/>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5D9409E6-04E1-4FB1-8167-786EB24C28CE}"/>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FE2E4F33-8FD3-4EC2-B1DD-1A4EA1B3F11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94145E00-17AE-4AA8-948E-C0BEC05A0908}"/>
              </a:ext>
            </a:extLst>
          </p:cNvPr>
          <p:cNvSpPr>
            <a:spLocks noGrp="1"/>
          </p:cNvSpPr>
          <p:nvPr>
            <p:ph type="sldNum" sz="quarter" idx="12"/>
          </p:nvPr>
        </p:nvSpPr>
        <p:spPr/>
        <p:txBody>
          <a:bodyPr/>
          <a:lstStyle/>
          <a:p>
            <a:fld id="{EEA58A3B-43CE-4AA0-90B5-EB47AFAFEB34}" type="slidenum">
              <a:rPr lang="zh-CN" altLang="en-US" smtClean="0"/>
              <a:pPr/>
              <a:t>92</a:t>
            </a:fld>
            <a:endParaRPr lang="zh-CN" altLang="en-US" dirty="0"/>
          </a:p>
        </p:txBody>
      </p:sp>
      <p:pic>
        <p:nvPicPr>
          <p:cNvPr id="6" name="Picture 2" descr="t48">
            <a:extLst>
              <a:ext uri="{FF2B5EF4-FFF2-40B4-BE49-F238E27FC236}">
                <a16:creationId xmlns:a16="http://schemas.microsoft.com/office/drawing/2014/main" id="{FED2EF5B-821C-4C5B-A5B7-90934E31F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75" y="222003"/>
            <a:ext cx="45720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4">
            <a:extLst>
              <a:ext uri="{FF2B5EF4-FFF2-40B4-BE49-F238E27FC236}">
                <a16:creationId xmlns:a16="http://schemas.microsoft.com/office/drawing/2014/main" id="{74B99685-3099-41BE-BF81-64848BAE8771}"/>
              </a:ext>
            </a:extLst>
          </p:cNvPr>
          <p:cNvSpPr>
            <a:spLocks noChangeArrowheads="1"/>
          </p:cNvSpPr>
          <p:nvPr/>
        </p:nvSpPr>
        <p:spPr bwMode="auto">
          <a:xfrm>
            <a:off x="5722756" y="6017378"/>
            <a:ext cx="546100" cy="487362"/>
          </a:xfrm>
          <a:prstGeom prst="ellipse">
            <a:avLst/>
          </a:prstGeom>
          <a:solidFill>
            <a:srgbClr val="DDDDDD"/>
          </a:solidFill>
          <a:ln w="6350">
            <a:solidFill>
              <a:schemeClr val="tx1"/>
            </a:solidFill>
            <a:round/>
            <a:headEnd/>
            <a:tailEnd/>
          </a:ln>
        </p:spPr>
        <p:txBody>
          <a:bodyPr anchor="ctr">
            <a:spAutoFit/>
          </a:bodyPr>
          <a:lstStyle/>
          <a:p>
            <a:pPr algn="ctr"/>
            <a:r>
              <a:rPr lang="en-US" altLang="zh-CN"/>
              <a:t>5</a:t>
            </a:r>
          </a:p>
        </p:txBody>
      </p:sp>
      <p:sp>
        <p:nvSpPr>
          <p:cNvPr id="8" name="Oval 5">
            <a:extLst>
              <a:ext uri="{FF2B5EF4-FFF2-40B4-BE49-F238E27FC236}">
                <a16:creationId xmlns:a16="http://schemas.microsoft.com/office/drawing/2014/main" id="{95FA93AE-7FC8-4342-AF85-725D349909AF}"/>
              </a:ext>
            </a:extLst>
          </p:cNvPr>
          <p:cNvSpPr>
            <a:spLocks noChangeArrowheads="1"/>
          </p:cNvSpPr>
          <p:nvPr/>
        </p:nvSpPr>
        <p:spPr bwMode="auto">
          <a:xfrm>
            <a:off x="7883344" y="6017378"/>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6</a:t>
            </a:r>
          </a:p>
        </p:txBody>
      </p:sp>
      <p:sp>
        <p:nvSpPr>
          <p:cNvPr id="9" name="Oval 6">
            <a:extLst>
              <a:ext uri="{FF2B5EF4-FFF2-40B4-BE49-F238E27FC236}">
                <a16:creationId xmlns:a16="http://schemas.microsoft.com/office/drawing/2014/main" id="{ADB7B61C-38E6-4F5B-B590-7FFEF54DD37F}"/>
              </a:ext>
            </a:extLst>
          </p:cNvPr>
          <p:cNvSpPr>
            <a:spLocks noChangeArrowheads="1"/>
          </p:cNvSpPr>
          <p:nvPr/>
        </p:nvSpPr>
        <p:spPr bwMode="auto">
          <a:xfrm>
            <a:off x="6802256" y="4937878"/>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3</a:t>
            </a:r>
          </a:p>
        </p:txBody>
      </p:sp>
      <p:sp>
        <p:nvSpPr>
          <p:cNvPr id="10" name="Oval 7">
            <a:extLst>
              <a:ext uri="{FF2B5EF4-FFF2-40B4-BE49-F238E27FC236}">
                <a16:creationId xmlns:a16="http://schemas.microsoft.com/office/drawing/2014/main" id="{F9C71777-BB8F-4941-A481-B960BDF19D0D}"/>
              </a:ext>
            </a:extLst>
          </p:cNvPr>
          <p:cNvSpPr>
            <a:spLocks noChangeArrowheads="1"/>
          </p:cNvSpPr>
          <p:nvPr/>
        </p:nvSpPr>
        <p:spPr bwMode="auto">
          <a:xfrm>
            <a:off x="5002031" y="421715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2</a:t>
            </a:r>
          </a:p>
        </p:txBody>
      </p:sp>
      <p:sp>
        <p:nvSpPr>
          <p:cNvPr id="11" name="Oval 8">
            <a:extLst>
              <a:ext uri="{FF2B5EF4-FFF2-40B4-BE49-F238E27FC236}">
                <a16:creationId xmlns:a16="http://schemas.microsoft.com/office/drawing/2014/main" id="{5772CB44-97DF-44DA-B057-ACAA87B5C643}"/>
              </a:ext>
            </a:extLst>
          </p:cNvPr>
          <p:cNvSpPr>
            <a:spLocks noChangeArrowheads="1"/>
          </p:cNvSpPr>
          <p:nvPr/>
        </p:nvSpPr>
        <p:spPr bwMode="auto">
          <a:xfrm>
            <a:off x="8386581" y="421715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4</a:t>
            </a:r>
          </a:p>
        </p:txBody>
      </p:sp>
      <p:sp>
        <p:nvSpPr>
          <p:cNvPr id="12" name="Oval 9">
            <a:extLst>
              <a:ext uri="{FF2B5EF4-FFF2-40B4-BE49-F238E27FC236}">
                <a16:creationId xmlns:a16="http://schemas.microsoft.com/office/drawing/2014/main" id="{09FC54D3-6F65-43C3-89A2-F05C259D9183}"/>
              </a:ext>
            </a:extLst>
          </p:cNvPr>
          <p:cNvSpPr>
            <a:spLocks noChangeArrowheads="1"/>
          </p:cNvSpPr>
          <p:nvPr/>
        </p:nvSpPr>
        <p:spPr bwMode="auto">
          <a:xfrm>
            <a:off x="6802256" y="3137653"/>
            <a:ext cx="546100" cy="487362"/>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1</a:t>
            </a:r>
          </a:p>
        </p:txBody>
      </p:sp>
      <p:sp>
        <p:nvSpPr>
          <p:cNvPr id="13" name="Line 10">
            <a:extLst>
              <a:ext uri="{FF2B5EF4-FFF2-40B4-BE49-F238E27FC236}">
                <a16:creationId xmlns:a16="http://schemas.microsoft.com/office/drawing/2014/main" id="{4C91C7FA-1995-47AF-B0E7-325C01608B18}"/>
              </a:ext>
            </a:extLst>
          </p:cNvPr>
          <p:cNvSpPr>
            <a:spLocks noChangeShapeType="1"/>
          </p:cNvSpPr>
          <p:nvPr/>
        </p:nvSpPr>
        <p:spPr bwMode="auto">
          <a:xfrm>
            <a:off x="5362394" y="4721978"/>
            <a:ext cx="504825" cy="129540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04821B29-ED10-4791-8E6F-8EB6C0F33A4F}"/>
              </a:ext>
            </a:extLst>
          </p:cNvPr>
          <p:cNvSpPr>
            <a:spLocks noChangeShapeType="1"/>
          </p:cNvSpPr>
          <p:nvPr/>
        </p:nvSpPr>
        <p:spPr bwMode="auto">
          <a:xfrm>
            <a:off x="5506856" y="4577515"/>
            <a:ext cx="1295400" cy="5032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41F14AC1-CFF1-4977-8303-5DEBC0DCD16B}"/>
              </a:ext>
            </a:extLst>
          </p:cNvPr>
          <p:cNvSpPr>
            <a:spLocks noChangeShapeType="1"/>
          </p:cNvSpPr>
          <p:nvPr/>
        </p:nvSpPr>
        <p:spPr bwMode="auto">
          <a:xfrm>
            <a:off x="7235644" y="5369678"/>
            <a:ext cx="719137"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3">
            <a:extLst>
              <a:ext uri="{FF2B5EF4-FFF2-40B4-BE49-F238E27FC236}">
                <a16:creationId xmlns:a16="http://schemas.microsoft.com/office/drawing/2014/main" id="{94D026F4-D0CF-40AD-9481-62340340224E}"/>
              </a:ext>
            </a:extLst>
          </p:cNvPr>
          <p:cNvSpPr>
            <a:spLocks noChangeShapeType="1"/>
          </p:cNvSpPr>
          <p:nvPr/>
        </p:nvSpPr>
        <p:spPr bwMode="auto">
          <a:xfrm>
            <a:off x="7091181" y="3640890"/>
            <a:ext cx="0" cy="12969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4">
            <a:extLst>
              <a:ext uri="{FF2B5EF4-FFF2-40B4-BE49-F238E27FC236}">
                <a16:creationId xmlns:a16="http://schemas.microsoft.com/office/drawing/2014/main" id="{30AE75B9-C06C-4309-A0A8-725767CBD229}"/>
              </a:ext>
            </a:extLst>
          </p:cNvPr>
          <p:cNvSpPr>
            <a:spLocks noChangeShapeType="1"/>
          </p:cNvSpPr>
          <p:nvPr/>
        </p:nvSpPr>
        <p:spPr bwMode="auto">
          <a:xfrm flipH="1">
            <a:off x="8243706" y="4721978"/>
            <a:ext cx="358775" cy="12954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Text Box 15">
            <a:extLst>
              <a:ext uri="{FF2B5EF4-FFF2-40B4-BE49-F238E27FC236}">
                <a16:creationId xmlns:a16="http://schemas.microsoft.com/office/drawing/2014/main" id="{D6EBA95C-4AB5-430D-8F3B-454C39C8B52E}"/>
              </a:ext>
            </a:extLst>
          </p:cNvPr>
          <p:cNvSpPr txBox="1">
            <a:spLocks noChangeArrowheads="1"/>
          </p:cNvSpPr>
          <p:nvPr/>
        </p:nvSpPr>
        <p:spPr bwMode="auto">
          <a:xfrm>
            <a:off x="5343344" y="524585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19" name="Text Box 16">
            <a:extLst>
              <a:ext uri="{FF2B5EF4-FFF2-40B4-BE49-F238E27FC236}">
                <a16:creationId xmlns:a16="http://schemas.microsoft.com/office/drawing/2014/main" id="{744C7D12-F7C6-43B1-B8A5-24FB3A20B29E}"/>
              </a:ext>
            </a:extLst>
          </p:cNvPr>
          <p:cNvSpPr txBox="1">
            <a:spLocks noChangeArrowheads="1"/>
          </p:cNvSpPr>
          <p:nvPr/>
        </p:nvSpPr>
        <p:spPr bwMode="auto">
          <a:xfrm>
            <a:off x="6062481" y="45251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5</a:t>
            </a:r>
          </a:p>
        </p:txBody>
      </p:sp>
      <p:sp>
        <p:nvSpPr>
          <p:cNvPr id="20" name="Text Box 17">
            <a:extLst>
              <a:ext uri="{FF2B5EF4-FFF2-40B4-BE49-F238E27FC236}">
                <a16:creationId xmlns:a16="http://schemas.microsoft.com/office/drawing/2014/main" id="{51172C67-38BD-42E8-B7C4-0EAAF4753715}"/>
              </a:ext>
            </a:extLst>
          </p:cNvPr>
          <p:cNvSpPr txBox="1">
            <a:spLocks noChangeArrowheads="1"/>
          </p:cNvSpPr>
          <p:nvPr/>
        </p:nvSpPr>
        <p:spPr bwMode="auto">
          <a:xfrm>
            <a:off x="7070544" y="402189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1" name="Text Box 18">
            <a:extLst>
              <a:ext uri="{FF2B5EF4-FFF2-40B4-BE49-F238E27FC236}">
                <a16:creationId xmlns:a16="http://schemas.microsoft.com/office/drawing/2014/main" id="{C73B702B-89C1-49EC-9D56-D0991F1CB69D}"/>
              </a:ext>
            </a:extLst>
          </p:cNvPr>
          <p:cNvSpPr txBox="1">
            <a:spLocks noChangeArrowheads="1"/>
          </p:cNvSpPr>
          <p:nvPr/>
        </p:nvSpPr>
        <p:spPr bwMode="auto">
          <a:xfrm>
            <a:off x="7502344" y="546175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2" name="Text Box 19">
            <a:extLst>
              <a:ext uri="{FF2B5EF4-FFF2-40B4-BE49-F238E27FC236}">
                <a16:creationId xmlns:a16="http://schemas.microsoft.com/office/drawing/2014/main" id="{0A95ED90-50BE-4DBC-BEF6-378D47149D8F}"/>
              </a:ext>
            </a:extLst>
          </p:cNvPr>
          <p:cNvSpPr txBox="1">
            <a:spLocks noChangeArrowheads="1"/>
          </p:cNvSpPr>
          <p:nvPr/>
        </p:nvSpPr>
        <p:spPr bwMode="auto">
          <a:xfrm>
            <a:off x="8438969" y="510139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23" name="Text Box 20">
            <a:extLst>
              <a:ext uri="{FF2B5EF4-FFF2-40B4-BE49-F238E27FC236}">
                <a16:creationId xmlns:a16="http://schemas.microsoft.com/office/drawing/2014/main" id="{81904AD5-4DBB-42B5-A855-39EBE5DF550D}"/>
              </a:ext>
            </a:extLst>
          </p:cNvPr>
          <p:cNvSpPr txBox="1">
            <a:spLocks noChangeArrowheads="1"/>
          </p:cNvSpPr>
          <p:nvPr/>
        </p:nvSpPr>
        <p:spPr bwMode="auto">
          <a:xfrm>
            <a:off x="393519" y="4579763"/>
            <a:ext cx="33131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ea typeface="微软雅黑 Light" panose="020B0502040204020203" pitchFamily="34" charset="-122"/>
              </a:rPr>
              <a:t>U={5},  V-U={1,2,3,4,6}</a:t>
            </a:r>
          </a:p>
          <a:p>
            <a:pPr eaLnBrk="1" hangingPunct="1"/>
            <a:r>
              <a:rPr lang="zh-CN" altLang="en-US" sz="2400" dirty="0">
                <a:latin typeface="+mn-lt"/>
                <a:ea typeface="微软雅黑 Light" panose="020B0502040204020203" pitchFamily="34" charset="-122"/>
              </a:rPr>
              <a:t>边集</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en-US" altLang="zh-CN" sz="2400" dirty="0">
                <a:solidFill>
                  <a:srgbClr val="FF0000"/>
                </a:solidFill>
                <a:latin typeface="+mn-lt"/>
                <a:ea typeface="微软雅黑 Light" panose="020B0502040204020203" pitchFamily="34" charset="-122"/>
              </a:rPr>
              <a:t>&lt;5,2&gt;,</a:t>
            </a:r>
            <a:r>
              <a:rPr lang="en-US" altLang="zh-CN" sz="2400" dirty="0">
                <a:latin typeface="+mn-lt"/>
                <a:ea typeface="微软雅黑 Light" panose="020B0502040204020203" pitchFamily="34" charset="-122"/>
              </a:rPr>
              <a:t>  &lt;5,3&gt;,  &lt;5.6&gt;}</a:t>
            </a:r>
          </a:p>
        </p:txBody>
      </p:sp>
      <p:sp>
        <p:nvSpPr>
          <p:cNvPr id="24" name="Text Box 22">
            <a:extLst>
              <a:ext uri="{FF2B5EF4-FFF2-40B4-BE49-F238E27FC236}">
                <a16:creationId xmlns:a16="http://schemas.microsoft.com/office/drawing/2014/main" id="{2E9C5C40-0DAA-4F02-85CF-98B6B9866486}"/>
              </a:ext>
            </a:extLst>
          </p:cNvPr>
          <p:cNvSpPr txBox="1">
            <a:spLocks noChangeArrowheads="1"/>
          </p:cNvSpPr>
          <p:nvPr/>
        </p:nvSpPr>
        <p:spPr bwMode="auto">
          <a:xfrm>
            <a:off x="7368994" y="2907452"/>
            <a:ext cx="1028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耗费</a:t>
            </a:r>
            <a:r>
              <a:rPr lang="en-US" altLang="zh-CN" dirty="0">
                <a:latin typeface="+mn-lt"/>
                <a:ea typeface="微软雅黑 Light" panose="020B0502040204020203" pitchFamily="34" charset="-122"/>
              </a:rPr>
              <a:t>=15</a:t>
            </a:r>
          </a:p>
        </p:txBody>
      </p:sp>
      <p:sp>
        <p:nvSpPr>
          <p:cNvPr id="25" name="Freeform 23">
            <a:extLst>
              <a:ext uri="{FF2B5EF4-FFF2-40B4-BE49-F238E27FC236}">
                <a16:creationId xmlns:a16="http://schemas.microsoft.com/office/drawing/2014/main" id="{C18DC883-E464-4EAE-A1C6-BEC06E8BD47C}"/>
              </a:ext>
            </a:extLst>
          </p:cNvPr>
          <p:cNvSpPr>
            <a:spLocks/>
          </p:cNvSpPr>
          <p:nvPr/>
        </p:nvSpPr>
        <p:spPr bwMode="auto">
          <a:xfrm>
            <a:off x="553856" y="2997953"/>
            <a:ext cx="1855788" cy="1284287"/>
          </a:xfrm>
          <a:custGeom>
            <a:avLst/>
            <a:gdLst>
              <a:gd name="T0" fmla="*/ 2147483647 w 2674"/>
              <a:gd name="T1" fmla="*/ 2147483647 h 809"/>
              <a:gd name="T2" fmla="*/ 2147483647 w 2674"/>
              <a:gd name="T3" fmla="*/ 2147483647 h 809"/>
              <a:gd name="T4" fmla="*/ 2147483647 w 2674"/>
              <a:gd name="T5" fmla="*/ 2147483647 h 809"/>
              <a:gd name="T6" fmla="*/ 2147483647 w 2674"/>
              <a:gd name="T7" fmla="*/ 2147483647 h 809"/>
              <a:gd name="T8" fmla="*/ 2147483647 w 2674"/>
              <a:gd name="T9" fmla="*/ 2147483647 h 809"/>
              <a:gd name="T10" fmla="*/ 2147483647 w 2674"/>
              <a:gd name="T11" fmla="*/ 2147483647 h 809"/>
              <a:gd name="T12" fmla="*/ 2147483647 w 2674"/>
              <a:gd name="T13" fmla="*/ 2147483647 h 809"/>
              <a:gd name="T14" fmla="*/ 2147483647 w 2674"/>
              <a:gd name="T15" fmla="*/ 2147483647 h 809"/>
              <a:gd name="T16" fmla="*/ 2147483647 w 2674"/>
              <a:gd name="T17" fmla="*/ 2147483647 h 809"/>
              <a:gd name="T18" fmla="*/ 2147483647 w 2674"/>
              <a:gd name="T19" fmla="*/ 2147483647 h 809"/>
              <a:gd name="T20" fmla="*/ 2147483647 w 2674"/>
              <a:gd name="T21" fmla="*/ 2147483647 h 809"/>
              <a:gd name="T22" fmla="*/ 2147483647 w 2674"/>
              <a:gd name="T23" fmla="*/ 2147483647 h 809"/>
              <a:gd name="T24" fmla="*/ 2147483647 w 2674"/>
              <a:gd name="T25" fmla="*/ 2147483647 h 809"/>
              <a:gd name="T26" fmla="*/ 2147483647 w 2674"/>
              <a:gd name="T27" fmla="*/ 2147483647 h 809"/>
              <a:gd name="T28" fmla="*/ 2147483647 w 2674"/>
              <a:gd name="T29" fmla="*/ 2147483647 h 809"/>
              <a:gd name="T30" fmla="*/ 2147483647 w 2674"/>
              <a:gd name="T31" fmla="*/ 2147483647 h 809"/>
              <a:gd name="T32" fmla="*/ 2147483647 w 2674"/>
              <a:gd name="T33" fmla="*/ 2147483647 h 809"/>
              <a:gd name="T34" fmla="*/ 2147483647 w 2674"/>
              <a:gd name="T35" fmla="*/ 2147483647 h 809"/>
              <a:gd name="T36" fmla="*/ 2147483647 w 2674"/>
              <a:gd name="T37" fmla="*/ 2147483647 h 809"/>
              <a:gd name="T38" fmla="*/ 2147483647 w 2674"/>
              <a:gd name="T39" fmla="*/ 2147483647 h 809"/>
              <a:gd name="T40" fmla="*/ 2147483647 w 2674"/>
              <a:gd name="T41" fmla="*/ 2147483647 h 809"/>
              <a:gd name="T42" fmla="*/ 2147483647 w 2674"/>
              <a:gd name="T43" fmla="*/ 2147483647 h 8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74"/>
              <a:gd name="T67" fmla="*/ 0 h 809"/>
              <a:gd name="T68" fmla="*/ 2674 w 2674"/>
              <a:gd name="T69" fmla="*/ 809 h 8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74" h="809">
                <a:moveTo>
                  <a:pt x="197" y="20"/>
                </a:moveTo>
                <a:cubicBezTo>
                  <a:pt x="239" y="34"/>
                  <a:pt x="269" y="56"/>
                  <a:pt x="307" y="75"/>
                </a:cubicBezTo>
                <a:cubicBezTo>
                  <a:pt x="374" y="108"/>
                  <a:pt x="445" y="135"/>
                  <a:pt x="517" y="157"/>
                </a:cubicBezTo>
                <a:cubicBezTo>
                  <a:pt x="639" y="194"/>
                  <a:pt x="736" y="205"/>
                  <a:pt x="865" y="212"/>
                </a:cubicBezTo>
                <a:cubicBezTo>
                  <a:pt x="917" y="209"/>
                  <a:pt x="969" y="211"/>
                  <a:pt x="1020" y="203"/>
                </a:cubicBezTo>
                <a:cubicBezTo>
                  <a:pt x="1031" y="201"/>
                  <a:pt x="1038" y="190"/>
                  <a:pt x="1048" y="185"/>
                </a:cubicBezTo>
                <a:cubicBezTo>
                  <a:pt x="1079" y="170"/>
                  <a:pt x="1115" y="159"/>
                  <a:pt x="1148" y="148"/>
                </a:cubicBezTo>
                <a:cubicBezTo>
                  <a:pt x="1171" y="115"/>
                  <a:pt x="1210" y="97"/>
                  <a:pt x="1249" y="84"/>
                </a:cubicBezTo>
                <a:cubicBezTo>
                  <a:pt x="1375" y="0"/>
                  <a:pt x="1545" y="51"/>
                  <a:pt x="1688" y="48"/>
                </a:cubicBezTo>
                <a:cubicBezTo>
                  <a:pt x="1770" y="25"/>
                  <a:pt x="1833" y="25"/>
                  <a:pt x="1925" y="20"/>
                </a:cubicBezTo>
                <a:cubicBezTo>
                  <a:pt x="1964" y="7"/>
                  <a:pt x="1996" y="16"/>
                  <a:pt x="2035" y="29"/>
                </a:cubicBezTo>
                <a:cubicBezTo>
                  <a:pt x="2131" y="5"/>
                  <a:pt x="2208" y="21"/>
                  <a:pt x="2309" y="29"/>
                </a:cubicBezTo>
                <a:cubicBezTo>
                  <a:pt x="2361" y="42"/>
                  <a:pt x="2413" y="53"/>
                  <a:pt x="2465" y="66"/>
                </a:cubicBezTo>
                <a:cubicBezTo>
                  <a:pt x="2504" y="92"/>
                  <a:pt x="2541" y="125"/>
                  <a:pt x="2575" y="157"/>
                </a:cubicBezTo>
                <a:cubicBezTo>
                  <a:pt x="2584" y="186"/>
                  <a:pt x="2585" y="193"/>
                  <a:pt x="2602" y="221"/>
                </a:cubicBezTo>
                <a:cubicBezTo>
                  <a:pt x="2613" y="240"/>
                  <a:pt x="2639" y="276"/>
                  <a:pt x="2639" y="276"/>
                </a:cubicBezTo>
                <a:cubicBezTo>
                  <a:pt x="2645" y="316"/>
                  <a:pt x="2665" y="354"/>
                  <a:pt x="2666" y="395"/>
                </a:cubicBezTo>
                <a:cubicBezTo>
                  <a:pt x="2674" y="607"/>
                  <a:pt x="2671" y="766"/>
                  <a:pt x="2428" y="770"/>
                </a:cubicBezTo>
                <a:cubicBezTo>
                  <a:pt x="2248" y="773"/>
                  <a:pt x="2069" y="776"/>
                  <a:pt x="1889" y="779"/>
                </a:cubicBezTo>
                <a:cubicBezTo>
                  <a:pt x="1304" y="809"/>
                  <a:pt x="725" y="790"/>
                  <a:pt x="143" y="770"/>
                </a:cubicBezTo>
                <a:cubicBezTo>
                  <a:pt x="0" y="678"/>
                  <a:pt x="100" y="467"/>
                  <a:pt x="124" y="322"/>
                </a:cubicBezTo>
                <a:cubicBezTo>
                  <a:pt x="132" y="211"/>
                  <a:pt x="137" y="114"/>
                  <a:pt x="197" y="20"/>
                </a:cubicBezTo>
                <a:close/>
              </a:path>
            </a:pathLst>
          </a:cu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Tree>
    <p:extLst>
      <p:ext uri="{BB962C8B-B14F-4D97-AF65-F5344CB8AC3E}">
        <p14:creationId xmlns:p14="http://schemas.microsoft.com/office/powerpoint/2010/main" val="405814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7E57B-0193-4D7A-B4B9-EB9851E09089}"/>
              </a:ext>
            </a:extLst>
          </p:cNvPr>
          <p:cNvSpPr>
            <a:spLocks noGrp="1"/>
          </p:cNvSpPr>
          <p:nvPr>
            <p:ph type="title"/>
          </p:nvPr>
        </p:nvSpPr>
        <p:spPr/>
        <p:txBody>
          <a:bodyPr>
            <a:normAutofit/>
          </a:bodyPr>
          <a:lstStyle/>
          <a:p>
            <a:r>
              <a:rPr lang="en-US" altLang="zh-CN" dirty="0"/>
              <a:t>MST</a:t>
            </a:r>
            <a:r>
              <a:rPr lang="zh-CN" altLang="en-US" dirty="0"/>
              <a:t>性质证明：反证法</a:t>
            </a:r>
          </a:p>
        </p:txBody>
      </p:sp>
      <p:sp>
        <p:nvSpPr>
          <p:cNvPr id="3" name="内容占位符 2">
            <a:extLst>
              <a:ext uri="{FF2B5EF4-FFF2-40B4-BE49-F238E27FC236}">
                <a16:creationId xmlns:a16="http://schemas.microsoft.com/office/drawing/2014/main" id="{FC252309-A0BC-462B-862F-562CD8D31864}"/>
              </a:ext>
            </a:extLst>
          </p:cNvPr>
          <p:cNvSpPr>
            <a:spLocks noGrp="1"/>
          </p:cNvSpPr>
          <p:nvPr>
            <p:ph idx="1"/>
          </p:nvPr>
        </p:nvSpPr>
        <p:spPr/>
        <p:txBody>
          <a:bodyPr/>
          <a:lstStyle/>
          <a:p>
            <a:r>
              <a:rPr lang="zh-CN" altLang="en-US" sz="2400" dirty="0"/>
              <a:t>假设对</a:t>
            </a:r>
            <a:r>
              <a:rPr lang="en-US" altLang="zh-CN" sz="2400" dirty="0"/>
              <a:t>G</a:t>
            </a:r>
            <a:r>
              <a:rPr lang="zh-CN" altLang="en-US" sz="2400" dirty="0"/>
              <a:t>的任意一个最小生成树</a:t>
            </a:r>
            <a:r>
              <a:rPr lang="en-US" altLang="zh-CN" sz="2400" dirty="0"/>
              <a:t>T</a:t>
            </a:r>
            <a:r>
              <a:rPr lang="zh-CN" altLang="en-US" sz="2400" dirty="0"/>
              <a:t>，针对</a:t>
            </a:r>
            <a:r>
              <a:rPr lang="zh-CN" altLang="en-US" sz="2400" dirty="0">
                <a:solidFill>
                  <a:srgbClr val="000000"/>
                </a:solidFill>
              </a:rPr>
              <a:t>点集</a:t>
            </a:r>
            <a:r>
              <a:rPr lang="en-US" altLang="zh-CN" sz="2400" dirty="0">
                <a:solidFill>
                  <a:srgbClr val="000000"/>
                </a:solidFill>
              </a:rPr>
              <a:t>U</a:t>
            </a:r>
            <a:r>
              <a:rPr lang="zh-CN" altLang="en-US" sz="2400" dirty="0">
                <a:solidFill>
                  <a:srgbClr val="000000"/>
                </a:solidFill>
              </a:rPr>
              <a:t>和</a:t>
            </a:r>
            <a:r>
              <a:rPr lang="en-US" altLang="zh-CN" sz="2400" dirty="0">
                <a:solidFill>
                  <a:srgbClr val="000000"/>
                </a:solidFill>
              </a:rPr>
              <a:t>V-U</a:t>
            </a:r>
            <a:r>
              <a:rPr lang="zh-CN" altLang="en-US" sz="2400" dirty="0">
                <a:solidFill>
                  <a:srgbClr val="000000"/>
                </a:solidFill>
              </a:rPr>
              <a:t>， </a:t>
            </a:r>
            <a:r>
              <a:rPr lang="en-US" altLang="zh-CN" sz="2400" dirty="0">
                <a:solidFill>
                  <a:srgbClr val="FF0000"/>
                </a:solidFill>
              </a:rPr>
              <a:t>(u, v)</a:t>
            </a:r>
            <a:r>
              <a:rPr lang="en-US" altLang="zh-CN" sz="2400" dirty="0">
                <a:solidFill>
                  <a:srgbClr val="000000"/>
                </a:solidFill>
                <a:sym typeface="Symbol" pitchFamily="18" charset="2"/>
              </a:rPr>
              <a:t></a:t>
            </a:r>
            <a:r>
              <a:rPr lang="en-US" altLang="zh-CN" sz="2400" dirty="0">
                <a:solidFill>
                  <a:srgbClr val="000000"/>
                </a:solidFill>
              </a:rPr>
              <a:t>E</a:t>
            </a:r>
            <a:r>
              <a:rPr lang="zh-CN" altLang="en-US" sz="2400" dirty="0">
                <a:solidFill>
                  <a:srgbClr val="000000"/>
                </a:solidFill>
              </a:rPr>
              <a:t>为横跨这</a:t>
            </a:r>
            <a:r>
              <a:rPr lang="en-US" altLang="zh-CN" sz="2400" dirty="0">
                <a:solidFill>
                  <a:srgbClr val="000000"/>
                </a:solidFill>
              </a:rPr>
              <a:t>2</a:t>
            </a:r>
            <a:r>
              <a:rPr lang="zh-CN" altLang="en-US" sz="2400" dirty="0">
                <a:solidFill>
                  <a:srgbClr val="000000"/>
                </a:solidFill>
              </a:rPr>
              <a:t>个点集的最小权边，</a:t>
            </a:r>
            <a:r>
              <a:rPr lang="zh-CN" altLang="en-US" sz="2400" dirty="0"/>
              <a:t> </a:t>
            </a:r>
            <a:r>
              <a:rPr lang="en-US" altLang="zh-CN" sz="2400" dirty="0"/>
              <a:t>T</a:t>
            </a:r>
            <a:r>
              <a:rPr lang="zh-CN" altLang="en-US" sz="2400" dirty="0"/>
              <a:t>不包含该最小权边</a:t>
            </a:r>
            <a:r>
              <a:rPr lang="en-US" altLang="zh-CN" sz="2400" dirty="0"/>
              <a:t>&lt;u, v&gt;</a:t>
            </a:r>
            <a:r>
              <a:rPr lang="zh-CN" altLang="en-US" sz="2400" dirty="0"/>
              <a:t>，但</a:t>
            </a:r>
            <a:r>
              <a:rPr lang="en-US" altLang="zh-CN" sz="2400" dirty="0"/>
              <a:t>T</a:t>
            </a:r>
            <a:r>
              <a:rPr lang="zh-CN" altLang="en-US" sz="2400" dirty="0"/>
              <a:t>包括节点</a:t>
            </a:r>
            <a:r>
              <a:rPr lang="en-US" altLang="zh-CN" sz="2400" dirty="0"/>
              <a:t>u</a:t>
            </a:r>
            <a:r>
              <a:rPr lang="zh-CN" altLang="en-US" sz="2400" dirty="0"/>
              <a:t>和</a:t>
            </a:r>
            <a:r>
              <a:rPr lang="en-US" altLang="zh-CN" sz="2400" dirty="0"/>
              <a:t>v</a:t>
            </a:r>
            <a:endParaRPr lang="en-US" altLang="zh-CN" dirty="0"/>
          </a:p>
          <a:p>
            <a:r>
              <a:rPr lang="zh-CN" altLang="en-US" sz="2400" dirty="0"/>
              <a:t>将</a:t>
            </a:r>
            <a:r>
              <a:rPr lang="en-US" altLang="zh-CN" sz="2400" dirty="0"/>
              <a:t>&lt;u, v&gt;</a:t>
            </a:r>
            <a:r>
              <a:rPr lang="zh-CN" altLang="en-US" sz="2400" dirty="0"/>
              <a:t>添加到树</a:t>
            </a:r>
            <a:r>
              <a:rPr lang="en-US" altLang="zh-CN" sz="2400" dirty="0"/>
              <a:t>T</a:t>
            </a:r>
            <a:r>
              <a:rPr lang="zh-CN" altLang="en-US" sz="2400" dirty="0"/>
              <a:t>中，树</a:t>
            </a:r>
            <a:r>
              <a:rPr lang="en-US" altLang="zh-CN" sz="2400" dirty="0"/>
              <a:t>T</a:t>
            </a:r>
            <a:r>
              <a:rPr lang="zh-CN" altLang="en-US" sz="2400" dirty="0"/>
              <a:t>将变为</a:t>
            </a:r>
            <a:r>
              <a:rPr lang="zh-CN" altLang="en-US" sz="2400" dirty="0">
                <a:solidFill>
                  <a:srgbClr val="FF0000"/>
                </a:solidFill>
              </a:rPr>
              <a:t>含回路的子图</a:t>
            </a:r>
            <a:r>
              <a:rPr lang="zh-CN" altLang="en-US" sz="2400" dirty="0"/>
              <a:t>，并且该回路上有一条不同于</a:t>
            </a:r>
            <a:r>
              <a:rPr lang="en-US" altLang="zh-CN" sz="2400" dirty="0"/>
              <a:t>&lt;u, v&gt; </a:t>
            </a:r>
            <a:r>
              <a:rPr lang="zh-CN" altLang="en-US" sz="2400" dirty="0"/>
              <a:t>的边</a:t>
            </a:r>
            <a:r>
              <a:rPr lang="en-US" altLang="zh-CN" sz="2400" dirty="0">
                <a:solidFill>
                  <a:srgbClr val="0000FF"/>
                </a:solidFill>
              </a:rPr>
              <a:t>&lt;u’, v’&gt;,  </a:t>
            </a:r>
            <a:r>
              <a:rPr lang="en-US" altLang="zh-CN" sz="2400" dirty="0"/>
              <a:t>u’ ∈U, v’ ∈V-U</a:t>
            </a:r>
            <a:endParaRPr lang="zh-CN" altLang="en-US" sz="2400" dirty="0"/>
          </a:p>
          <a:p>
            <a:endParaRPr lang="zh-CN" altLang="en-US" dirty="0"/>
          </a:p>
        </p:txBody>
      </p:sp>
      <p:sp>
        <p:nvSpPr>
          <p:cNvPr id="4" name="日期占位符 3">
            <a:extLst>
              <a:ext uri="{FF2B5EF4-FFF2-40B4-BE49-F238E27FC236}">
                <a16:creationId xmlns:a16="http://schemas.microsoft.com/office/drawing/2014/main" id="{C51CC1D2-9053-43D6-9B59-12580D32C4F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D9BACCA3-AB1F-40FB-ADA8-D3C2E5A2A9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59F1B8-8F0D-464F-8B97-5A06231AE9EF}"/>
              </a:ext>
            </a:extLst>
          </p:cNvPr>
          <p:cNvSpPr>
            <a:spLocks noGrp="1"/>
          </p:cNvSpPr>
          <p:nvPr>
            <p:ph type="sldNum" sz="quarter" idx="12"/>
          </p:nvPr>
        </p:nvSpPr>
        <p:spPr/>
        <p:txBody>
          <a:bodyPr/>
          <a:lstStyle/>
          <a:p>
            <a:fld id="{EEA58A3B-43CE-4AA0-90B5-EB47AFAFEB34}" type="slidenum">
              <a:rPr lang="zh-CN" altLang="en-US" smtClean="0"/>
              <a:pPr/>
              <a:t>93</a:t>
            </a:fld>
            <a:endParaRPr lang="zh-CN" altLang="en-US" dirty="0"/>
          </a:p>
        </p:txBody>
      </p:sp>
      <p:sp>
        <p:nvSpPr>
          <p:cNvPr id="7" name="Oval 4">
            <a:extLst>
              <a:ext uri="{FF2B5EF4-FFF2-40B4-BE49-F238E27FC236}">
                <a16:creationId xmlns:a16="http://schemas.microsoft.com/office/drawing/2014/main" id="{B0086238-95E7-4A8F-A758-572B1B262D81}"/>
              </a:ext>
            </a:extLst>
          </p:cNvPr>
          <p:cNvSpPr>
            <a:spLocks noChangeArrowheads="1"/>
          </p:cNvSpPr>
          <p:nvPr/>
        </p:nvSpPr>
        <p:spPr bwMode="auto">
          <a:xfrm>
            <a:off x="3875972" y="5475339"/>
            <a:ext cx="68897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u’</a:t>
            </a:r>
          </a:p>
        </p:txBody>
      </p:sp>
      <p:sp>
        <p:nvSpPr>
          <p:cNvPr id="8" name="Oval 5">
            <a:extLst>
              <a:ext uri="{FF2B5EF4-FFF2-40B4-BE49-F238E27FC236}">
                <a16:creationId xmlns:a16="http://schemas.microsoft.com/office/drawing/2014/main" id="{520A99CA-199B-46A4-AFC6-D5DDC56DA689}"/>
              </a:ext>
            </a:extLst>
          </p:cNvPr>
          <p:cNvSpPr>
            <a:spLocks noChangeArrowheads="1"/>
          </p:cNvSpPr>
          <p:nvPr/>
        </p:nvSpPr>
        <p:spPr bwMode="auto">
          <a:xfrm>
            <a:off x="4020434" y="3611614"/>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u</a:t>
            </a:r>
          </a:p>
        </p:txBody>
      </p:sp>
      <p:sp>
        <p:nvSpPr>
          <p:cNvPr id="9" name="Freeform 10">
            <a:extLst>
              <a:ext uri="{FF2B5EF4-FFF2-40B4-BE49-F238E27FC236}">
                <a16:creationId xmlns:a16="http://schemas.microsoft.com/office/drawing/2014/main" id="{91355CFC-3B71-4ABB-96B3-FEE9A15C29C0}"/>
              </a:ext>
            </a:extLst>
          </p:cNvPr>
          <p:cNvSpPr>
            <a:spLocks/>
          </p:cNvSpPr>
          <p:nvPr/>
        </p:nvSpPr>
        <p:spPr bwMode="auto">
          <a:xfrm>
            <a:off x="4152197" y="4195764"/>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0" name="Oval 11">
            <a:extLst>
              <a:ext uri="{FF2B5EF4-FFF2-40B4-BE49-F238E27FC236}">
                <a16:creationId xmlns:a16="http://schemas.microsoft.com/office/drawing/2014/main" id="{C4A64655-DE38-4C33-A949-0736D30A0C34}"/>
              </a:ext>
            </a:extLst>
          </p:cNvPr>
          <p:cNvSpPr>
            <a:spLocks noChangeArrowheads="1"/>
          </p:cNvSpPr>
          <p:nvPr/>
        </p:nvSpPr>
        <p:spPr bwMode="auto">
          <a:xfrm>
            <a:off x="6468359" y="5475339"/>
            <a:ext cx="72072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Oval 12">
            <a:extLst>
              <a:ext uri="{FF2B5EF4-FFF2-40B4-BE49-F238E27FC236}">
                <a16:creationId xmlns:a16="http://schemas.microsoft.com/office/drawing/2014/main" id="{A4D840F2-1F08-49F3-BBAB-E20D63FC3F08}"/>
              </a:ext>
            </a:extLst>
          </p:cNvPr>
          <p:cNvSpPr>
            <a:spLocks noChangeArrowheads="1"/>
          </p:cNvSpPr>
          <p:nvPr/>
        </p:nvSpPr>
        <p:spPr bwMode="auto">
          <a:xfrm>
            <a:off x="6468359" y="3602089"/>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v</a:t>
            </a:r>
          </a:p>
        </p:txBody>
      </p:sp>
      <p:sp>
        <p:nvSpPr>
          <p:cNvPr id="12" name="Freeform 13">
            <a:extLst>
              <a:ext uri="{FF2B5EF4-FFF2-40B4-BE49-F238E27FC236}">
                <a16:creationId xmlns:a16="http://schemas.microsoft.com/office/drawing/2014/main" id="{9D3A3D53-359A-4DC2-A95B-61E60227E666}"/>
              </a:ext>
            </a:extLst>
          </p:cNvPr>
          <p:cNvSpPr>
            <a:spLocks/>
          </p:cNvSpPr>
          <p:nvPr/>
        </p:nvSpPr>
        <p:spPr bwMode="auto">
          <a:xfrm>
            <a:off x="6600122" y="4186239"/>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 name="Oval 14">
            <a:extLst>
              <a:ext uri="{FF2B5EF4-FFF2-40B4-BE49-F238E27FC236}">
                <a16:creationId xmlns:a16="http://schemas.microsoft.com/office/drawing/2014/main" id="{13B137CE-1F3F-45C3-A194-5708CD3CC84A}"/>
              </a:ext>
            </a:extLst>
          </p:cNvPr>
          <p:cNvSpPr>
            <a:spLocks noChangeArrowheads="1"/>
          </p:cNvSpPr>
          <p:nvPr/>
        </p:nvSpPr>
        <p:spPr bwMode="auto">
          <a:xfrm>
            <a:off x="3515609" y="3403601"/>
            <a:ext cx="17287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4" name="Oval 15">
            <a:extLst>
              <a:ext uri="{FF2B5EF4-FFF2-40B4-BE49-F238E27FC236}">
                <a16:creationId xmlns:a16="http://schemas.microsoft.com/office/drawing/2014/main" id="{5C5E1459-6C8B-44CB-ADE4-A4DFF7DE38FF}"/>
              </a:ext>
            </a:extLst>
          </p:cNvPr>
          <p:cNvSpPr>
            <a:spLocks noChangeArrowheads="1"/>
          </p:cNvSpPr>
          <p:nvPr/>
        </p:nvSpPr>
        <p:spPr bwMode="auto">
          <a:xfrm>
            <a:off x="5820659" y="3403601"/>
            <a:ext cx="19446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5" name="Text Box 16">
            <a:extLst>
              <a:ext uri="{FF2B5EF4-FFF2-40B4-BE49-F238E27FC236}">
                <a16:creationId xmlns:a16="http://schemas.microsoft.com/office/drawing/2014/main" id="{0510CF42-E0B5-40D6-B341-F06BF72C43DE}"/>
              </a:ext>
            </a:extLst>
          </p:cNvPr>
          <p:cNvSpPr txBox="1">
            <a:spLocks noChangeArrowheads="1"/>
          </p:cNvSpPr>
          <p:nvPr/>
        </p:nvSpPr>
        <p:spPr bwMode="auto">
          <a:xfrm>
            <a:off x="3572759" y="4358430"/>
            <a:ext cx="37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U</a:t>
            </a:r>
          </a:p>
        </p:txBody>
      </p:sp>
      <p:sp>
        <p:nvSpPr>
          <p:cNvPr id="16" name="Text Box 17">
            <a:extLst>
              <a:ext uri="{FF2B5EF4-FFF2-40B4-BE49-F238E27FC236}">
                <a16:creationId xmlns:a16="http://schemas.microsoft.com/office/drawing/2014/main" id="{42B8F7C6-7B12-4149-AC50-12438745E67E}"/>
              </a:ext>
            </a:extLst>
          </p:cNvPr>
          <p:cNvSpPr txBox="1">
            <a:spLocks noChangeArrowheads="1"/>
          </p:cNvSpPr>
          <p:nvPr/>
        </p:nvSpPr>
        <p:spPr bwMode="auto">
          <a:xfrm>
            <a:off x="7066425" y="4389936"/>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rPr>
              <a:t>V-U</a:t>
            </a:r>
          </a:p>
        </p:txBody>
      </p:sp>
      <p:sp>
        <p:nvSpPr>
          <p:cNvPr id="17" name="Line 18">
            <a:extLst>
              <a:ext uri="{FF2B5EF4-FFF2-40B4-BE49-F238E27FC236}">
                <a16:creationId xmlns:a16="http://schemas.microsoft.com/office/drawing/2014/main" id="{6E526D74-6D7B-420F-8B95-DE65A64625D6}"/>
              </a:ext>
            </a:extLst>
          </p:cNvPr>
          <p:cNvSpPr>
            <a:spLocks noChangeShapeType="1"/>
          </p:cNvSpPr>
          <p:nvPr/>
        </p:nvSpPr>
        <p:spPr bwMode="auto">
          <a:xfrm>
            <a:off x="4564947" y="3905952"/>
            <a:ext cx="1903412" cy="2474"/>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8" name="Line 19">
            <a:extLst>
              <a:ext uri="{FF2B5EF4-FFF2-40B4-BE49-F238E27FC236}">
                <a16:creationId xmlns:a16="http://schemas.microsoft.com/office/drawing/2014/main" id="{3D418EA8-A349-42CB-BC3D-312D61B97F9C}"/>
              </a:ext>
            </a:extLst>
          </p:cNvPr>
          <p:cNvSpPr>
            <a:spLocks noChangeShapeType="1"/>
          </p:cNvSpPr>
          <p:nvPr/>
        </p:nvSpPr>
        <p:spPr bwMode="auto">
          <a:xfrm flipV="1">
            <a:off x="4564948" y="5799050"/>
            <a:ext cx="1903412" cy="247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9" name="Text Box 22">
            <a:extLst>
              <a:ext uri="{FF2B5EF4-FFF2-40B4-BE49-F238E27FC236}">
                <a16:creationId xmlns:a16="http://schemas.microsoft.com/office/drawing/2014/main" id="{2846CA05-A451-4A21-B0F3-B90C0976504B}"/>
              </a:ext>
            </a:extLst>
          </p:cNvPr>
          <p:cNvSpPr txBox="1">
            <a:spLocks noChangeArrowheads="1"/>
          </p:cNvSpPr>
          <p:nvPr/>
        </p:nvSpPr>
        <p:spPr bwMode="auto">
          <a:xfrm>
            <a:off x="608757" y="3403601"/>
            <a:ext cx="2258375" cy="139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lang="zh-CN" altLang="en-US" sz="2400" dirty="0">
                <a:latin typeface="+mn-lt"/>
                <a:ea typeface="微软雅黑 Light" panose="020B0502040204020203" pitchFamily="34" charset="-122"/>
              </a:rPr>
              <a:t>最小生成树</a:t>
            </a:r>
            <a:r>
              <a:rPr lang="en-US" altLang="zh-CN" sz="2400" dirty="0">
                <a:latin typeface="+mn-lt"/>
                <a:ea typeface="微软雅黑 Light" panose="020B0502040204020203" pitchFamily="34" charset="-122"/>
              </a:rPr>
              <a:t>T,</a:t>
            </a:r>
          </a:p>
          <a:p>
            <a:pPr eaLnBrk="1" hangingPunct="1">
              <a:lnSpc>
                <a:spcPct val="120000"/>
              </a:lnSpc>
            </a:pPr>
            <a:r>
              <a:rPr lang="zh-CN" altLang="en-US" sz="2400" dirty="0">
                <a:latin typeface="+mn-lt"/>
                <a:ea typeface="微软雅黑 Light" panose="020B0502040204020203" pitchFamily="34" charset="-122"/>
              </a:rPr>
              <a:t>图</a:t>
            </a:r>
            <a:r>
              <a:rPr lang="en-US" altLang="zh-CN" sz="2400" dirty="0">
                <a:latin typeface="+mn-lt"/>
                <a:ea typeface="微软雅黑 Light" panose="020B0502040204020203" pitchFamily="34" charset="-122"/>
              </a:rPr>
              <a:t>T∪ </a:t>
            </a:r>
            <a:r>
              <a:rPr lang="en-US" altLang="zh-CN" sz="2400" dirty="0">
                <a:solidFill>
                  <a:srgbClr val="FF0000"/>
                </a:solidFill>
                <a:latin typeface="+mn-lt"/>
                <a:ea typeface="微软雅黑 Light" panose="020B0502040204020203" pitchFamily="34" charset="-122"/>
              </a:rPr>
              <a:t>{&lt;</a:t>
            </a:r>
            <a:r>
              <a:rPr lang="en-US" altLang="zh-CN" sz="2400" dirty="0" err="1">
                <a:solidFill>
                  <a:srgbClr val="FF0000"/>
                </a:solidFill>
                <a:latin typeface="+mn-lt"/>
                <a:ea typeface="微软雅黑 Light" panose="020B0502040204020203" pitchFamily="34" charset="-122"/>
              </a:rPr>
              <a:t>u,v</a:t>
            </a:r>
            <a:r>
              <a:rPr lang="en-US" altLang="zh-CN" sz="2400" dirty="0">
                <a:solidFill>
                  <a:srgbClr val="FF0000"/>
                </a:solidFill>
                <a:latin typeface="+mn-lt"/>
                <a:ea typeface="微软雅黑 Light" panose="020B0502040204020203" pitchFamily="34" charset="-122"/>
              </a:rPr>
              <a:t>&gt;},</a:t>
            </a:r>
          </a:p>
          <a:p>
            <a:pPr eaLnBrk="1" hangingPunct="1">
              <a:lnSpc>
                <a:spcPct val="120000"/>
              </a:lnSpc>
            </a:pPr>
            <a:r>
              <a:rPr lang="en-US" altLang="zh-CN" sz="2400" dirty="0">
                <a:solidFill>
                  <a:srgbClr val="FF0000"/>
                </a:solidFill>
                <a:latin typeface="+mn-lt"/>
                <a:ea typeface="微软雅黑 Light" panose="020B0502040204020203" pitchFamily="34" charset="-122"/>
              </a:rPr>
              <a:t>c[u][v] </a:t>
            </a:r>
            <a:r>
              <a:rPr lang="zh-CN" altLang="en-US" sz="2400" dirty="0">
                <a:latin typeface="+mn-lt"/>
                <a:ea typeface="微软雅黑 Light" panose="020B0502040204020203" pitchFamily="34" charset="-122"/>
              </a:rPr>
              <a:t>≤ </a:t>
            </a:r>
            <a:r>
              <a:rPr lang="en-US" altLang="zh-CN" sz="2400" dirty="0">
                <a:solidFill>
                  <a:srgbClr val="0000FF"/>
                </a:solidFill>
                <a:latin typeface="+mn-lt"/>
                <a:ea typeface="微软雅黑 Light" panose="020B0502040204020203" pitchFamily="34" charset="-122"/>
              </a:rPr>
              <a:t>c[u’][v’]</a:t>
            </a:r>
            <a:endParaRPr lang="zh-CN" altLang="en-US" sz="2400" dirty="0">
              <a:solidFill>
                <a:srgbClr val="0000FF"/>
              </a:solidFill>
              <a:latin typeface="+mn-lt"/>
              <a:ea typeface="微软雅黑 Light" panose="020B0502040204020203" pitchFamily="34" charset="-122"/>
            </a:endParaRPr>
          </a:p>
        </p:txBody>
      </p:sp>
      <p:sp>
        <p:nvSpPr>
          <p:cNvPr id="20" name="Text Box 24">
            <a:extLst>
              <a:ext uri="{FF2B5EF4-FFF2-40B4-BE49-F238E27FC236}">
                <a16:creationId xmlns:a16="http://schemas.microsoft.com/office/drawing/2014/main" id="{41BB527E-9D33-4925-8461-A1388161D859}"/>
              </a:ext>
            </a:extLst>
          </p:cNvPr>
          <p:cNvSpPr txBox="1">
            <a:spLocks noChangeArrowheads="1"/>
          </p:cNvSpPr>
          <p:nvPr/>
        </p:nvSpPr>
        <p:spPr bwMode="auto">
          <a:xfrm>
            <a:off x="5059217" y="3505842"/>
            <a:ext cx="857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0000"/>
                </a:solidFill>
                <a:latin typeface="+mn-lt"/>
              </a:rPr>
              <a:t>c[u][v]</a:t>
            </a:r>
            <a:endParaRPr lang="zh-CN" altLang="en-US" sz="2000" dirty="0">
              <a:solidFill>
                <a:srgbClr val="FF0000"/>
              </a:solidFill>
              <a:latin typeface="+mn-lt"/>
            </a:endParaRPr>
          </a:p>
        </p:txBody>
      </p:sp>
      <p:sp>
        <p:nvSpPr>
          <p:cNvPr id="21" name="Rectangle 25">
            <a:extLst>
              <a:ext uri="{FF2B5EF4-FFF2-40B4-BE49-F238E27FC236}">
                <a16:creationId xmlns:a16="http://schemas.microsoft.com/office/drawing/2014/main" id="{F82F34C8-4F4D-40D0-BCF4-C9F98AEA12FF}"/>
              </a:ext>
            </a:extLst>
          </p:cNvPr>
          <p:cNvSpPr>
            <a:spLocks noChangeArrowheads="1"/>
          </p:cNvSpPr>
          <p:nvPr/>
        </p:nvSpPr>
        <p:spPr bwMode="auto">
          <a:xfrm>
            <a:off x="5059217" y="5833293"/>
            <a:ext cx="993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r>
              <a:rPr lang="en-US" altLang="zh-CN" sz="2000" dirty="0">
                <a:solidFill>
                  <a:srgbClr val="0000FF"/>
                </a:solidFill>
              </a:rPr>
              <a:t>c[u’][v’]</a:t>
            </a:r>
            <a:endParaRPr lang="zh-CN" altLang="en-US" sz="2000" dirty="0">
              <a:solidFill>
                <a:srgbClr val="0000FF"/>
              </a:solidFill>
            </a:endParaRPr>
          </a:p>
        </p:txBody>
      </p:sp>
    </p:spTree>
    <p:extLst>
      <p:ext uri="{BB962C8B-B14F-4D97-AF65-F5344CB8AC3E}">
        <p14:creationId xmlns:p14="http://schemas.microsoft.com/office/powerpoint/2010/main" val="12934579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7E57B-0193-4D7A-B4B9-EB9851E09089}"/>
              </a:ext>
            </a:extLst>
          </p:cNvPr>
          <p:cNvSpPr>
            <a:spLocks noGrp="1"/>
          </p:cNvSpPr>
          <p:nvPr>
            <p:ph type="title"/>
          </p:nvPr>
        </p:nvSpPr>
        <p:spPr/>
        <p:txBody>
          <a:bodyPr>
            <a:normAutofit/>
          </a:bodyPr>
          <a:lstStyle/>
          <a:p>
            <a:r>
              <a:rPr lang="en-US" altLang="zh-CN" dirty="0"/>
              <a:t>MST</a:t>
            </a:r>
            <a:r>
              <a:rPr lang="zh-CN" altLang="en-US" dirty="0"/>
              <a:t>性质证明：反证法</a:t>
            </a:r>
          </a:p>
        </p:txBody>
      </p:sp>
      <p:sp>
        <p:nvSpPr>
          <p:cNvPr id="3" name="内容占位符 2">
            <a:extLst>
              <a:ext uri="{FF2B5EF4-FFF2-40B4-BE49-F238E27FC236}">
                <a16:creationId xmlns:a16="http://schemas.microsoft.com/office/drawing/2014/main" id="{FC252309-A0BC-462B-862F-562CD8D31864}"/>
              </a:ext>
            </a:extLst>
          </p:cNvPr>
          <p:cNvSpPr>
            <a:spLocks noGrp="1"/>
          </p:cNvSpPr>
          <p:nvPr>
            <p:ph idx="1"/>
          </p:nvPr>
        </p:nvSpPr>
        <p:spPr>
          <a:xfrm>
            <a:off x="123432" y="764365"/>
            <a:ext cx="4074944" cy="2664636"/>
          </a:xfrm>
        </p:spPr>
        <p:txBody>
          <a:bodyPr/>
          <a:lstStyle/>
          <a:p>
            <a:r>
              <a:rPr lang="zh-CN" altLang="en-US" dirty="0"/>
              <a:t>从生成树</a:t>
            </a:r>
            <a:r>
              <a:rPr lang="en-US" altLang="zh-CN" dirty="0"/>
              <a:t>T</a:t>
            </a:r>
            <a:r>
              <a:rPr lang="zh-CN" altLang="en-US" dirty="0"/>
              <a:t>出发，构造另一颗生成树</a:t>
            </a:r>
            <a:r>
              <a:rPr lang="en-US" altLang="zh-CN" dirty="0"/>
              <a:t>T</a:t>
            </a:r>
            <a:r>
              <a:rPr lang="zh-CN" altLang="en-US" dirty="0"/>
              <a:t>‘</a:t>
            </a:r>
            <a:endParaRPr lang="en-US" altLang="zh-CN" dirty="0"/>
          </a:p>
          <a:p>
            <a:pPr lvl="1"/>
            <a:r>
              <a:rPr lang="zh-CN" altLang="en-US" dirty="0"/>
              <a:t>将</a:t>
            </a:r>
            <a:r>
              <a:rPr lang="en-US" altLang="zh-CN" dirty="0"/>
              <a:t>T</a:t>
            </a:r>
            <a:r>
              <a:rPr lang="zh-CN" altLang="en-US" dirty="0"/>
              <a:t>中的边</a:t>
            </a:r>
            <a:r>
              <a:rPr lang="en-US" altLang="zh-CN" sz="2400" dirty="0">
                <a:solidFill>
                  <a:srgbClr val="0000FF"/>
                </a:solidFill>
              </a:rPr>
              <a:t>&lt;u’, v’&gt;</a:t>
            </a:r>
            <a:r>
              <a:rPr lang="zh-CN" altLang="en-US" dirty="0"/>
              <a:t>替换为</a:t>
            </a:r>
            <a:r>
              <a:rPr lang="en-US" altLang="zh-CN" sz="2400" dirty="0">
                <a:solidFill>
                  <a:srgbClr val="FF0000"/>
                </a:solidFill>
              </a:rPr>
              <a:t>(u, v)</a:t>
            </a:r>
            <a:r>
              <a:rPr lang="zh-CN" altLang="en-US" sz="2400" dirty="0">
                <a:solidFill>
                  <a:srgbClr val="FF0000"/>
                </a:solidFill>
              </a:rPr>
              <a:t>，</a:t>
            </a:r>
            <a:r>
              <a:rPr lang="zh-CN" altLang="en-US" dirty="0"/>
              <a:t>得到</a:t>
            </a:r>
            <a:r>
              <a:rPr lang="en-US" altLang="zh-CN" dirty="0"/>
              <a:t>T</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C51CC1D2-9053-43D6-9B59-12580D32C4F7}"/>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D9BACCA3-AB1F-40FB-ADA8-D3C2E5A2A9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59F1B8-8F0D-464F-8B97-5A06231AE9EF}"/>
              </a:ext>
            </a:extLst>
          </p:cNvPr>
          <p:cNvSpPr>
            <a:spLocks noGrp="1"/>
          </p:cNvSpPr>
          <p:nvPr>
            <p:ph type="sldNum" sz="quarter" idx="12"/>
          </p:nvPr>
        </p:nvSpPr>
        <p:spPr/>
        <p:txBody>
          <a:bodyPr/>
          <a:lstStyle/>
          <a:p>
            <a:fld id="{EEA58A3B-43CE-4AA0-90B5-EB47AFAFEB34}" type="slidenum">
              <a:rPr lang="zh-CN" altLang="en-US" smtClean="0"/>
              <a:pPr/>
              <a:t>94</a:t>
            </a:fld>
            <a:endParaRPr lang="zh-CN" altLang="en-US" dirty="0"/>
          </a:p>
        </p:txBody>
      </p:sp>
      <p:sp>
        <p:nvSpPr>
          <p:cNvPr id="7" name="Oval 4">
            <a:extLst>
              <a:ext uri="{FF2B5EF4-FFF2-40B4-BE49-F238E27FC236}">
                <a16:creationId xmlns:a16="http://schemas.microsoft.com/office/drawing/2014/main" id="{B0086238-95E7-4A8F-A758-572B1B262D81}"/>
              </a:ext>
            </a:extLst>
          </p:cNvPr>
          <p:cNvSpPr>
            <a:spLocks noChangeArrowheads="1"/>
          </p:cNvSpPr>
          <p:nvPr/>
        </p:nvSpPr>
        <p:spPr bwMode="auto">
          <a:xfrm>
            <a:off x="4674626" y="2876823"/>
            <a:ext cx="68897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u’</a:t>
            </a:r>
          </a:p>
        </p:txBody>
      </p:sp>
      <p:sp>
        <p:nvSpPr>
          <p:cNvPr id="8" name="Oval 5">
            <a:extLst>
              <a:ext uri="{FF2B5EF4-FFF2-40B4-BE49-F238E27FC236}">
                <a16:creationId xmlns:a16="http://schemas.microsoft.com/office/drawing/2014/main" id="{520A99CA-199B-46A4-AFC6-D5DDC56DA689}"/>
              </a:ext>
            </a:extLst>
          </p:cNvPr>
          <p:cNvSpPr>
            <a:spLocks noChangeArrowheads="1"/>
          </p:cNvSpPr>
          <p:nvPr/>
        </p:nvSpPr>
        <p:spPr bwMode="auto">
          <a:xfrm>
            <a:off x="4819088" y="1013098"/>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u</a:t>
            </a:r>
          </a:p>
        </p:txBody>
      </p:sp>
      <p:sp>
        <p:nvSpPr>
          <p:cNvPr id="9" name="Freeform 10">
            <a:extLst>
              <a:ext uri="{FF2B5EF4-FFF2-40B4-BE49-F238E27FC236}">
                <a16:creationId xmlns:a16="http://schemas.microsoft.com/office/drawing/2014/main" id="{91355CFC-3B71-4ABB-96B3-FEE9A15C29C0}"/>
              </a:ext>
            </a:extLst>
          </p:cNvPr>
          <p:cNvSpPr>
            <a:spLocks/>
          </p:cNvSpPr>
          <p:nvPr/>
        </p:nvSpPr>
        <p:spPr bwMode="auto">
          <a:xfrm>
            <a:off x="4950851" y="1597248"/>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0" name="Oval 11">
            <a:extLst>
              <a:ext uri="{FF2B5EF4-FFF2-40B4-BE49-F238E27FC236}">
                <a16:creationId xmlns:a16="http://schemas.microsoft.com/office/drawing/2014/main" id="{C4A64655-DE38-4C33-A949-0736D30A0C34}"/>
              </a:ext>
            </a:extLst>
          </p:cNvPr>
          <p:cNvSpPr>
            <a:spLocks noChangeArrowheads="1"/>
          </p:cNvSpPr>
          <p:nvPr/>
        </p:nvSpPr>
        <p:spPr bwMode="auto">
          <a:xfrm>
            <a:off x="7267013" y="2876823"/>
            <a:ext cx="720725" cy="64918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sz="2400" dirty="0"/>
              <a:t>v’</a:t>
            </a:r>
          </a:p>
        </p:txBody>
      </p:sp>
      <p:sp>
        <p:nvSpPr>
          <p:cNvPr id="11" name="Oval 12">
            <a:extLst>
              <a:ext uri="{FF2B5EF4-FFF2-40B4-BE49-F238E27FC236}">
                <a16:creationId xmlns:a16="http://schemas.microsoft.com/office/drawing/2014/main" id="{A4D840F2-1F08-49F3-BBAB-E20D63FC3F08}"/>
              </a:ext>
            </a:extLst>
          </p:cNvPr>
          <p:cNvSpPr>
            <a:spLocks noChangeArrowheads="1"/>
          </p:cNvSpPr>
          <p:nvPr/>
        </p:nvSpPr>
        <p:spPr bwMode="auto">
          <a:xfrm>
            <a:off x="7267013" y="1003573"/>
            <a:ext cx="5445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dirty="0"/>
              <a:t>v</a:t>
            </a:r>
          </a:p>
        </p:txBody>
      </p:sp>
      <p:sp>
        <p:nvSpPr>
          <p:cNvPr id="12" name="Freeform 13">
            <a:extLst>
              <a:ext uri="{FF2B5EF4-FFF2-40B4-BE49-F238E27FC236}">
                <a16:creationId xmlns:a16="http://schemas.microsoft.com/office/drawing/2014/main" id="{9D3A3D53-359A-4DC2-A95B-61E60227E666}"/>
              </a:ext>
            </a:extLst>
          </p:cNvPr>
          <p:cNvSpPr>
            <a:spLocks/>
          </p:cNvSpPr>
          <p:nvPr/>
        </p:nvSpPr>
        <p:spPr bwMode="auto">
          <a:xfrm>
            <a:off x="7398776" y="1587723"/>
            <a:ext cx="228600" cy="1296987"/>
          </a:xfrm>
          <a:custGeom>
            <a:avLst/>
            <a:gdLst>
              <a:gd name="T0" fmla="*/ 2147483647 w 151"/>
              <a:gd name="T1" fmla="*/ 0 h 771"/>
              <a:gd name="T2" fmla="*/ 2147483647 w 151"/>
              <a:gd name="T3" fmla="*/ 2147483647 h 771"/>
              <a:gd name="T4" fmla="*/ 2147483647 w 151"/>
              <a:gd name="T5" fmla="*/ 2147483647 h 771"/>
              <a:gd name="T6" fmla="*/ 2147483647 w 151"/>
              <a:gd name="T7" fmla="*/ 2147483647 h 771"/>
              <a:gd name="T8" fmla="*/ 2147483647 w 151"/>
              <a:gd name="T9" fmla="*/ 2147483647 h 771"/>
              <a:gd name="T10" fmla="*/ 0 60000 65536"/>
              <a:gd name="T11" fmla="*/ 0 60000 65536"/>
              <a:gd name="T12" fmla="*/ 0 60000 65536"/>
              <a:gd name="T13" fmla="*/ 0 60000 65536"/>
              <a:gd name="T14" fmla="*/ 0 60000 65536"/>
              <a:gd name="T15" fmla="*/ 0 w 151"/>
              <a:gd name="T16" fmla="*/ 0 h 771"/>
              <a:gd name="T17" fmla="*/ 151 w 151"/>
              <a:gd name="T18" fmla="*/ 771 h 771"/>
            </a:gdLst>
            <a:ahLst/>
            <a:cxnLst>
              <a:cxn ang="T10">
                <a:pos x="T0" y="T1"/>
              </a:cxn>
              <a:cxn ang="T11">
                <a:pos x="T2" y="T3"/>
              </a:cxn>
              <a:cxn ang="T12">
                <a:pos x="T4" y="T5"/>
              </a:cxn>
              <a:cxn ang="T13">
                <a:pos x="T6" y="T7"/>
              </a:cxn>
              <a:cxn ang="T14">
                <a:pos x="T8" y="T9"/>
              </a:cxn>
            </a:cxnLst>
            <a:rect l="T15" t="T16" r="T17" b="T18"/>
            <a:pathLst>
              <a:path w="151" h="771">
                <a:moveTo>
                  <a:pt x="98" y="0"/>
                </a:moveTo>
                <a:cubicBezTo>
                  <a:pt x="49" y="57"/>
                  <a:pt x="0" y="114"/>
                  <a:pt x="8" y="182"/>
                </a:cubicBezTo>
                <a:cubicBezTo>
                  <a:pt x="16" y="250"/>
                  <a:pt x="137" y="340"/>
                  <a:pt x="144" y="408"/>
                </a:cubicBezTo>
                <a:cubicBezTo>
                  <a:pt x="151" y="476"/>
                  <a:pt x="61" y="530"/>
                  <a:pt x="53" y="590"/>
                </a:cubicBezTo>
                <a:cubicBezTo>
                  <a:pt x="45" y="650"/>
                  <a:pt x="91" y="733"/>
                  <a:pt x="98" y="771"/>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 name="Oval 14">
            <a:extLst>
              <a:ext uri="{FF2B5EF4-FFF2-40B4-BE49-F238E27FC236}">
                <a16:creationId xmlns:a16="http://schemas.microsoft.com/office/drawing/2014/main" id="{13B137CE-1F3F-45C3-A194-5708CD3CC84A}"/>
              </a:ext>
            </a:extLst>
          </p:cNvPr>
          <p:cNvSpPr>
            <a:spLocks noChangeArrowheads="1"/>
          </p:cNvSpPr>
          <p:nvPr/>
        </p:nvSpPr>
        <p:spPr bwMode="auto">
          <a:xfrm>
            <a:off x="4314263" y="805085"/>
            <a:ext cx="17287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4" name="Oval 15">
            <a:extLst>
              <a:ext uri="{FF2B5EF4-FFF2-40B4-BE49-F238E27FC236}">
                <a16:creationId xmlns:a16="http://schemas.microsoft.com/office/drawing/2014/main" id="{5C5E1459-6C8B-44CB-ADE4-A4DFF7DE38FF}"/>
              </a:ext>
            </a:extLst>
          </p:cNvPr>
          <p:cNvSpPr>
            <a:spLocks noChangeArrowheads="1"/>
          </p:cNvSpPr>
          <p:nvPr/>
        </p:nvSpPr>
        <p:spPr bwMode="auto">
          <a:xfrm>
            <a:off x="6642027" y="805085"/>
            <a:ext cx="1944688" cy="295275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5" name="Text Box 16">
            <a:extLst>
              <a:ext uri="{FF2B5EF4-FFF2-40B4-BE49-F238E27FC236}">
                <a16:creationId xmlns:a16="http://schemas.microsoft.com/office/drawing/2014/main" id="{0510CF42-E0B5-40D6-B341-F06BF72C43DE}"/>
              </a:ext>
            </a:extLst>
          </p:cNvPr>
          <p:cNvSpPr txBox="1">
            <a:spLocks noChangeArrowheads="1"/>
          </p:cNvSpPr>
          <p:nvPr/>
        </p:nvSpPr>
        <p:spPr bwMode="auto">
          <a:xfrm>
            <a:off x="4371413" y="1759914"/>
            <a:ext cx="379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U</a:t>
            </a:r>
          </a:p>
        </p:txBody>
      </p:sp>
      <p:sp>
        <p:nvSpPr>
          <p:cNvPr id="16" name="Text Box 17">
            <a:extLst>
              <a:ext uri="{FF2B5EF4-FFF2-40B4-BE49-F238E27FC236}">
                <a16:creationId xmlns:a16="http://schemas.microsoft.com/office/drawing/2014/main" id="{42B8F7C6-7B12-4149-AC50-12438745E67E}"/>
              </a:ext>
            </a:extLst>
          </p:cNvPr>
          <p:cNvSpPr txBox="1">
            <a:spLocks noChangeArrowheads="1"/>
          </p:cNvSpPr>
          <p:nvPr/>
        </p:nvSpPr>
        <p:spPr bwMode="auto">
          <a:xfrm>
            <a:off x="7865079" y="1791420"/>
            <a:ext cx="651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rPr>
              <a:t>V-U</a:t>
            </a:r>
          </a:p>
        </p:txBody>
      </p:sp>
      <p:sp>
        <p:nvSpPr>
          <p:cNvPr id="17" name="Line 18">
            <a:extLst>
              <a:ext uri="{FF2B5EF4-FFF2-40B4-BE49-F238E27FC236}">
                <a16:creationId xmlns:a16="http://schemas.microsoft.com/office/drawing/2014/main" id="{6E526D74-6D7B-420F-8B95-DE65A64625D6}"/>
              </a:ext>
            </a:extLst>
          </p:cNvPr>
          <p:cNvSpPr>
            <a:spLocks noChangeShapeType="1"/>
          </p:cNvSpPr>
          <p:nvPr/>
        </p:nvSpPr>
        <p:spPr bwMode="auto">
          <a:xfrm>
            <a:off x="5363601" y="1307436"/>
            <a:ext cx="1903412" cy="2474"/>
          </a:xfrm>
          <a:prstGeom prst="line">
            <a:avLst/>
          </a:prstGeom>
          <a:noFill/>
          <a:ln w="28575">
            <a:solidFill>
              <a:srgbClr val="FF0000"/>
            </a:solidFill>
            <a:prstDash val="solid"/>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8" name="Line 19">
            <a:extLst>
              <a:ext uri="{FF2B5EF4-FFF2-40B4-BE49-F238E27FC236}">
                <a16:creationId xmlns:a16="http://schemas.microsoft.com/office/drawing/2014/main" id="{3D418EA8-A349-42CB-BC3D-312D61B97F9C}"/>
              </a:ext>
            </a:extLst>
          </p:cNvPr>
          <p:cNvSpPr>
            <a:spLocks noChangeShapeType="1"/>
          </p:cNvSpPr>
          <p:nvPr/>
        </p:nvSpPr>
        <p:spPr bwMode="auto">
          <a:xfrm flipV="1">
            <a:off x="5363602" y="3200534"/>
            <a:ext cx="1903412" cy="2474"/>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0" name="Text Box 24">
            <a:extLst>
              <a:ext uri="{FF2B5EF4-FFF2-40B4-BE49-F238E27FC236}">
                <a16:creationId xmlns:a16="http://schemas.microsoft.com/office/drawing/2014/main" id="{41BB527E-9D33-4925-8461-A1388161D859}"/>
              </a:ext>
            </a:extLst>
          </p:cNvPr>
          <p:cNvSpPr txBox="1">
            <a:spLocks noChangeArrowheads="1"/>
          </p:cNvSpPr>
          <p:nvPr/>
        </p:nvSpPr>
        <p:spPr bwMode="auto">
          <a:xfrm>
            <a:off x="5857871" y="907326"/>
            <a:ext cx="8579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solidFill>
                  <a:srgbClr val="FF0000"/>
                </a:solidFill>
                <a:latin typeface="+mn-lt"/>
              </a:rPr>
              <a:t>c[u][v]</a:t>
            </a:r>
            <a:endParaRPr lang="zh-CN" altLang="en-US" sz="2000" dirty="0">
              <a:solidFill>
                <a:srgbClr val="FF0000"/>
              </a:solidFill>
              <a:latin typeface="+mn-lt"/>
            </a:endParaRPr>
          </a:p>
        </p:txBody>
      </p:sp>
      <p:sp>
        <p:nvSpPr>
          <p:cNvPr id="21" name="Rectangle 25">
            <a:extLst>
              <a:ext uri="{FF2B5EF4-FFF2-40B4-BE49-F238E27FC236}">
                <a16:creationId xmlns:a16="http://schemas.microsoft.com/office/drawing/2014/main" id="{F82F34C8-4F4D-40D0-BCF4-C9F98AEA12FF}"/>
              </a:ext>
            </a:extLst>
          </p:cNvPr>
          <p:cNvSpPr>
            <a:spLocks noChangeArrowheads="1"/>
          </p:cNvSpPr>
          <p:nvPr/>
        </p:nvSpPr>
        <p:spPr bwMode="auto">
          <a:xfrm>
            <a:off x="5857871" y="3453492"/>
            <a:ext cx="993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p>
            <a:r>
              <a:rPr lang="en-US" altLang="zh-CN" sz="2000" dirty="0">
                <a:solidFill>
                  <a:srgbClr val="0000FF"/>
                </a:solidFill>
              </a:rPr>
              <a:t>c[u’][v’]</a:t>
            </a:r>
            <a:endParaRPr lang="zh-CN" altLang="en-US" sz="2000" dirty="0">
              <a:solidFill>
                <a:srgbClr val="0000FF"/>
              </a:solidFill>
            </a:endParaRPr>
          </a:p>
        </p:txBody>
      </p:sp>
      <p:sp>
        <p:nvSpPr>
          <p:cNvPr id="22" name="任意多边形: 形状 21">
            <a:extLst>
              <a:ext uri="{FF2B5EF4-FFF2-40B4-BE49-F238E27FC236}">
                <a16:creationId xmlns:a16="http://schemas.microsoft.com/office/drawing/2014/main" id="{1BFF230F-9A6C-4165-A0F9-F7767F664E74}"/>
              </a:ext>
            </a:extLst>
          </p:cNvPr>
          <p:cNvSpPr/>
          <p:nvPr/>
        </p:nvSpPr>
        <p:spPr>
          <a:xfrm flipV="1">
            <a:off x="6060939" y="3011448"/>
            <a:ext cx="485350" cy="460957"/>
          </a:xfrm>
          <a:custGeom>
            <a:avLst/>
            <a:gdLst>
              <a:gd name="connsiteX0" fmla="*/ 0 w 648182"/>
              <a:gd name="connsiteY0" fmla="*/ 0 h 665544"/>
              <a:gd name="connsiteX1" fmla="*/ 341453 w 648182"/>
              <a:gd name="connsiteY1" fmla="*/ 370390 h 665544"/>
              <a:gd name="connsiteX2" fmla="*/ 381964 w 648182"/>
              <a:gd name="connsiteY2" fmla="*/ 393539 h 665544"/>
              <a:gd name="connsiteX3" fmla="*/ 648182 w 648182"/>
              <a:gd name="connsiteY3" fmla="*/ 665544 h 665544"/>
            </a:gdLst>
            <a:ahLst/>
            <a:cxnLst>
              <a:cxn ang="0">
                <a:pos x="connsiteX0" y="connsiteY0"/>
              </a:cxn>
              <a:cxn ang="0">
                <a:pos x="connsiteX1" y="connsiteY1"/>
              </a:cxn>
              <a:cxn ang="0">
                <a:pos x="connsiteX2" y="connsiteY2"/>
              </a:cxn>
              <a:cxn ang="0">
                <a:pos x="connsiteX3" y="connsiteY3"/>
              </a:cxn>
            </a:cxnLst>
            <a:rect l="l" t="t" r="r" b="b"/>
            <a:pathLst>
              <a:path w="648182" h="665544">
                <a:moveTo>
                  <a:pt x="0" y="0"/>
                </a:moveTo>
                <a:cubicBezTo>
                  <a:pt x="138896" y="152400"/>
                  <a:pt x="277792" y="304800"/>
                  <a:pt x="341453" y="370390"/>
                </a:cubicBezTo>
                <a:cubicBezTo>
                  <a:pt x="405114" y="435980"/>
                  <a:pt x="330842" y="344347"/>
                  <a:pt x="381964" y="393539"/>
                </a:cubicBezTo>
                <a:cubicBezTo>
                  <a:pt x="433086" y="442731"/>
                  <a:pt x="540634" y="554137"/>
                  <a:pt x="648182" y="665544"/>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 name="任意多边形: 形状 22">
            <a:extLst>
              <a:ext uri="{FF2B5EF4-FFF2-40B4-BE49-F238E27FC236}">
                <a16:creationId xmlns:a16="http://schemas.microsoft.com/office/drawing/2014/main" id="{E478BC32-29A6-4FC1-9617-73773174F1E9}"/>
              </a:ext>
            </a:extLst>
          </p:cNvPr>
          <p:cNvSpPr/>
          <p:nvPr/>
        </p:nvSpPr>
        <p:spPr>
          <a:xfrm>
            <a:off x="6104305" y="2997843"/>
            <a:ext cx="485350" cy="544524"/>
          </a:xfrm>
          <a:custGeom>
            <a:avLst/>
            <a:gdLst>
              <a:gd name="connsiteX0" fmla="*/ 0 w 648182"/>
              <a:gd name="connsiteY0" fmla="*/ 0 h 665544"/>
              <a:gd name="connsiteX1" fmla="*/ 341453 w 648182"/>
              <a:gd name="connsiteY1" fmla="*/ 370390 h 665544"/>
              <a:gd name="connsiteX2" fmla="*/ 381964 w 648182"/>
              <a:gd name="connsiteY2" fmla="*/ 393539 h 665544"/>
              <a:gd name="connsiteX3" fmla="*/ 648182 w 648182"/>
              <a:gd name="connsiteY3" fmla="*/ 665544 h 665544"/>
            </a:gdLst>
            <a:ahLst/>
            <a:cxnLst>
              <a:cxn ang="0">
                <a:pos x="connsiteX0" y="connsiteY0"/>
              </a:cxn>
              <a:cxn ang="0">
                <a:pos x="connsiteX1" y="connsiteY1"/>
              </a:cxn>
              <a:cxn ang="0">
                <a:pos x="connsiteX2" y="connsiteY2"/>
              </a:cxn>
              <a:cxn ang="0">
                <a:pos x="connsiteX3" y="connsiteY3"/>
              </a:cxn>
            </a:cxnLst>
            <a:rect l="l" t="t" r="r" b="b"/>
            <a:pathLst>
              <a:path w="648182" h="665544">
                <a:moveTo>
                  <a:pt x="0" y="0"/>
                </a:moveTo>
                <a:cubicBezTo>
                  <a:pt x="138896" y="152400"/>
                  <a:pt x="277792" y="304800"/>
                  <a:pt x="341453" y="370390"/>
                </a:cubicBezTo>
                <a:cubicBezTo>
                  <a:pt x="405114" y="435980"/>
                  <a:pt x="330842" y="344347"/>
                  <a:pt x="381964" y="393539"/>
                </a:cubicBezTo>
                <a:cubicBezTo>
                  <a:pt x="433086" y="442731"/>
                  <a:pt x="540634" y="554137"/>
                  <a:pt x="648182" y="665544"/>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4" name="Text Box 22">
            <a:extLst>
              <a:ext uri="{FF2B5EF4-FFF2-40B4-BE49-F238E27FC236}">
                <a16:creationId xmlns:a16="http://schemas.microsoft.com/office/drawing/2014/main" id="{A325AE33-A657-4392-A5AB-4432A6E73981}"/>
              </a:ext>
            </a:extLst>
          </p:cNvPr>
          <p:cNvSpPr txBox="1">
            <a:spLocks noChangeArrowheads="1"/>
          </p:cNvSpPr>
          <p:nvPr/>
        </p:nvSpPr>
        <p:spPr bwMode="auto">
          <a:xfrm>
            <a:off x="5853105" y="3916153"/>
            <a:ext cx="1958421" cy="50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lang="zh-CN" altLang="en-US" sz="2400" dirty="0">
                <a:latin typeface="+mn-lt"/>
                <a:ea typeface="微软雅黑 Light" panose="020B0502040204020203" pitchFamily="34" charset="-122"/>
              </a:rPr>
              <a:t>最小生成树</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p:txBody>
      </p:sp>
      <p:sp>
        <p:nvSpPr>
          <p:cNvPr id="25" name="内容占位符 2">
            <a:extLst>
              <a:ext uri="{FF2B5EF4-FFF2-40B4-BE49-F238E27FC236}">
                <a16:creationId xmlns:a16="http://schemas.microsoft.com/office/drawing/2014/main" id="{BE59182A-B833-4083-92A2-3ECAD18BB007}"/>
              </a:ext>
            </a:extLst>
          </p:cNvPr>
          <p:cNvSpPr txBox="1">
            <a:spLocks/>
          </p:cNvSpPr>
          <p:nvPr/>
        </p:nvSpPr>
        <p:spPr>
          <a:xfrm>
            <a:off x="123432" y="4484755"/>
            <a:ext cx="8881672" cy="20000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2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2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由于对边和，耗费满足</a:t>
            </a:r>
            <a:r>
              <a:rPr lang="en-US" altLang="zh-CN" sz="2400" dirty="0">
                <a:solidFill>
                  <a:srgbClr val="FF0000"/>
                </a:solidFill>
              </a:rPr>
              <a:t>c[u][v] </a:t>
            </a:r>
            <a:r>
              <a:rPr lang="en-US" altLang="zh-CN" sz="2400" dirty="0"/>
              <a:t>≤ </a:t>
            </a:r>
            <a:r>
              <a:rPr lang="en-US" altLang="zh-CN" sz="2400" dirty="0">
                <a:solidFill>
                  <a:srgbClr val="0000FF"/>
                </a:solidFill>
              </a:rPr>
              <a:t>c[u’][v’]</a:t>
            </a:r>
            <a:r>
              <a:rPr lang="zh-CN" altLang="en-US" sz="2400" dirty="0"/>
              <a:t>，因此用较小耗费的边</a:t>
            </a:r>
            <a:r>
              <a:rPr lang="en-US" altLang="zh-CN" sz="2400" dirty="0"/>
              <a:t>&lt;</a:t>
            </a:r>
            <a:r>
              <a:rPr lang="en-US" altLang="zh-CN" sz="2400" dirty="0" err="1"/>
              <a:t>u,v</a:t>
            </a:r>
            <a:r>
              <a:rPr lang="en-US" altLang="zh-CN" sz="2400" dirty="0"/>
              <a:t>&gt;</a:t>
            </a:r>
            <a:r>
              <a:rPr lang="zh-CN" altLang="en-US" sz="2400" dirty="0"/>
              <a:t>替换后得到的树</a:t>
            </a:r>
            <a:r>
              <a:rPr lang="en-US" altLang="zh-CN" sz="2400" dirty="0"/>
              <a:t>T’</a:t>
            </a:r>
            <a:r>
              <a:rPr lang="zh-CN" altLang="en-US" sz="2400" dirty="0"/>
              <a:t>的耗费更小，即：</a:t>
            </a:r>
          </a:p>
          <a:p>
            <a:pPr eaLnBrk="1" hangingPunct="1">
              <a:buFontTx/>
              <a:buNone/>
            </a:pPr>
            <a:r>
              <a:rPr lang="zh-CN" altLang="en-US" sz="2400" dirty="0"/>
              <a:t>                    </a:t>
            </a:r>
            <a:r>
              <a:rPr lang="en-US" altLang="zh-CN" sz="2400" dirty="0"/>
              <a:t>T’</a:t>
            </a:r>
            <a:r>
              <a:rPr lang="zh-CN" altLang="en-US" sz="2400" dirty="0"/>
              <a:t>耗费  </a:t>
            </a:r>
            <a:r>
              <a:rPr lang="en-US" altLang="zh-CN" sz="2400" dirty="0"/>
              <a:t>≤</a:t>
            </a:r>
            <a:r>
              <a:rPr lang="zh-CN" altLang="en-US" sz="2400" dirty="0"/>
              <a:t> </a:t>
            </a:r>
            <a:r>
              <a:rPr lang="en-US" altLang="zh-CN" sz="2400" dirty="0"/>
              <a:t>T</a:t>
            </a:r>
            <a:r>
              <a:rPr lang="zh-CN" altLang="en-US" sz="2400" dirty="0"/>
              <a:t>的耗费</a:t>
            </a:r>
          </a:p>
          <a:p>
            <a:pPr eaLnBrk="1" hangingPunct="1">
              <a:buFontTx/>
              <a:buNone/>
            </a:pPr>
            <a:r>
              <a:rPr lang="zh-CN" altLang="en-US" sz="2400" dirty="0"/>
              <a:t>  ，这与</a:t>
            </a:r>
            <a:r>
              <a:rPr lang="en-US" altLang="zh-CN" sz="2400" dirty="0"/>
              <a:t>T</a:t>
            </a:r>
            <a:r>
              <a:rPr lang="zh-CN" altLang="en-US" sz="2400" dirty="0"/>
              <a:t>是任意最小生成树的假设相矛盾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4595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BC753-86FD-4745-8FB7-C177E95E0E88}"/>
              </a:ext>
            </a:extLst>
          </p:cNvPr>
          <p:cNvSpPr>
            <a:spLocks noGrp="1"/>
          </p:cNvSpPr>
          <p:nvPr>
            <p:ph type="title"/>
          </p:nvPr>
        </p:nvSpPr>
        <p:spPr/>
        <p:txBody>
          <a:bodyPr/>
          <a:lstStyle/>
          <a:p>
            <a:r>
              <a:rPr lang="en-US" altLang="zh-CN" dirty="0"/>
              <a:t>Prim</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44020DD-9817-49DC-A79F-CB3971331BFF}"/>
                  </a:ext>
                </a:extLst>
              </p:cNvPr>
              <p:cNvSpPr>
                <a:spLocks noGrp="1"/>
              </p:cNvSpPr>
              <p:nvPr>
                <p:ph idx="1"/>
              </p:nvPr>
            </p:nvSpPr>
            <p:spPr/>
            <p:txBody>
              <a:bodyPr>
                <a:normAutofit/>
              </a:bodyPr>
              <a:lstStyle/>
              <a:p>
                <a:r>
                  <a:rPr lang="zh-CN" altLang="en-US" sz="2400" dirty="0">
                    <a:solidFill>
                      <a:srgbClr val="000000"/>
                    </a:solidFill>
                  </a:rPr>
                  <a:t>设</a:t>
                </a:r>
                <a:r>
                  <a:rPr lang="en-US" altLang="zh-CN" sz="2400" dirty="0">
                    <a:solidFill>
                      <a:srgbClr val="000000"/>
                    </a:solidFill>
                  </a:rPr>
                  <a:t>G=(V, E)</a:t>
                </a:r>
                <a:r>
                  <a:rPr lang="zh-CN" altLang="en-US" sz="2400" dirty="0">
                    <a:solidFill>
                      <a:srgbClr val="000000"/>
                    </a:solidFill>
                  </a:rPr>
                  <a:t>是连通带权图，</a:t>
                </a:r>
                <a:r>
                  <a:rPr lang="en-US" altLang="zh-CN" sz="2400" dirty="0">
                    <a:solidFill>
                      <a:srgbClr val="000000"/>
                    </a:solidFill>
                  </a:rPr>
                  <a:t>V={1,2,…,n}</a:t>
                </a:r>
                <a:endParaRPr lang="zh-CN" altLang="en-US" sz="2400" dirty="0">
                  <a:solidFill>
                    <a:srgbClr val="000000"/>
                  </a:solidFill>
                </a:endParaRPr>
              </a:p>
              <a:p>
                <a:r>
                  <a:rPr lang="en-US" altLang="zh-CN" sz="2400" dirty="0">
                    <a:solidFill>
                      <a:srgbClr val="000000"/>
                    </a:solidFill>
                  </a:rPr>
                  <a:t>Prim</a:t>
                </a:r>
                <a:r>
                  <a:rPr lang="zh-CN" altLang="en-US" sz="2400" dirty="0">
                    <a:solidFill>
                      <a:srgbClr val="000000"/>
                    </a:solidFill>
                  </a:rPr>
                  <a:t>算法原理</a:t>
                </a:r>
                <a:endParaRPr lang="en-US" altLang="zh-CN" sz="2400" dirty="0">
                  <a:solidFill>
                    <a:srgbClr val="000000"/>
                  </a:solidFill>
                </a:endParaRPr>
              </a:p>
              <a:p>
                <a:pPr lvl="1"/>
                <a:r>
                  <a:rPr lang="en-US" altLang="zh-CN" dirty="0">
                    <a:solidFill>
                      <a:srgbClr val="000000"/>
                    </a:solidFill>
                  </a:rPr>
                  <a:t>Step1. </a:t>
                </a:r>
                <a:r>
                  <a:rPr lang="zh-CN" altLang="en-US" dirty="0">
                    <a:solidFill>
                      <a:srgbClr val="000000"/>
                    </a:solidFill>
                  </a:rPr>
                  <a:t>设置顶点集合</a:t>
                </a:r>
                <a:r>
                  <a:rPr lang="en-US" altLang="zh-CN" dirty="0">
                    <a:solidFill>
                      <a:srgbClr val="FF0000"/>
                    </a:solidFill>
                  </a:rPr>
                  <a:t>S</a:t>
                </a:r>
                <a:r>
                  <a:rPr lang="en-US" altLang="zh-CN" dirty="0">
                    <a:solidFill>
                      <a:srgbClr val="000000"/>
                    </a:solidFill>
                  </a:rPr>
                  <a:t>={1}</a:t>
                </a:r>
                <a:r>
                  <a:rPr lang="zh-CN" altLang="en-US" dirty="0">
                    <a:solidFill>
                      <a:srgbClr val="000000"/>
                    </a:solidFill>
                  </a:rPr>
                  <a:t>，边集合</a:t>
                </a:r>
                <a:r>
                  <a:rPr lang="en-US" altLang="zh-CN" dirty="0">
                    <a:solidFill>
                      <a:srgbClr val="000000"/>
                    </a:solidFill>
                  </a:rPr>
                  <a:t>T=</a:t>
                </a:r>
                <a14:m>
                  <m:oMath xmlns:m="http://schemas.openxmlformats.org/officeDocument/2006/math">
                    <m:r>
                      <a:rPr lang="zh-CN" altLang="en-US" i="1" smtClean="0">
                        <a:solidFill>
                          <a:srgbClr val="000000"/>
                        </a:solidFill>
                        <a:latin typeface="Cambria Math" panose="02040503050406030204" pitchFamily="18" charset="0"/>
                      </a:rPr>
                      <m:t>𝜙</m:t>
                    </m:r>
                  </m:oMath>
                </a14:m>
                <a:endParaRPr lang="en-US" altLang="zh-CN" dirty="0">
                  <a:solidFill>
                    <a:srgbClr val="000000"/>
                  </a:solidFill>
                </a:endParaRPr>
              </a:p>
              <a:p>
                <a:pPr lvl="1"/>
                <a:r>
                  <a:rPr lang="en-US" altLang="zh-CN" sz="2400" dirty="0">
                    <a:solidFill>
                      <a:srgbClr val="000000"/>
                    </a:solidFill>
                  </a:rPr>
                  <a:t>Step2.  </a:t>
                </a:r>
                <a:r>
                  <a:rPr lang="zh-CN" altLang="en-US" sz="2400" dirty="0">
                    <a:solidFill>
                      <a:srgbClr val="000000"/>
                    </a:solidFill>
                  </a:rPr>
                  <a:t>当</a:t>
                </a:r>
                <a:r>
                  <a:rPr lang="en-US" altLang="zh-CN" sz="2400" dirty="0">
                    <a:solidFill>
                      <a:srgbClr val="FF0000"/>
                    </a:solidFill>
                  </a:rPr>
                  <a:t>S</a:t>
                </a:r>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oMath>
                </a14:m>
                <a:r>
                  <a:rPr lang="en-US" altLang="zh-CN" sz="2400" dirty="0">
                    <a:solidFill>
                      <a:srgbClr val="000000"/>
                    </a:solidFill>
                  </a:rPr>
                  <a:t>V</a:t>
                </a:r>
                <a:r>
                  <a:rPr lang="zh-CN" altLang="en-US" sz="2400" dirty="0">
                    <a:solidFill>
                      <a:srgbClr val="000000"/>
                    </a:solidFill>
                  </a:rPr>
                  <a:t>，即</a:t>
                </a:r>
                <a:r>
                  <a:rPr lang="en-US" altLang="zh-CN" sz="2400" dirty="0">
                    <a:solidFill>
                      <a:srgbClr val="000000"/>
                    </a:solidFill>
                  </a:rPr>
                  <a:t>S</a:t>
                </a:r>
                <a:r>
                  <a:rPr lang="zh-CN" altLang="en-US" sz="2400" dirty="0">
                    <a:solidFill>
                      <a:srgbClr val="000000"/>
                    </a:solidFill>
                  </a:rPr>
                  <a:t>是</a:t>
                </a:r>
                <a:r>
                  <a:rPr lang="en-US" altLang="zh-CN" sz="2400" dirty="0">
                    <a:solidFill>
                      <a:srgbClr val="000000"/>
                    </a:solidFill>
                  </a:rPr>
                  <a:t>V</a:t>
                </a:r>
                <a:r>
                  <a:rPr lang="zh-CN" altLang="en-US" sz="2400" dirty="0">
                    <a:solidFill>
                      <a:srgbClr val="000000"/>
                    </a:solidFill>
                  </a:rPr>
                  <a:t>的真子集时，作如下的</a:t>
                </a:r>
                <a:r>
                  <a:rPr lang="zh-CN" altLang="en-US" sz="2400" b="1" dirty="0">
                    <a:solidFill>
                      <a:srgbClr val="000000"/>
                    </a:solidFill>
                  </a:rPr>
                  <a:t>贪心选择</a:t>
                </a:r>
                <a:endParaRPr lang="en-US" altLang="zh-CN" dirty="0">
                  <a:solidFill>
                    <a:srgbClr val="000000"/>
                  </a:solidFill>
                </a:endParaRPr>
              </a:p>
              <a:p>
                <a:pPr lvl="2"/>
                <a:r>
                  <a:rPr lang="zh-CN" altLang="en-US" sz="2400" dirty="0">
                    <a:solidFill>
                      <a:srgbClr val="000000"/>
                    </a:solidFill>
                  </a:rPr>
                  <a:t>选取满足：</a:t>
                </a:r>
                <a:r>
                  <a:rPr lang="en-US" altLang="zh-CN" sz="2400" dirty="0" err="1">
                    <a:solidFill>
                      <a:srgbClr val="000000"/>
                    </a:solidFill>
                  </a:rPr>
                  <a:t>i</a:t>
                </a:r>
                <a:r>
                  <a:rPr lang="en-US" altLang="zh-CN" sz="2400" dirty="0" err="1">
                    <a:solidFill>
                      <a:srgbClr val="000000"/>
                    </a:solidFill>
                    <a:sym typeface="Symbol" pitchFamily="18" charset="2"/>
                  </a:rPr>
                  <a:t></a:t>
                </a:r>
                <a:r>
                  <a:rPr lang="en-US" altLang="zh-CN" sz="2400" dirty="0" err="1">
                    <a:solidFill>
                      <a:srgbClr val="000000"/>
                    </a:solidFill>
                  </a:rPr>
                  <a:t>S</a:t>
                </a:r>
                <a:r>
                  <a:rPr lang="zh-CN" altLang="en-US" sz="2400" dirty="0">
                    <a:solidFill>
                      <a:srgbClr val="000000"/>
                    </a:solidFill>
                  </a:rPr>
                  <a:t>，</a:t>
                </a:r>
                <a:r>
                  <a:rPr lang="en-US" altLang="zh-CN" sz="2400" dirty="0" err="1">
                    <a:solidFill>
                      <a:srgbClr val="000000"/>
                    </a:solidFill>
                  </a:rPr>
                  <a:t>j</a:t>
                </a:r>
                <a:r>
                  <a:rPr lang="en-US" altLang="zh-CN" sz="2400" dirty="0" err="1">
                    <a:solidFill>
                      <a:srgbClr val="000000"/>
                    </a:solidFill>
                    <a:sym typeface="Symbol" pitchFamily="18" charset="2"/>
                  </a:rPr>
                  <a:t></a:t>
                </a:r>
                <a:r>
                  <a:rPr lang="en-US" altLang="zh-CN" sz="2400" dirty="0" err="1">
                    <a:solidFill>
                      <a:srgbClr val="000000"/>
                    </a:solidFill>
                  </a:rPr>
                  <a:t>V-S</a:t>
                </a:r>
                <a:r>
                  <a:rPr lang="zh-CN" altLang="en-US" sz="2400" dirty="0">
                    <a:solidFill>
                      <a:srgbClr val="000000"/>
                    </a:solidFill>
                  </a:rPr>
                  <a:t>，且</a:t>
                </a:r>
                <a:r>
                  <a:rPr lang="en-US" altLang="zh-CN" sz="2400" dirty="0">
                    <a:solidFill>
                      <a:srgbClr val="000000"/>
                    </a:solidFill>
                  </a:rPr>
                  <a:t>c[</a:t>
                </a:r>
                <a:r>
                  <a:rPr lang="en-US" altLang="zh-CN" sz="2400" dirty="0" err="1">
                    <a:solidFill>
                      <a:srgbClr val="000000"/>
                    </a:solidFill>
                  </a:rPr>
                  <a:t>i</a:t>
                </a:r>
                <a:r>
                  <a:rPr lang="en-US" altLang="zh-CN" sz="2400" dirty="0">
                    <a:solidFill>
                      <a:srgbClr val="000000"/>
                    </a:solidFill>
                  </a:rPr>
                  <a:t>][j]</a:t>
                </a:r>
                <a:r>
                  <a:rPr lang="zh-CN" altLang="en-US" sz="2400" dirty="0">
                    <a:solidFill>
                      <a:srgbClr val="000000"/>
                    </a:solidFill>
                  </a:rPr>
                  <a:t>最小的边</a:t>
                </a:r>
                <a:r>
                  <a:rPr lang="en-US" altLang="zh-CN" sz="2400" b="1" dirty="0">
                    <a:solidFill>
                      <a:srgbClr val="0000FF"/>
                    </a:solidFill>
                  </a:rPr>
                  <a:t>&lt;</a:t>
                </a:r>
                <a:r>
                  <a:rPr lang="en-US" altLang="zh-CN" sz="2400" b="1" dirty="0" err="1">
                    <a:solidFill>
                      <a:srgbClr val="0000FF"/>
                    </a:solidFill>
                  </a:rPr>
                  <a:t>i</a:t>
                </a:r>
                <a:r>
                  <a:rPr lang="en-US" altLang="zh-CN" sz="2400" b="1" dirty="0">
                    <a:solidFill>
                      <a:srgbClr val="0000FF"/>
                    </a:solidFill>
                  </a:rPr>
                  <a:t>, j&gt;</a:t>
                </a:r>
                <a:r>
                  <a:rPr lang="zh-CN" altLang="en-US" sz="2400" dirty="0">
                    <a:solidFill>
                      <a:srgbClr val="000000"/>
                    </a:solidFill>
                  </a:rPr>
                  <a:t>，将顶点</a:t>
                </a:r>
                <a:r>
                  <a:rPr lang="en-US" altLang="zh-CN" sz="2400" dirty="0">
                    <a:solidFill>
                      <a:srgbClr val="0000FF"/>
                    </a:solidFill>
                  </a:rPr>
                  <a:t>j</a:t>
                </a:r>
                <a:r>
                  <a:rPr lang="zh-CN" altLang="en-US" sz="2400" dirty="0">
                    <a:solidFill>
                      <a:srgbClr val="000000"/>
                    </a:solidFill>
                  </a:rPr>
                  <a:t>添加到</a:t>
                </a:r>
                <a:r>
                  <a:rPr lang="en-US" altLang="zh-CN" sz="2400" dirty="0">
                    <a:solidFill>
                      <a:srgbClr val="000000"/>
                    </a:solidFill>
                  </a:rPr>
                  <a:t>S</a:t>
                </a:r>
                <a:r>
                  <a:rPr lang="zh-CN" altLang="en-US" sz="2400" dirty="0">
                    <a:solidFill>
                      <a:srgbClr val="000000"/>
                    </a:solidFill>
                  </a:rPr>
                  <a:t>中，边</a:t>
                </a:r>
                <a:r>
                  <a:rPr lang="en-US" altLang="zh-CN" sz="2400" dirty="0">
                    <a:solidFill>
                      <a:srgbClr val="0000FF"/>
                    </a:solidFill>
                  </a:rPr>
                  <a:t>&lt;</a:t>
                </a:r>
                <a:r>
                  <a:rPr lang="en-US" altLang="zh-CN" sz="2400" dirty="0" err="1">
                    <a:solidFill>
                      <a:srgbClr val="0000FF"/>
                    </a:solidFill>
                  </a:rPr>
                  <a:t>i</a:t>
                </a:r>
                <a:r>
                  <a:rPr lang="en-US" altLang="zh-CN" sz="2400" dirty="0">
                    <a:solidFill>
                      <a:srgbClr val="0000FF"/>
                    </a:solidFill>
                  </a:rPr>
                  <a:t>, j&gt;</a:t>
                </a:r>
                <a:r>
                  <a:rPr lang="zh-CN" altLang="en-US" sz="2400" dirty="0">
                    <a:solidFill>
                      <a:srgbClr val="000000"/>
                    </a:solidFill>
                  </a:rPr>
                  <a:t>加到边集</a:t>
                </a:r>
                <a:r>
                  <a:rPr lang="en-US" altLang="zh-CN" sz="2400" dirty="0">
                    <a:solidFill>
                      <a:srgbClr val="FF0000"/>
                    </a:solidFill>
                  </a:rPr>
                  <a:t>T</a:t>
                </a:r>
                <a:r>
                  <a:rPr lang="zh-CN" altLang="en-US" sz="2400" dirty="0">
                    <a:solidFill>
                      <a:srgbClr val="000000"/>
                    </a:solidFill>
                  </a:rPr>
                  <a:t>中</a:t>
                </a:r>
              </a:p>
              <a:p>
                <a:pPr lvl="1"/>
                <a:r>
                  <a:rPr lang="en-US" altLang="zh-CN" dirty="0">
                    <a:solidFill>
                      <a:srgbClr val="000000"/>
                    </a:solidFill>
                  </a:rPr>
                  <a:t>Step3. </a:t>
                </a:r>
                <a:r>
                  <a:rPr lang="zh-CN" altLang="en-US" dirty="0">
                    <a:solidFill>
                      <a:srgbClr val="000000"/>
                    </a:solidFill>
                  </a:rPr>
                  <a:t>重复上述过程，直到</a:t>
                </a:r>
                <a:r>
                  <a:rPr lang="en-US" altLang="zh-CN" dirty="0">
                    <a:solidFill>
                      <a:srgbClr val="000000"/>
                    </a:solidFill>
                  </a:rPr>
                  <a:t>S=V</a:t>
                </a:r>
                <a:r>
                  <a:rPr lang="zh-CN" altLang="en-US" dirty="0">
                    <a:solidFill>
                      <a:srgbClr val="000000"/>
                    </a:solidFill>
                  </a:rPr>
                  <a:t>为止</a:t>
                </a:r>
                <a:endParaRPr lang="en-US" altLang="zh-CN" sz="2400" dirty="0">
                  <a:solidFill>
                    <a:srgbClr val="000000"/>
                  </a:solidFill>
                </a:endParaRPr>
              </a:p>
              <a:p>
                <a:r>
                  <a:rPr lang="zh-CN" altLang="en-US" dirty="0">
                    <a:solidFill>
                      <a:srgbClr val="000000"/>
                    </a:solidFill>
                  </a:rPr>
                  <a:t>通过上述过程挑选出的所有边组成的边集</a:t>
                </a:r>
                <a:r>
                  <a:rPr lang="en-US" altLang="zh-CN" dirty="0">
                    <a:solidFill>
                      <a:srgbClr val="FF0000"/>
                    </a:solidFill>
                  </a:rPr>
                  <a:t>T</a:t>
                </a:r>
                <a:r>
                  <a:rPr lang="zh-CN" altLang="en-US" dirty="0">
                    <a:solidFill>
                      <a:srgbClr val="000000"/>
                    </a:solidFill>
                  </a:rPr>
                  <a:t>，构成</a:t>
                </a:r>
                <a:r>
                  <a:rPr lang="en-US" altLang="zh-CN" dirty="0">
                    <a:solidFill>
                      <a:srgbClr val="000000"/>
                    </a:solidFill>
                  </a:rPr>
                  <a:t>G</a:t>
                </a:r>
                <a:r>
                  <a:rPr lang="zh-CN" altLang="en-US" dirty="0">
                    <a:solidFill>
                      <a:srgbClr val="000000"/>
                    </a:solidFill>
                  </a:rPr>
                  <a:t>的一棵最小生成树</a:t>
                </a:r>
                <a:endParaRPr lang="en-US" altLang="zh-CN" dirty="0">
                  <a:solidFill>
                    <a:srgbClr val="000000"/>
                  </a:solidFill>
                </a:endParaRPr>
              </a:p>
              <a:p>
                <a:r>
                  <a:rPr lang="zh-CN" altLang="en-US" sz="2400" dirty="0">
                    <a:solidFill>
                      <a:srgbClr val="000000"/>
                    </a:solidFill>
                  </a:rPr>
                  <a:t>算法复杂性：</a:t>
                </a:r>
                <a:r>
                  <a:rPr lang="en-US" altLang="zh-CN" sz="2400" dirty="0">
                    <a:solidFill>
                      <a:srgbClr val="000000"/>
                    </a:solidFill>
                  </a:rPr>
                  <a:t>O(n</a:t>
                </a:r>
                <a:r>
                  <a:rPr lang="en-US" altLang="zh-CN" sz="2400" baseline="30000" dirty="0">
                    <a:solidFill>
                      <a:srgbClr val="000000"/>
                    </a:solidFill>
                  </a:rPr>
                  <a:t>2</a:t>
                </a:r>
                <a:r>
                  <a:rPr lang="en-US" altLang="zh-CN" sz="2400" dirty="0">
                    <a:solidFill>
                      <a:srgbClr val="000000"/>
                    </a:solidFill>
                  </a:rPr>
                  <a:t>)</a:t>
                </a:r>
              </a:p>
              <a:p>
                <a:pPr lvl="1"/>
                <a:r>
                  <a:rPr lang="zh-CN" altLang="en-US" dirty="0">
                    <a:solidFill>
                      <a:srgbClr val="000000"/>
                    </a:solidFill>
                  </a:rPr>
                  <a:t>不断从顶点集</a:t>
                </a:r>
                <a:r>
                  <a:rPr lang="en-US" altLang="zh-CN" dirty="0">
                    <a:solidFill>
                      <a:srgbClr val="000000"/>
                    </a:solidFill>
                  </a:rPr>
                  <a:t>S</a:t>
                </a:r>
                <a:r>
                  <a:rPr lang="zh-CN" altLang="en-US" dirty="0">
                    <a:solidFill>
                      <a:srgbClr val="000000"/>
                    </a:solidFill>
                  </a:rPr>
                  <a:t>、</a:t>
                </a:r>
                <a:r>
                  <a:rPr lang="en-US" altLang="zh-CN" dirty="0">
                    <a:solidFill>
                      <a:srgbClr val="000000"/>
                    </a:solidFill>
                  </a:rPr>
                  <a:t>V-S</a:t>
                </a:r>
                <a:r>
                  <a:rPr lang="zh-CN" altLang="en-US" dirty="0">
                    <a:solidFill>
                      <a:srgbClr val="000000"/>
                    </a:solidFill>
                  </a:rPr>
                  <a:t>中挑选最小边</a:t>
                </a:r>
                <a:r>
                  <a:rPr lang="en-US" altLang="zh-CN" sz="2400" dirty="0">
                    <a:solidFill>
                      <a:srgbClr val="000000"/>
                    </a:solidFill>
                  </a:rPr>
                  <a:t>&lt;</a:t>
                </a:r>
                <a:r>
                  <a:rPr lang="en-US" altLang="zh-CN" sz="2400" dirty="0" err="1">
                    <a:solidFill>
                      <a:srgbClr val="000000"/>
                    </a:solidFill>
                  </a:rPr>
                  <a:t>i</a:t>
                </a:r>
                <a:r>
                  <a:rPr lang="en-US" altLang="zh-CN" sz="2400" dirty="0">
                    <a:solidFill>
                      <a:srgbClr val="000000"/>
                    </a:solidFill>
                  </a:rPr>
                  <a:t>, j&gt;</a:t>
                </a:r>
                <a:endParaRPr lang="zh-CN" altLang="en-US" dirty="0"/>
              </a:p>
            </p:txBody>
          </p:sp>
        </mc:Choice>
        <mc:Fallback xmlns="">
          <p:sp>
            <p:nvSpPr>
              <p:cNvPr id="3" name="内容占位符 2">
                <a:extLst>
                  <a:ext uri="{FF2B5EF4-FFF2-40B4-BE49-F238E27FC236}">
                    <a16:creationId xmlns:a16="http://schemas.microsoft.com/office/drawing/2014/main" id="{844020DD-9817-49DC-A79F-CB3971331BFF}"/>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848DC56-ABC8-4B33-93A6-13C8BC216311}"/>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9EE216AD-A544-4959-9C95-0679FE6B18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55D4B4-B566-4EA0-BA6F-D3BAC2159932}"/>
              </a:ext>
            </a:extLst>
          </p:cNvPr>
          <p:cNvSpPr>
            <a:spLocks noGrp="1"/>
          </p:cNvSpPr>
          <p:nvPr>
            <p:ph type="sldNum" sz="quarter" idx="12"/>
          </p:nvPr>
        </p:nvSpPr>
        <p:spPr/>
        <p:txBody>
          <a:bodyPr/>
          <a:lstStyle/>
          <a:p>
            <a:fld id="{EEA58A3B-43CE-4AA0-90B5-EB47AFAFEB34}" type="slidenum">
              <a:rPr lang="zh-CN" altLang="en-US" smtClean="0"/>
              <a:pPr/>
              <a:t>95</a:t>
            </a:fld>
            <a:endParaRPr lang="zh-CN" altLang="en-US" dirty="0"/>
          </a:p>
        </p:txBody>
      </p:sp>
    </p:spTree>
    <p:extLst>
      <p:ext uri="{BB962C8B-B14F-4D97-AF65-F5344CB8AC3E}">
        <p14:creationId xmlns:p14="http://schemas.microsoft.com/office/powerpoint/2010/main" val="13425032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05472-B0D6-4391-BAE0-9E5A0C6168B9}"/>
              </a:ext>
            </a:extLst>
          </p:cNvPr>
          <p:cNvSpPr>
            <a:spLocks noGrp="1"/>
          </p:cNvSpPr>
          <p:nvPr>
            <p:ph type="title"/>
          </p:nvPr>
        </p:nvSpPr>
        <p:spPr/>
        <p:txBody>
          <a:bodyPr/>
          <a:lstStyle/>
          <a:p>
            <a:r>
              <a:rPr lang="en-US" altLang="zh-CN" dirty="0"/>
              <a:t>Prim</a:t>
            </a:r>
            <a:r>
              <a:rPr lang="zh-CN" altLang="en-US" dirty="0"/>
              <a:t>算法正确性说明</a:t>
            </a:r>
          </a:p>
        </p:txBody>
      </p:sp>
      <p:sp>
        <p:nvSpPr>
          <p:cNvPr id="3" name="内容占位符 2">
            <a:extLst>
              <a:ext uri="{FF2B5EF4-FFF2-40B4-BE49-F238E27FC236}">
                <a16:creationId xmlns:a16="http://schemas.microsoft.com/office/drawing/2014/main" id="{1DA2DA6D-8A86-4B26-A25F-3B8A8270B894}"/>
              </a:ext>
            </a:extLst>
          </p:cNvPr>
          <p:cNvSpPr>
            <a:spLocks noGrp="1"/>
          </p:cNvSpPr>
          <p:nvPr>
            <p:ph idx="1"/>
          </p:nvPr>
        </p:nvSpPr>
        <p:spPr/>
        <p:txBody>
          <a:bodyPr/>
          <a:lstStyle/>
          <a:p>
            <a:r>
              <a:rPr lang="zh-CN" altLang="en-US" sz="2400" dirty="0">
                <a:solidFill>
                  <a:srgbClr val="000000"/>
                </a:solidFill>
                <a:latin typeface="Times New Roman" pitchFamily="18" charset="0"/>
              </a:rPr>
              <a:t>利用最小生成树的</a:t>
            </a:r>
            <a:r>
              <a:rPr lang="en-US" altLang="zh-CN" sz="2400" dirty="0">
                <a:solidFill>
                  <a:srgbClr val="000000"/>
                </a:solidFill>
                <a:latin typeface="Times New Roman" pitchFamily="18" charset="0"/>
              </a:rPr>
              <a:t>MST</a:t>
            </a:r>
            <a:r>
              <a:rPr lang="zh-CN" altLang="en-US" sz="2400" dirty="0">
                <a:solidFill>
                  <a:srgbClr val="000000"/>
                </a:solidFill>
                <a:latin typeface="Times New Roman" pitchFamily="18" charset="0"/>
              </a:rPr>
              <a:t>性质和数学归纳法（对顶点集合</a:t>
            </a:r>
            <a:r>
              <a:rPr lang="en-US" altLang="zh-CN" sz="2400" dirty="0">
                <a:solidFill>
                  <a:srgbClr val="000000"/>
                </a:solidFill>
                <a:latin typeface="Times New Roman" pitchFamily="18" charset="0"/>
              </a:rPr>
              <a:t>S</a:t>
            </a:r>
            <a:r>
              <a:rPr lang="zh-CN" altLang="en-US" sz="2400" dirty="0">
                <a:solidFill>
                  <a:srgbClr val="000000"/>
                </a:solidFill>
                <a:latin typeface="Times New Roman" pitchFamily="18" charset="0"/>
              </a:rPr>
              <a:t>归纳）可以证明，上述算法中的</a:t>
            </a:r>
            <a:r>
              <a:rPr lang="zh-CN" altLang="en-US" sz="2400" b="1" dirty="0">
                <a:solidFill>
                  <a:srgbClr val="000000"/>
                </a:solidFill>
                <a:latin typeface="Times New Roman" pitchFamily="18" charset="0"/>
              </a:rPr>
              <a:t>边集合</a:t>
            </a:r>
            <a:r>
              <a:rPr lang="en-US" altLang="zh-CN" sz="2400" b="1" dirty="0">
                <a:solidFill>
                  <a:srgbClr val="000000"/>
                </a:solidFill>
                <a:latin typeface="Times New Roman" pitchFamily="18" charset="0"/>
              </a:rPr>
              <a:t>T</a:t>
            </a:r>
            <a:r>
              <a:rPr lang="zh-CN" altLang="en-US" sz="2400" b="1" dirty="0">
                <a:solidFill>
                  <a:srgbClr val="000000"/>
                </a:solidFill>
                <a:latin typeface="Times New Roman" pitchFamily="18" charset="0"/>
              </a:rPr>
              <a:t>始终包含</a:t>
            </a:r>
            <a:r>
              <a:rPr lang="en-US" altLang="zh-CN" sz="2400" b="1" dirty="0">
                <a:solidFill>
                  <a:srgbClr val="000000"/>
                </a:solidFill>
                <a:latin typeface="Times New Roman" pitchFamily="18" charset="0"/>
              </a:rPr>
              <a:t>G</a:t>
            </a:r>
            <a:r>
              <a:rPr lang="zh-CN" altLang="en-US" sz="2400" b="1" dirty="0">
                <a:solidFill>
                  <a:srgbClr val="000000"/>
                </a:solidFill>
                <a:latin typeface="Times New Roman" pitchFamily="18" charset="0"/>
              </a:rPr>
              <a:t>的某棵最小生成树中的边</a:t>
            </a:r>
            <a:endParaRPr lang="en-US" altLang="zh-CN" b="1" dirty="0">
              <a:solidFill>
                <a:srgbClr val="000000"/>
              </a:solidFill>
              <a:latin typeface="Times New Roman" pitchFamily="18" charset="0"/>
            </a:endParaRPr>
          </a:p>
          <a:p>
            <a:pPr lvl="1"/>
            <a:r>
              <a:rPr lang="zh-CN" altLang="en-US" dirty="0">
                <a:solidFill>
                  <a:srgbClr val="000000"/>
                </a:solidFill>
                <a:latin typeface="Times New Roman" pitchFamily="18" charset="0"/>
              </a:rPr>
              <a:t>贪心选择性质、最优子结构性质</a:t>
            </a:r>
            <a:r>
              <a:rPr lang="zh-CN" altLang="en-US" sz="2400" dirty="0">
                <a:solidFill>
                  <a:srgbClr val="000000"/>
                </a:solidFill>
                <a:latin typeface="Times New Roman" pitchFamily="18" charset="0"/>
              </a:rPr>
              <a:t>    </a:t>
            </a:r>
          </a:p>
          <a:p>
            <a:r>
              <a:rPr lang="zh-CN" altLang="en-US" dirty="0">
                <a:solidFill>
                  <a:srgbClr val="000000"/>
                </a:solidFill>
                <a:latin typeface="Times New Roman" pitchFamily="18" charset="0"/>
              </a:rPr>
              <a:t>因此，在算法结束时，</a:t>
            </a:r>
            <a:r>
              <a:rPr lang="en-US" altLang="zh-CN" dirty="0">
                <a:solidFill>
                  <a:srgbClr val="000000"/>
                </a:solidFill>
                <a:latin typeface="Times New Roman" pitchFamily="18" charset="0"/>
              </a:rPr>
              <a:t>T</a:t>
            </a:r>
            <a:r>
              <a:rPr lang="zh-CN" altLang="en-US" dirty="0">
                <a:solidFill>
                  <a:srgbClr val="000000"/>
                </a:solidFill>
                <a:latin typeface="Times New Roman" pitchFamily="18" charset="0"/>
              </a:rPr>
              <a:t>中所有边构成</a:t>
            </a:r>
            <a:r>
              <a:rPr lang="en-US" altLang="zh-CN" dirty="0">
                <a:solidFill>
                  <a:srgbClr val="000000"/>
                </a:solidFill>
                <a:latin typeface="Times New Roman" pitchFamily="18" charset="0"/>
              </a:rPr>
              <a:t>G</a:t>
            </a:r>
            <a:r>
              <a:rPr lang="zh-CN" altLang="en-US" dirty="0">
                <a:solidFill>
                  <a:srgbClr val="000000"/>
                </a:solidFill>
                <a:latin typeface="Times New Roman" pitchFamily="18" charset="0"/>
              </a:rPr>
              <a:t>的一棵最小生成树</a:t>
            </a:r>
            <a:endParaRPr lang="en-US" altLang="zh-CN" dirty="0">
              <a:solidFill>
                <a:srgbClr val="000000"/>
              </a:solidFill>
              <a:latin typeface="Times New Roman" pitchFamily="18" charset="0"/>
            </a:endParaRPr>
          </a:p>
          <a:p>
            <a:pPr marL="0" indent="0">
              <a:buNone/>
            </a:pPr>
            <a:endParaRPr lang="zh-CN" altLang="en-US" dirty="0"/>
          </a:p>
        </p:txBody>
      </p:sp>
      <p:sp>
        <p:nvSpPr>
          <p:cNvPr id="4" name="日期占位符 3">
            <a:extLst>
              <a:ext uri="{FF2B5EF4-FFF2-40B4-BE49-F238E27FC236}">
                <a16:creationId xmlns:a16="http://schemas.microsoft.com/office/drawing/2014/main" id="{0ED8B9FD-6329-4CB6-864A-AE3BC356BF96}"/>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FE0400A7-011A-4CF0-849C-57BF4EB15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836CAC-D5FE-4BC2-96CC-E0C5CA6D2443}"/>
              </a:ext>
            </a:extLst>
          </p:cNvPr>
          <p:cNvSpPr>
            <a:spLocks noGrp="1"/>
          </p:cNvSpPr>
          <p:nvPr>
            <p:ph type="sldNum" sz="quarter" idx="12"/>
          </p:nvPr>
        </p:nvSpPr>
        <p:spPr/>
        <p:txBody>
          <a:bodyPr/>
          <a:lstStyle/>
          <a:p>
            <a:fld id="{EEA58A3B-43CE-4AA0-90B5-EB47AFAFEB34}" type="slidenum">
              <a:rPr lang="zh-CN" altLang="en-US" smtClean="0"/>
              <a:pPr/>
              <a:t>96</a:t>
            </a:fld>
            <a:endParaRPr lang="zh-CN" altLang="en-US" dirty="0"/>
          </a:p>
        </p:txBody>
      </p:sp>
      <p:pic>
        <p:nvPicPr>
          <p:cNvPr id="7" name="Picture 4" descr="t48">
            <a:extLst>
              <a:ext uri="{FF2B5EF4-FFF2-40B4-BE49-F238E27FC236}">
                <a16:creationId xmlns:a16="http://schemas.microsoft.com/office/drawing/2014/main" id="{4F805831-19E7-488A-980E-B483B101E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40676" y="3304950"/>
            <a:ext cx="3666753" cy="3282869"/>
          </a:xfrm>
          <a:prstGeom prst="rect">
            <a:avLst/>
          </a:prstGeom>
          <a:noFill/>
        </p:spPr>
      </p:pic>
      <p:sp>
        <p:nvSpPr>
          <p:cNvPr id="8" name="内容占位符 2">
            <a:extLst>
              <a:ext uri="{FF2B5EF4-FFF2-40B4-BE49-F238E27FC236}">
                <a16:creationId xmlns:a16="http://schemas.microsoft.com/office/drawing/2014/main" id="{17C06C2D-5D2E-4125-95C1-8F927FCB195E}"/>
              </a:ext>
            </a:extLst>
          </p:cNvPr>
          <p:cNvSpPr txBox="1">
            <a:spLocks/>
          </p:cNvSpPr>
          <p:nvPr/>
        </p:nvSpPr>
        <p:spPr>
          <a:xfrm>
            <a:off x="123432" y="4226630"/>
            <a:ext cx="5086692" cy="17716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2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2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00000"/>
                </a:solidFill>
                <a:latin typeface="Times New Roman" pitchFamily="18" charset="0"/>
              </a:rPr>
              <a:t>示例</a:t>
            </a:r>
            <a:endParaRPr lang="en-US" altLang="zh-CN" b="1" dirty="0">
              <a:solidFill>
                <a:srgbClr val="000000"/>
              </a:solidFill>
              <a:latin typeface="Times New Roman" pitchFamily="18" charset="0"/>
            </a:endParaRPr>
          </a:p>
          <a:p>
            <a:pPr lvl="1"/>
            <a:r>
              <a:rPr lang="zh-CN" altLang="en-US" dirty="0">
                <a:solidFill>
                  <a:srgbClr val="000000"/>
                </a:solidFill>
                <a:latin typeface="Times New Roman" pitchFamily="18" charset="0"/>
              </a:rPr>
              <a:t>对于下述带权图，按</a:t>
            </a:r>
            <a:r>
              <a:rPr lang="en-US" altLang="zh-CN" b="1" dirty="0">
                <a:solidFill>
                  <a:srgbClr val="000000"/>
                </a:solidFill>
                <a:latin typeface="Times New Roman" pitchFamily="18" charset="0"/>
              </a:rPr>
              <a:t>Prim</a:t>
            </a:r>
            <a:r>
              <a:rPr lang="zh-CN" altLang="en-US" b="1" dirty="0">
                <a:solidFill>
                  <a:srgbClr val="000000"/>
                </a:solidFill>
                <a:latin typeface="Times New Roman" pitchFamily="18" charset="0"/>
              </a:rPr>
              <a:t>算法</a:t>
            </a:r>
            <a:r>
              <a:rPr lang="zh-CN" altLang="en-US" dirty="0">
                <a:solidFill>
                  <a:srgbClr val="000000"/>
                </a:solidFill>
                <a:latin typeface="Times New Roman" pitchFamily="18" charset="0"/>
              </a:rPr>
              <a:t>选取边的过程如下所示</a:t>
            </a:r>
            <a:endParaRPr lang="zh-CN" altLang="en-US" dirty="0"/>
          </a:p>
        </p:txBody>
      </p:sp>
    </p:spTree>
    <p:extLst>
      <p:ext uri="{BB962C8B-B14F-4D97-AF65-F5344CB8AC3E}">
        <p14:creationId xmlns:p14="http://schemas.microsoft.com/office/powerpoint/2010/main" val="2460411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B92055-85F1-46EA-9C03-25F50C8243E6}"/>
              </a:ext>
            </a:extLst>
          </p:cNvPr>
          <p:cNvSpPr>
            <a:spLocks noGrp="1"/>
          </p:cNvSpPr>
          <p:nvPr>
            <p:ph idx="1"/>
          </p:nvPr>
        </p:nvSpPr>
        <p:spPr/>
        <p:txBody>
          <a:bodyPr/>
          <a:lstStyle/>
          <a:p>
            <a:endParaRPr lang="zh-CN" altLang="en-US"/>
          </a:p>
        </p:txBody>
      </p:sp>
      <p:sp>
        <p:nvSpPr>
          <p:cNvPr id="3" name="日期占位符 2">
            <a:extLst>
              <a:ext uri="{FF2B5EF4-FFF2-40B4-BE49-F238E27FC236}">
                <a16:creationId xmlns:a16="http://schemas.microsoft.com/office/drawing/2014/main" id="{35A96CDA-0712-44B0-B78A-E205C407F9C7}"/>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CDB38D6B-3DBB-4291-B716-A132713B23A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94A9CE08-A66C-4619-A9EC-983CDEBA39D3}"/>
              </a:ext>
            </a:extLst>
          </p:cNvPr>
          <p:cNvSpPr>
            <a:spLocks noGrp="1"/>
          </p:cNvSpPr>
          <p:nvPr>
            <p:ph type="sldNum" sz="quarter" idx="12"/>
          </p:nvPr>
        </p:nvSpPr>
        <p:spPr/>
        <p:txBody>
          <a:bodyPr/>
          <a:lstStyle/>
          <a:p>
            <a:fld id="{EEA58A3B-43CE-4AA0-90B5-EB47AFAFEB34}" type="slidenum">
              <a:rPr lang="zh-CN" altLang="en-US" smtClean="0"/>
              <a:pPr/>
              <a:t>97</a:t>
            </a:fld>
            <a:endParaRPr lang="zh-CN" altLang="en-US" dirty="0"/>
          </a:p>
        </p:txBody>
      </p:sp>
      <p:pic>
        <p:nvPicPr>
          <p:cNvPr id="6" name="Picture 4" descr="t48">
            <a:extLst>
              <a:ext uri="{FF2B5EF4-FFF2-40B4-BE49-F238E27FC236}">
                <a16:creationId xmlns:a16="http://schemas.microsoft.com/office/drawing/2014/main" id="{DF0276AD-2F5F-4B4E-A906-71F83279F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3060" y="215412"/>
            <a:ext cx="3666753" cy="3282869"/>
          </a:xfrm>
          <a:prstGeom prst="rect">
            <a:avLst/>
          </a:prstGeom>
          <a:noFill/>
        </p:spPr>
      </p:pic>
      <p:pic>
        <p:nvPicPr>
          <p:cNvPr id="7" name="Picture 8" descr="t49">
            <a:extLst>
              <a:ext uri="{FF2B5EF4-FFF2-40B4-BE49-F238E27FC236}">
                <a16:creationId xmlns:a16="http://schemas.microsoft.com/office/drawing/2014/main" id="{77D2E123-0529-4706-988C-C8BE6186B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8" y="3626713"/>
            <a:ext cx="91440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B45FEE08-24E2-4AF8-B3B9-8F5D066A3C9E}"/>
              </a:ext>
            </a:extLst>
          </p:cNvPr>
          <p:cNvSpPr txBox="1">
            <a:spLocks noChangeArrowheads="1"/>
          </p:cNvSpPr>
          <p:nvPr/>
        </p:nvSpPr>
        <p:spPr bwMode="auto">
          <a:xfrm>
            <a:off x="1547488" y="3489302"/>
            <a:ext cx="10599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,3}</a:t>
            </a:r>
          </a:p>
        </p:txBody>
      </p:sp>
      <p:sp>
        <p:nvSpPr>
          <p:cNvPr id="9" name="Text Box 10">
            <a:extLst>
              <a:ext uri="{FF2B5EF4-FFF2-40B4-BE49-F238E27FC236}">
                <a16:creationId xmlns:a16="http://schemas.microsoft.com/office/drawing/2014/main" id="{D2F847DD-774E-474D-9888-25875F040CBA}"/>
              </a:ext>
            </a:extLst>
          </p:cNvPr>
          <p:cNvSpPr txBox="1">
            <a:spLocks noChangeArrowheads="1"/>
          </p:cNvSpPr>
          <p:nvPr/>
        </p:nvSpPr>
        <p:spPr bwMode="auto">
          <a:xfrm>
            <a:off x="3995927" y="3397370"/>
            <a:ext cx="1292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a:t>
            </a:r>
            <a:r>
              <a:rPr lang="en-US" altLang="zh-CN" sz="2400" dirty="0">
                <a:solidFill>
                  <a:srgbClr val="FF0000"/>
                </a:solidFill>
                <a:latin typeface="+mn-lt"/>
              </a:rPr>
              <a:t>3</a:t>
            </a:r>
            <a:r>
              <a:rPr lang="en-US" altLang="zh-CN" sz="2400" dirty="0">
                <a:latin typeface="+mn-lt"/>
              </a:rPr>
              <a:t>,6}</a:t>
            </a:r>
          </a:p>
        </p:txBody>
      </p:sp>
      <p:sp>
        <p:nvSpPr>
          <p:cNvPr id="10" name="Text Box 11">
            <a:extLst>
              <a:ext uri="{FF2B5EF4-FFF2-40B4-BE49-F238E27FC236}">
                <a16:creationId xmlns:a16="http://schemas.microsoft.com/office/drawing/2014/main" id="{2855A740-B01F-45CE-BCD2-D9DA8B0334F4}"/>
              </a:ext>
            </a:extLst>
          </p:cNvPr>
          <p:cNvSpPr txBox="1">
            <a:spLocks noChangeArrowheads="1"/>
          </p:cNvSpPr>
          <p:nvPr/>
        </p:nvSpPr>
        <p:spPr bwMode="auto">
          <a:xfrm>
            <a:off x="7215498" y="3336201"/>
            <a:ext cx="15247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a:t>
            </a:r>
            <a:r>
              <a:rPr lang="en-US" altLang="zh-CN" sz="2400" dirty="0">
                <a:solidFill>
                  <a:srgbClr val="FF0000"/>
                </a:solidFill>
                <a:latin typeface="+mn-lt"/>
              </a:rPr>
              <a:t>3</a:t>
            </a:r>
            <a:r>
              <a:rPr lang="en-US" altLang="zh-CN" sz="2400" dirty="0">
                <a:latin typeface="+mn-lt"/>
              </a:rPr>
              <a:t>,</a:t>
            </a:r>
            <a:r>
              <a:rPr lang="en-US" altLang="zh-CN" sz="2400" dirty="0">
                <a:solidFill>
                  <a:srgbClr val="FF0000"/>
                </a:solidFill>
                <a:latin typeface="+mn-lt"/>
              </a:rPr>
              <a:t>6</a:t>
            </a:r>
            <a:r>
              <a:rPr lang="en-US" altLang="zh-CN" sz="2400" dirty="0">
                <a:latin typeface="+mn-lt"/>
              </a:rPr>
              <a:t>,4}</a:t>
            </a:r>
          </a:p>
        </p:txBody>
      </p:sp>
    </p:spTree>
    <p:extLst>
      <p:ext uri="{BB962C8B-B14F-4D97-AF65-F5344CB8AC3E}">
        <p14:creationId xmlns:p14="http://schemas.microsoft.com/office/powerpoint/2010/main" val="4207117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C83992-6F4C-4E90-A13C-05FA3A7FB57B}"/>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0A26181B-2235-419D-A38E-71730E798618}"/>
              </a:ext>
            </a:extLst>
          </p:cNvPr>
          <p:cNvSpPr>
            <a:spLocks noGrp="1"/>
          </p:cNvSpPr>
          <p:nvPr>
            <p:ph type="dt" sz="half" idx="10"/>
          </p:nvPr>
        </p:nvSpPr>
        <p:spPr/>
        <p:txBody>
          <a:bodyPr/>
          <a:lstStyle/>
          <a:p>
            <a:fld id="{E745593C-C1A7-4136-94F2-334F3909D5EA}" type="datetime1">
              <a:rPr lang="zh-CN" altLang="en-US" smtClean="0"/>
              <a:t>2021/11/27</a:t>
            </a:fld>
            <a:endParaRPr lang="zh-CN" altLang="en-US" dirty="0"/>
          </a:p>
        </p:txBody>
      </p:sp>
      <p:sp>
        <p:nvSpPr>
          <p:cNvPr id="4" name="页脚占位符 3">
            <a:extLst>
              <a:ext uri="{FF2B5EF4-FFF2-40B4-BE49-F238E27FC236}">
                <a16:creationId xmlns:a16="http://schemas.microsoft.com/office/drawing/2014/main" id="{45E34138-5A9F-4C5E-9FF2-7654EE10234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73ACF057-B7FE-43BE-BEBA-CC22EF3FBB7F}"/>
              </a:ext>
            </a:extLst>
          </p:cNvPr>
          <p:cNvSpPr>
            <a:spLocks noGrp="1"/>
          </p:cNvSpPr>
          <p:nvPr>
            <p:ph type="sldNum" sz="quarter" idx="12"/>
          </p:nvPr>
        </p:nvSpPr>
        <p:spPr/>
        <p:txBody>
          <a:bodyPr/>
          <a:lstStyle/>
          <a:p>
            <a:fld id="{EEA58A3B-43CE-4AA0-90B5-EB47AFAFEB34}" type="slidenum">
              <a:rPr lang="zh-CN" altLang="en-US" smtClean="0"/>
              <a:pPr/>
              <a:t>98</a:t>
            </a:fld>
            <a:endParaRPr lang="zh-CN" altLang="en-US" dirty="0"/>
          </a:p>
        </p:txBody>
      </p:sp>
      <p:pic>
        <p:nvPicPr>
          <p:cNvPr id="6" name="Picture 4" descr="t49">
            <a:extLst>
              <a:ext uri="{FF2B5EF4-FFF2-40B4-BE49-F238E27FC236}">
                <a16:creationId xmlns:a16="http://schemas.microsoft.com/office/drawing/2014/main" id="{E232F660-2DD1-46F5-AB07-3C92DB06B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3405" y="248102"/>
            <a:ext cx="8697190" cy="5834366"/>
          </a:xfrm>
          <a:prstGeom prst="rect">
            <a:avLst/>
          </a:prstGeom>
          <a:noFill/>
        </p:spPr>
      </p:pic>
      <p:sp>
        <p:nvSpPr>
          <p:cNvPr id="7" name="Text Box 7">
            <a:extLst>
              <a:ext uri="{FF2B5EF4-FFF2-40B4-BE49-F238E27FC236}">
                <a16:creationId xmlns:a16="http://schemas.microsoft.com/office/drawing/2014/main" id="{8E957FC0-1294-4B36-BA42-CA8AF1F6F9AC}"/>
              </a:ext>
            </a:extLst>
          </p:cNvPr>
          <p:cNvSpPr txBox="1">
            <a:spLocks noChangeArrowheads="1"/>
          </p:cNvSpPr>
          <p:nvPr/>
        </p:nvSpPr>
        <p:spPr bwMode="auto">
          <a:xfrm>
            <a:off x="1920240" y="6021656"/>
            <a:ext cx="1954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a:t>
            </a:r>
            <a:r>
              <a:rPr lang="en-US" altLang="zh-CN" sz="2400" dirty="0">
                <a:latin typeface="+mn-lt"/>
              </a:rPr>
              <a:t>,</a:t>
            </a:r>
            <a:r>
              <a:rPr lang="en-US" altLang="zh-CN" sz="2400" dirty="0">
                <a:solidFill>
                  <a:srgbClr val="FF0000"/>
                </a:solidFill>
                <a:latin typeface="+mn-lt"/>
              </a:rPr>
              <a:t>3</a:t>
            </a:r>
            <a:r>
              <a:rPr lang="en-US" altLang="zh-CN" sz="2400" dirty="0">
                <a:latin typeface="+mn-lt"/>
              </a:rPr>
              <a:t>,</a:t>
            </a:r>
            <a:r>
              <a:rPr lang="en-US" altLang="zh-CN" sz="2400" dirty="0">
                <a:solidFill>
                  <a:srgbClr val="FF0000"/>
                </a:solidFill>
                <a:latin typeface="+mn-lt"/>
              </a:rPr>
              <a:t>6</a:t>
            </a:r>
            <a:r>
              <a:rPr lang="en-US" altLang="zh-CN" sz="2400" dirty="0">
                <a:latin typeface="+mn-lt"/>
              </a:rPr>
              <a:t>,</a:t>
            </a:r>
            <a:r>
              <a:rPr lang="en-US" altLang="zh-CN" sz="2400" dirty="0">
                <a:solidFill>
                  <a:srgbClr val="FF0000"/>
                </a:solidFill>
                <a:latin typeface="+mn-lt"/>
              </a:rPr>
              <a:t>4</a:t>
            </a:r>
            <a:r>
              <a:rPr lang="en-US" altLang="zh-CN" sz="2400" dirty="0">
                <a:latin typeface="+mn-lt"/>
              </a:rPr>
              <a:t>,2}</a:t>
            </a:r>
          </a:p>
        </p:txBody>
      </p:sp>
      <p:sp>
        <p:nvSpPr>
          <p:cNvPr id="8" name="Text Box 8">
            <a:extLst>
              <a:ext uri="{FF2B5EF4-FFF2-40B4-BE49-F238E27FC236}">
                <a16:creationId xmlns:a16="http://schemas.microsoft.com/office/drawing/2014/main" id="{3640D4A4-6B97-4855-9BF9-4A3448E19C1C}"/>
              </a:ext>
            </a:extLst>
          </p:cNvPr>
          <p:cNvSpPr txBox="1">
            <a:spLocks noChangeArrowheads="1"/>
          </p:cNvSpPr>
          <p:nvPr/>
        </p:nvSpPr>
        <p:spPr bwMode="auto">
          <a:xfrm>
            <a:off x="5251349" y="6018410"/>
            <a:ext cx="20585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S={</a:t>
            </a:r>
            <a:r>
              <a:rPr lang="en-US" altLang="zh-CN" sz="2400" dirty="0">
                <a:solidFill>
                  <a:srgbClr val="FF0000"/>
                </a:solidFill>
                <a:latin typeface="+mn-lt"/>
              </a:rPr>
              <a:t>1,3,6,4,2,</a:t>
            </a:r>
            <a:r>
              <a:rPr lang="en-US" altLang="zh-CN" sz="2400" dirty="0">
                <a:latin typeface="+mn-lt"/>
              </a:rPr>
              <a:t> 5}</a:t>
            </a:r>
          </a:p>
        </p:txBody>
      </p:sp>
    </p:spTree>
    <p:extLst>
      <p:ext uri="{BB962C8B-B14F-4D97-AF65-F5344CB8AC3E}">
        <p14:creationId xmlns:p14="http://schemas.microsoft.com/office/powerpoint/2010/main" val="10679290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7E248-2AD0-464B-9CE6-E90384822563}"/>
              </a:ext>
            </a:extLst>
          </p:cNvPr>
          <p:cNvSpPr>
            <a:spLocks noGrp="1"/>
          </p:cNvSpPr>
          <p:nvPr>
            <p:ph type="title"/>
          </p:nvPr>
        </p:nvSpPr>
        <p:spPr/>
        <p:txBody>
          <a:bodyPr/>
          <a:lstStyle/>
          <a:p>
            <a:r>
              <a:rPr lang="en-US" altLang="zh-CN" dirty="0"/>
              <a:t>Prim</a:t>
            </a:r>
            <a:r>
              <a:rPr lang="zh-CN" altLang="en-US" dirty="0"/>
              <a:t>算法实现</a:t>
            </a:r>
          </a:p>
        </p:txBody>
      </p:sp>
      <p:sp>
        <p:nvSpPr>
          <p:cNvPr id="3" name="内容占位符 2">
            <a:extLst>
              <a:ext uri="{FF2B5EF4-FFF2-40B4-BE49-F238E27FC236}">
                <a16:creationId xmlns:a16="http://schemas.microsoft.com/office/drawing/2014/main" id="{A77646C8-2928-4936-A63C-7C8E67A6ED28}"/>
              </a:ext>
            </a:extLst>
          </p:cNvPr>
          <p:cNvSpPr>
            <a:spLocks noGrp="1"/>
          </p:cNvSpPr>
          <p:nvPr>
            <p:ph idx="1"/>
          </p:nvPr>
        </p:nvSpPr>
        <p:spPr/>
        <p:txBody>
          <a:bodyPr/>
          <a:lstStyle/>
          <a:p>
            <a:r>
              <a:rPr lang="en-US" altLang="zh-CN" sz="2400" dirty="0">
                <a:solidFill>
                  <a:srgbClr val="000000"/>
                </a:solidFill>
              </a:rPr>
              <a:t>Prim</a:t>
            </a:r>
            <a:r>
              <a:rPr lang="zh-CN" altLang="en-US" sz="2400" dirty="0">
                <a:solidFill>
                  <a:srgbClr val="000000"/>
                </a:solidFill>
              </a:rPr>
              <a:t>算法</a:t>
            </a:r>
            <a:r>
              <a:rPr lang="en-US" altLang="zh-CN" sz="2400" dirty="0">
                <a:solidFill>
                  <a:srgbClr val="000000"/>
                </a:solidFill>
              </a:rPr>
              <a:t>s</a:t>
            </a:r>
            <a:r>
              <a:rPr lang="zh-CN" altLang="en-US" sz="2400" dirty="0">
                <a:solidFill>
                  <a:srgbClr val="000000"/>
                </a:solidFill>
              </a:rPr>
              <a:t>实现时，关键步骤是如何有效地找出满足条件</a:t>
            </a:r>
            <a:r>
              <a:rPr lang="en-US" altLang="zh-CN" sz="2400" dirty="0" err="1">
                <a:solidFill>
                  <a:srgbClr val="000000"/>
                </a:solidFill>
              </a:rPr>
              <a:t>i</a:t>
            </a:r>
            <a:r>
              <a:rPr lang="en-US" altLang="zh-CN" sz="2400" dirty="0" err="1">
                <a:solidFill>
                  <a:srgbClr val="000000"/>
                </a:solidFill>
                <a:sym typeface="Symbol" pitchFamily="18" charset="2"/>
              </a:rPr>
              <a:t></a:t>
            </a:r>
            <a:r>
              <a:rPr lang="en-US" altLang="zh-CN" sz="2400" dirty="0" err="1">
                <a:solidFill>
                  <a:srgbClr val="000000"/>
                </a:solidFill>
              </a:rPr>
              <a:t>S</a:t>
            </a:r>
            <a:r>
              <a:rPr lang="en-US" altLang="zh-CN" sz="2400" dirty="0">
                <a:solidFill>
                  <a:srgbClr val="000000"/>
                </a:solidFill>
              </a:rPr>
              <a:t>, </a:t>
            </a:r>
            <a:r>
              <a:rPr lang="en-US" altLang="zh-CN" sz="2400" dirty="0" err="1">
                <a:solidFill>
                  <a:srgbClr val="000000"/>
                </a:solidFill>
              </a:rPr>
              <a:t>j</a:t>
            </a:r>
            <a:r>
              <a:rPr lang="en-US" altLang="zh-CN" sz="2400" dirty="0" err="1">
                <a:solidFill>
                  <a:srgbClr val="000000"/>
                </a:solidFill>
                <a:sym typeface="Symbol" pitchFamily="18" charset="2"/>
              </a:rPr>
              <a:t></a:t>
            </a:r>
            <a:r>
              <a:rPr lang="en-US" altLang="zh-CN" sz="2400" dirty="0" err="1">
                <a:solidFill>
                  <a:srgbClr val="000000"/>
                </a:solidFill>
              </a:rPr>
              <a:t>V-S</a:t>
            </a:r>
            <a:r>
              <a:rPr lang="zh-CN" altLang="en-US" sz="2400" dirty="0">
                <a:solidFill>
                  <a:srgbClr val="000000"/>
                </a:solidFill>
              </a:rPr>
              <a:t>，且权</a:t>
            </a:r>
            <a:r>
              <a:rPr lang="en-US" altLang="zh-CN" sz="2400" dirty="0">
                <a:solidFill>
                  <a:srgbClr val="000000"/>
                </a:solidFill>
              </a:rPr>
              <a:t>c[</a:t>
            </a:r>
            <a:r>
              <a:rPr lang="en-US" altLang="zh-CN" sz="2400" dirty="0" err="1">
                <a:solidFill>
                  <a:srgbClr val="000000"/>
                </a:solidFill>
              </a:rPr>
              <a:t>i</a:t>
            </a:r>
            <a:r>
              <a:rPr lang="en-US" altLang="zh-CN" sz="2400" dirty="0">
                <a:solidFill>
                  <a:srgbClr val="000000"/>
                </a:solidFill>
              </a:rPr>
              <a:t>][j]</a:t>
            </a:r>
            <a:r>
              <a:rPr lang="zh-CN" altLang="en-US" sz="2400" dirty="0">
                <a:solidFill>
                  <a:srgbClr val="000000"/>
                </a:solidFill>
              </a:rPr>
              <a:t>最小的边</a:t>
            </a:r>
            <a:r>
              <a:rPr lang="en-US" altLang="zh-CN" sz="2400" dirty="0">
                <a:solidFill>
                  <a:srgbClr val="000000"/>
                </a:solidFill>
              </a:rPr>
              <a:t>(</a:t>
            </a:r>
            <a:r>
              <a:rPr lang="en-US" altLang="zh-CN" sz="2400" dirty="0" err="1">
                <a:solidFill>
                  <a:srgbClr val="000000"/>
                </a:solidFill>
              </a:rPr>
              <a:t>i,j</a:t>
            </a:r>
            <a:r>
              <a:rPr lang="en-US" altLang="zh-CN" sz="2400" dirty="0">
                <a:solidFill>
                  <a:srgbClr val="000000"/>
                </a:solidFill>
              </a:rPr>
              <a:t>)</a:t>
            </a:r>
            <a:endParaRPr lang="en-US" altLang="zh-CN" dirty="0">
              <a:solidFill>
                <a:srgbClr val="000000"/>
              </a:solidFill>
            </a:endParaRPr>
          </a:p>
          <a:p>
            <a:r>
              <a:rPr lang="zh-CN" altLang="en-US" sz="2400" dirty="0">
                <a:solidFill>
                  <a:srgbClr val="000000"/>
                </a:solidFill>
              </a:rPr>
              <a:t>方法</a:t>
            </a:r>
            <a:endParaRPr lang="en-US" altLang="zh-CN" sz="2400" dirty="0">
              <a:solidFill>
                <a:srgbClr val="000000"/>
              </a:solidFill>
            </a:endParaRPr>
          </a:p>
          <a:p>
            <a:pPr lvl="1"/>
            <a:r>
              <a:rPr lang="zh-CN" altLang="en-US" dirty="0">
                <a:solidFill>
                  <a:srgbClr val="000000"/>
                </a:solidFill>
              </a:rPr>
              <a:t>设置</a:t>
            </a:r>
            <a:r>
              <a:rPr lang="en-US" altLang="zh-CN" dirty="0">
                <a:solidFill>
                  <a:srgbClr val="000000"/>
                </a:solidFill>
              </a:rPr>
              <a:t>2</a:t>
            </a:r>
            <a:r>
              <a:rPr lang="zh-CN" altLang="en-US" dirty="0">
                <a:solidFill>
                  <a:srgbClr val="000000"/>
                </a:solidFill>
              </a:rPr>
              <a:t>个数组</a:t>
            </a:r>
            <a:r>
              <a:rPr lang="en-US" altLang="zh-CN" dirty="0">
                <a:solidFill>
                  <a:srgbClr val="000000"/>
                </a:solidFill>
              </a:rPr>
              <a:t>closest</a:t>
            </a:r>
            <a:r>
              <a:rPr lang="zh-CN" altLang="en-US" dirty="0">
                <a:solidFill>
                  <a:srgbClr val="000000"/>
                </a:solidFill>
              </a:rPr>
              <a:t>和</a:t>
            </a:r>
            <a:r>
              <a:rPr lang="en-US" altLang="zh-CN" dirty="0" err="1">
                <a:solidFill>
                  <a:srgbClr val="000000"/>
                </a:solidFill>
              </a:rPr>
              <a:t>lowcost</a:t>
            </a:r>
            <a:endParaRPr lang="en-US" altLang="zh-CN" dirty="0">
              <a:solidFill>
                <a:srgbClr val="000000"/>
              </a:solidFill>
            </a:endParaRPr>
          </a:p>
          <a:p>
            <a:pPr lvl="1"/>
            <a:r>
              <a:rPr lang="zh-CN" altLang="en-US" dirty="0">
                <a:solidFill>
                  <a:srgbClr val="000000"/>
                </a:solidFill>
              </a:rPr>
              <a:t>在算法执行过程中，先找出</a:t>
            </a:r>
            <a:r>
              <a:rPr lang="en-US" altLang="zh-CN" dirty="0">
                <a:solidFill>
                  <a:srgbClr val="000000"/>
                </a:solidFill>
              </a:rPr>
              <a:t>V-S</a:t>
            </a:r>
            <a:r>
              <a:rPr lang="zh-CN" altLang="en-US" dirty="0">
                <a:solidFill>
                  <a:srgbClr val="000000"/>
                </a:solidFill>
              </a:rPr>
              <a:t>中使</a:t>
            </a:r>
            <a:r>
              <a:rPr lang="en-US" altLang="zh-CN" dirty="0" err="1">
                <a:solidFill>
                  <a:srgbClr val="000000"/>
                </a:solidFill>
              </a:rPr>
              <a:t>lowcost</a:t>
            </a:r>
            <a:r>
              <a:rPr lang="zh-CN" altLang="en-US" dirty="0">
                <a:solidFill>
                  <a:srgbClr val="000000"/>
                </a:solidFill>
              </a:rPr>
              <a:t>值最小的顶点</a:t>
            </a:r>
            <a:r>
              <a:rPr lang="en-US" altLang="zh-CN" dirty="0">
                <a:solidFill>
                  <a:srgbClr val="000000"/>
                </a:solidFill>
              </a:rPr>
              <a:t>j</a:t>
            </a:r>
            <a:r>
              <a:rPr lang="zh-CN" altLang="en-US" dirty="0">
                <a:solidFill>
                  <a:srgbClr val="000000"/>
                </a:solidFill>
              </a:rPr>
              <a:t>，然后根据数组</a:t>
            </a:r>
            <a:r>
              <a:rPr lang="en-US" altLang="zh-CN" dirty="0">
                <a:solidFill>
                  <a:srgbClr val="000000"/>
                </a:solidFill>
              </a:rPr>
              <a:t>closest</a:t>
            </a:r>
            <a:r>
              <a:rPr lang="zh-CN" altLang="en-US" dirty="0">
                <a:solidFill>
                  <a:srgbClr val="000000"/>
                </a:solidFill>
              </a:rPr>
              <a:t>选取边</a:t>
            </a:r>
            <a:r>
              <a:rPr lang="en-US" altLang="zh-CN" dirty="0">
                <a:solidFill>
                  <a:srgbClr val="000000"/>
                </a:solidFill>
              </a:rPr>
              <a:t>(</a:t>
            </a:r>
            <a:r>
              <a:rPr lang="en-US" altLang="zh-CN" dirty="0" err="1">
                <a:solidFill>
                  <a:srgbClr val="000000"/>
                </a:solidFill>
              </a:rPr>
              <a:t>j,closest</a:t>
            </a:r>
            <a:r>
              <a:rPr lang="en-US" altLang="zh-CN" dirty="0">
                <a:solidFill>
                  <a:srgbClr val="000000"/>
                </a:solidFill>
              </a:rPr>
              <a:t>[j)</a:t>
            </a:r>
            <a:r>
              <a:rPr lang="zh-CN" altLang="en-US" dirty="0">
                <a:solidFill>
                  <a:srgbClr val="000000"/>
                </a:solidFill>
              </a:rPr>
              <a:t>，最后将</a:t>
            </a:r>
            <a:r>
              <a:rPr lang="en-US" altLang="zh-CN" dirty="0">
                <a:solidFill>
                  <a:srgbClr val="000000"/>
                </a:solidFill>
              </a:rPr>
              <a:t>j</a:t>
            </a:r>
            <a:r>
              <a:rPr lang="zh-CN" altLang="en-US" dirty="0">
                <a:solidFill>
                  <a:srgbClr val="000000"/>
                </a:solidFill>
              </a:rPr>
              <a:t>添加到</a:t>
            </a:r>
            <a:r>
              <a:rPr lang="en-US" altLang="zh-CN" dirty="0">
                <a:solidFill>
                  <a:srgbClr val="000000"/>
                </a:solidFill>
              </a:rPr>
              <a:t>S</a:t>
            </a:r>
            <a:r>
              <a:rPr lang="zh-CN" altLang="en-US" dirty="0">
                <a:solidFill>
                  <a:srgbClr val="000000"/>
                </a:solidFill>
              </a:rPr>
              <a:t>中，并对</a:t>
            </a:r>
            <a:r>
              <a:rPr lang="en-US" altLang="zh-CN" dirty="0">
                <a:solidFill>
                  <a:srgbClr val="000000"/>
                </a:solidFill>
              </a:rPr>
              <a:t>closest</a:t>
            </a:r>
            <a:r>
              <a:rPr lang="zh-CN" altLang="en-US" dirty="0">
                <a:solidFill>
                  <a:srgbClr val="000000"/>
                </a:solidFill>
              </a:rPr>
              <a:t>和</a:t>
            </a:r>
            <a:r>
              <a:rPr lang="en-US" altLang="zh-CN" dirty="0" err="1">
                <a:solidFill>
                  <a:srgbClr val="000000"/>
                </a:solidFill>
              </a:rPr>
              <a:t>lowcost</a:t>
            </a:r>
            <a:r>
              <a:rPr lang="zh-CN" altLang="en-US" dirty="0">
                <a:solidFill>
                  <a:srgbClr val="000000"/>
                </a:solidFill>
              </a:rPr>
              <a:t>作必要的修改</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按此方法</a:t>
            </a:r>
            <a:r>
              <a:rPr lang="zh-CN" altLang="en-US" sz="2400" dirty="0">
                <a:solidFill>
                  <a:srgbClr val="000000"/>
                </a:solidFill>
              </a:rPr>
              <a:t>实现</a:t>
            </a:r>
            <a:r>
              <a:rPr lang="en-US" altLang="zh-CN" sz="2400" dirty="0">
                <a:solidFill>
                  <a:srgbClr val="000000"/>
                </a:solidFill>
              </a:rPr>
              <a:t>Prim</a:t>
            </a:r>
            <a:r>
              <a:rPr lang="zh-CN" altLang="en-US" sz="2400" dirty="0">
                <a:solidFill>
                  <a:srgbClr val="000000"/>
                </a:solidFill>
              </a:rPr>
              <a:t>算法，算法时间复杂性为</a:t>
            </a:r>
            <a:r>
              <a:rPr lang="en-US" altLang="zh-CN" sz="2400" dirty="0">
                <a:solidFill>
                  <a:srgbClr val="000000"/>
                </a:solidFill>
              </a:rPr>
              <a:t>O(n</a:t>
            </a:r>
            <a:r>
              <a:rPr lang="en-US" altLang="zh-CN" sz="2400" baseline="30000" dirty="0">
                <a:solidFill>
                  <a:srgbClr val="000000"/>
                </a:solidFill>
              </a:rPr>
              <a:t>2</a:t>
            </a:r>
            <a:r>
              <a:rPr lang="en-US" altLang="zh-CN" sz="2400" dirty="0">
                <a:solidFill>
                  <a:srgbClr val="000000"/>
                </a:solidFill>
              </a:rPr>
              <a:t>)</a:t>
            </a:r>
            <a:r>
              <a:rPr lang="zh-CN" altLang="en-US" sz="2400" dirty="0">
                <a:solidFill>
                  <a:srgbClr val="000000"/>
                </a:solidFill>
              </a:rPr>
              <a:t> </a:t>
            </a:r>
          </a:p>
          <a:p>
            <a:endParaRPr lang="zh-CN" altLang="en-US" dirty="0"/>
          </a:p>
        </p:txBody>
      </p:sp>
      <p:sp>
        <p:nvSpPr>
          <p:cNvPr id="4" name="日期占位符 3">
            <a:extLst>
              <a:ext uri="{FF2B5EF4-FFF2-40B4-BE49-F238E27FC236}">
                <a16:creationId xmlns:a16="http://schemas.microsoft.com/office/drawing/2014/main" id="{B9F2A346-1621-45BB-B82F-2C993C549606}"/>
              </a:ext>
            </a:extLst>
          </p:cNvPr>
          <p:cNvSpPr>
            <a:spLocks noGrp="1"/>
          </p:cNvSpPr>
          <p:nvPr>
            <p:ph type="dt" sz="half" idx="10"/>
          </p:nvPr>
        </p:nvSpPr>
        <p:spPr/>
        <p:txBody>
          <a:bodyPr/>
          <a:lstStyle/>
          <a:p>
            <a:fld id="{DDB52E49-C8A5-40DA-A458-EF224B26651F}" type="datetime1">
              <a:rPr lang="zh-CN" altLang="en-US" smtClean="0"/>
              <a:t>2021/11/27</a:t>
            </a:fld>
            <a:endParaRPr lang="zh-CN" altLang="en-US" dirty="0"/>
          </a:p>
        </p:txBody>
      </p:sp>
      <p:sp>
        <p:nvSpPr>
          <p:cNvPr id="5" name="页脚占位符 4">
            <a:extLst>
              <a:ext uri="{FF2B5EF4-FFF2-40B4-BE49-F238E27FC236}">
                <a16:creationId xmlns:a16="http://schemas.microsoft.com/office/drawing/2014/main" id="{D5773BF6-DDF7-482A-B6FA-61BCCF5DB8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08BBDF-25A2-4452-A922-4B70F5132617}"/>
              </a:ext>
            </a:extLst>
          </p:cNvPr>
          <p:cNvSpPr>
            <a:spLocks noGrp="1"/>
          </p:cNvSpPr>
          <p:nvPr>
            <p:ph type="sldNum" sz="quarter" idx="12"/>
          </p:nvPr>
        </p:nvSpPr>
        <p:spPr/>
        <p:txBody>
          <a:bodyPr/>
          <a:lstStyle/>
          <a:p>
            <a:fld id="{EEA58A3B-43CE-4AA0-90B5-EB47AFAFEB34}" type="slidenum">
              <a:rPr lang="zh-CN" altLang="en-US" smtClean="0"/>
              <a:pPr/>
              <a:t>99</a:t>
            </a:fld>
            <a:endParaRPr lang="zh-CN" altLang="en-US" dirty="0"/>
          </a:p>
        </p:txBody>
      </p:sp>
    </p:spTree>
    <p:extLst>
      <p:ext uri="{BB962C8B-B14F-4D97-AF65-F5344CB8AC3E}">
        <p14:creationId xmlns:p14="http://schemas.microsoft.com/office/powerpoint/2010/main" val="72191554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6661</TotalTime>
  <Words>13113</Words>
  <Application>Microsoft Office PowerPoint</Application>
  <PresentationFormat>全屏显示(4:3)</PresentationFormat>
  <Paragraphs>1783</Paragraphs>
  <Slides>109</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109</vt:i4>
      </vt:variant>
    </vt:vector>
  </HeadingPairs>
  <TitlesOfParts>
    <vt:vector size="123" baseType="lpstr">
      <vt:lpstr>等线</vt:lpstr>
      <vt:lpstr>等线 Light</vt:lpstr>
      <vt:lpstr>微软雅黑</vt:lpstr>
      <vt:lpstr>微软雅黑</vt:lpstr>
      <vt:lpstr>微软雅黑 Light</vt:lpstr>
      <vt:lpstr>Arial</vt:lpstr>
      <vt:lpstr>Calibri</vt:lpstr>
      <vt:lpstr>Calibri Light</vt:lpstr>
      <vt:lpstr>Cambria Math</vt:lpstr>
      <vt:lpstr>Times New Roman</vt:lpstr>
      <vt:lpstr>Wingdings</vt:lpstr>
      <vt:lpstr>Office 主题​​</vt:lpstr>
      <vt:lpstr>Equation</vt:lpstr>
      <vt:lpstr>公式</vt:lpstr>
      <vt:lpstr>PowerPoint 演示文稿</vt:lpstr>
      <vt:lpstr>内容</vt:lpstr>
      <vt:lpstr>4.0 贪心算法概念及原理</vt:lpstr>
      <vt:lpstr>建模：问题形式化表示</vt:lpstr>
      <vt:lpstr>建模：问题形式化表示</vt:lpstr>
      <vt:lpstr>枚举法求解</vt:lpstr>
      <vt:lpstr>分治法求解</vt:lpstr>
      <vt:lpstr>分治法求解</vt:lpstr>
      <vt:lpstr>动态规划法求解付款问题</vt:lpstr>
      <vt:lpstr>贪心方法求解付款问题</vt:lpstr>
      <vt:lpstr>贪心方法求解付款问题</vt:lpstr>
      <vt:lpstr>贪心法求解付款问题</vt:lpstr>
      <vt:lpstr>贪心算法特点</vt:lpstr>
      <vt:lpstr>贪心算法特点</vt:lpstr>
      <vt:lpstr>7.2贪心算法要素和步骤</vt:lpstr>
      <vt:lpstr>贪心算法要素</vt:lpstr>
      <vt:lpstr>贪心算法要素</vt:lpstr>
      <vt:lpstr>贪心算法步骤</vt:lpstr>
      <vt:lpstr>4.2 活动安排问题</vt:lpstr>
      <vt:lpstr>活动安排问题</vt:lpstr>
      <vt:lpstr>PowerPoint 演示文稿</vt:lpstr>
      <vt:lpstr>活动安排问题</vt:lpstr>
      <vt:lpstr>活动安排问题</vt:lpstr>
      <vt:lpstr>PowerPoint 演示文稿</vt:lpstr>
      <vt:lpstr>活动安排问题的贪心选择性质</vt:lpstr>
      <vt:lpstr>贪心选择性质证明</vt:lpstr>
      <vt:lpstr>贪心选择性质证明</vt:lpstr>
      <vt:lpstr>活动安排问题的最优子结构性质</vt:lpstr>
      <vt:lpstr>PowerPoint 演示文稿</vt:lpstr>
      <vt:lpstr>4.2 贪心算法的基本要素</vt:lpstr>
      <vt:lpstr>贪心选择性质</vt:lpstr>
      <vt:lpstr>动态规划 vs 贪心算法</vt:lpstr>
      <vt:lpstr>动态规划 vs 贪心算法</vt:lpstr>
      <vt:lpstr>动态规划 vs 贪心算法</vt:lpstr>
      <vt:lpstr>背包问题的贪心求解算法</vt:lpstr>
      <vt:lpstr>PowerPoint 演示文稿</vt:lpstr>
      <vt:lpstr>背包问题的贪心求解算法</vt:lpstr>
      <vt:lpstr>0-1背包问题的贪心求解</vt:lpstr>
      <vt:lpstr>4.3 最优装载问题</vt:lpstr>
      <vt:lpstr>PowerPoint 演示文稿</vt:lpstr>
      <vt:lpstr>最优装载问题的贪心选择性质</vt:lpstr>
      <vt:lpstr>最优装载问题的贪心选择性质</vt:lpstr>
      <vt:lpstr>最优装载问题的贪心选择性质</vt:lpstr>
      <vt:lpstr>最优装载问题的最优子结构性质</vt:lpstr>
      <vt:lpstr>最优装载问题的最优子结构性质</vt:lpstr>
      <vt:lpstr>最优装载问题的贪心解法Loading</vt:lpstr>
      <vt:lpstr>4.4 哈夫曼编码</vt:lpstr>
      <vt:lpstr>PowerPoint 演示文稿</vt:lpstr>
      <vt:lpstr>哈夫曼编码</vt:lpstr>
      <vt:lpstr>构造哈夫曼编码</vt:lpstr>
      <vt:lpstr>PowerPoint 演示文稿</vt:lpstr>
      <vt:lpstr>PowerPoint 演示文稿</vt:lpstr>
      <vt:lpstr>PowerPoint 演示文稿</vt:lpstr>
      <vt:lpstr>PowerPoint 演示文稿</vt:lpstr>
      <vt:lpstr>最优前缀码</vt:lpstr>
      <vt:lpstr>最优前缀码</vt:lpstr>
      <vt:lpstr>哈夫曼编码与最优前缀码</vt:lpstr>
      <vt:lpstr>哈夫曼算法HuffmanTree复杂性</vt:lpstr>
      <vt:lpstr>哈夫曼算法正确性</vt:lpstr>
      <vt:lpstr>算法正确性：贪心选择性质</vt:lpstr>
      <vt:lpstr>PowerPoint 演示文稿</vt:lpstr>
      <vt:lpstr>PowerPoint 演示文稿</vt:lpstr>
      <vt:lpstr>算法正确性：贪心选择性质</vt:lpstr>
      <vt:lpstr>算法正确性：最优子结构</vt:lpstr>
      <vt:lpstr>PowerPoint 演示文稿</vt:lpstr>
      <vt:lpstr>PowerPoint 演示文稿</vt:lpstr>
      <vt:lpstr>算法正确性：最优子结构</vt:lpstr>
      <vt:lpstr>PowerPoint 演示文稿</vt:lpstr>
      <vt:lpstr>PowerPoint 演示文稿</vt:lpstr>
      <vt:lpstr>4.5 单源最短路径</vt:lpstr>
      <vt:lpstr>Edsger Wybe Dijkstra</vt:lpstr>
      <vt:lpstr>Dijkstra算法原理</vt:lpstr>
      <vt:lpstr>Dijkstra算法原理</vt:lpstr>
      <vt:lpstr>Dijkstra算法原理</vt:lpstr>
      <vt:lpstr>算法过程及示例</vt:lpstr>
      <vt:lpstr>PowerPoint 演示文稿</vt:lpstr>
      <vt:lpstr>算法复杂性</vt:lpstr>
      <vt:lpstr>算法正确性证明</vt:lpstr>
      <vt:lpstr>算法正确性证明</vt:lpstr>
      <vt:lpstr>贪心选择性质</vt:lpstr>
      <vt:lpstr>贪心选择性质</vt:lpstr>
      <vt:lpstr>贪心选择性质</vt:lpstr>
      <vt:lpstr>贪心选择性质</vt:lpstr>
      <vt:lpstr>最优子结构性质</vt:lpstr>
      <vt:lpstr>PowerPoint 演示文稿</vt:lpstr>
      <vt:lpstr>PowerPoint 演示文稿</vt:lpstr>
      <vt:lpstr>最优子结构性质</vt:lpstr>
      <vt:lpstr>4.6 最小生成树</vt:lpstr>
      <vt:lpstr>PowerPoint 演示文稿</vt:lpstr>
      <vt:lpstr>最小生成树性质</vt:lpstr>
      <vt:lpstr>PowerPoint 演示文稿</vt:lpstr>
      <vt:lpstr>PowerPoint 演示文稿</vt:lpstr>
      <vt:lpstr>MST性质证明：反证法</vt:lpstr>
      <vt:lpstr>MST性质证明：反证法</vt:lpstr>
      <vt:lpstr>Prim算法</vt:lpstr>
      <vt:lpstr>Prim算法正确性说明</vt:lpstr>
      <vt:lpstr>PowerPoint 演示文稿</vt:lpstr>
      <vt:lpstr>PowerPoint 演示文稿</vt:lpstr>
      <vt:lpstr>Prim算法实现</vt:lpstr>
      <vt:lpstr>Kruskal算法</vt:lpstr>
      <vt:lpstr>Kruskal算法</vt:lpstr>
      <vt:lpstr>Kruskal算法示例</vt:lpstr>
      <vt:lpstr>PowerPoint 演示文稿</vt:lpstr>
      <vt:lpstr>PowerPoint 演示文稿</vt:lpstr>
      <vt:lpstr>PowerPoint 演示文稿</vt:lpstr>
      <vt:lpstr>Kruskal算法复杂性</vt:lpstr>
      <vt:lpstr>算法复杂性对比</vt:lpstr>
      <vt:lpstr>应用示例</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491</cp:revision>
  <dcterms:created xsi:type="dcterms:W3CDTF">2021-09-19T10:24:59Z</dcterms:created>
  <dcterms:modified xsi:type="dcterms:W3CDTF">2021-11-27T04:49:42Z</dcterms:modified>
</cp:coreProperties>
</file>